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8.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1.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54.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91.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59.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tags/tag109.xml" ContentType="application/vnd.openxmlformats-officedocument.presentationml.tags+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72" r:id="rId1"/>
  </p:sldMasterIdLst>
  <p:notesMasterIdLst>
    <p:notesMasterId r:id="rId127"/>
  </p:notesMasterIdLst>
  <p:handoutMasterIdLst>
    <p:handoutMasterId r:id="rId128"/>
  </p:handoutMasterIdLst>
  <p:sldIdLst>
    <p:sldId id="11657" r:id="rId2"/>
    <p:sldId id="257" r:id="rId3"/>
    <p:sldId id="356" r:id="rId4"/>
    <p:sldId id="270" r:id="rId5"/>
    <p:sldId id="361" r:id="rId6"/>
    <p:sldId id="272" r:id="rId7"/>
    <p:sldId id="367" r:id="rId8"/>
    <p:sldId id="274" r:id="rId9"/>
    <p:sldId id="275" r:id="rId10"/>
    <p:sldId id="277" r:id="rId11"/>
    <p:sldId id="368" r:id="rId12"/>
    <p:sldId id="4504" r:id="rId13"/>
    <p:sldId id="284" r:id="rId14"/>
    <p:sldId id="280" r:id="rId15"/>
    <p:sldId id="281" r:id="rId16"/>
    <p:sldId id="287" r:id="rId17"/>
    <p:sldId id="288" r:id="rId18"/>
    <p:sldId id="289" r:id="rId19"/>
    <p:sldId id="285" r:id="rId20"/>
    <p:sldId id="11661" r:id="rId21"/>
    <p:sldId id="11662" r:id="rId22"/>
    <p:sldId id="291" r:id="rId23"/>
    <p:sldId id="11663" r:id="rId24"/>
    <p:sldId id="269" r:id="rId25"/>
    <p:sldId id="11664" r:id="rId26"/>
    <p:sldId id="279" r:id="rId27"/>
    <p:sldId id="11665" r:id="rId28"/>
    <p:sldId id="271" r:id="rId29"/>
    <p:sldId id="11666" r:id="rId30"/>
    <p:sldId id="273" r:id="rId31"/>
    <p:sldId id="11667" r:id="rId32"/>
    <p:sldId id="11668" r:id="rId33"/>
    <p:sldId id="11669" r:id="rId34"/>
    <p:sldId id="11670" r:id="rId35"/>
    <p:sldId id="290" r:id="rId36"/>
    <p:sldId id="1494" r:id="rId37"/>
    <p:sldId id="1488" r:id="rId38"/>
    <p:sldId id="1489" r:id="rId39"/>
    <p:sldId id="1490" r:id="rId40"/>
    <p:sldId id="1491" r:id="rId41"/>
    <p:sldId id="11659" r:id="rId42"/>
    <p:sldId id="10260" r:id="rId43"/>
    <p:sldId id="1493" r:id="rId44"/>
    <p:sldId id="1495" r:id="rId45"/>
    <p:sldId id="1496" r:id="rId46"/>
    <p:sldId id="1497" r:id="rId47"/>
    <p:sldId id="1498" r:id="rId48"/>
    <p:sldId id="1499" r:id="rId49"/>
    <p:sldId id="1500" r:id="rId50"/>
    <p:sldId id="1501" r:id="rId51"/>
    <p:sldId id="11660" r:id="rId52"/>
    <p:sldId id="1503" r:id="rId53"/>
    <p:sldId id="1505" r:id="rId54"/>
    <p:sldId id="1506" r:id="rId55"/>
    <p:sldId id="1507" r:id="rId56"/>
    <p:sldId id="1504" r:id="rId57"/>
    <p:sldId id="1508" r:id="rId58"/>
    <p:sldId id="10258" r:id="rId59"/>
    <p:sldId id="10256" r:id="rId60"/>
    <p:sldId id="286" r:id="rId61"/>
    <p:sldId id="292" r:id="rId62"/>
    <p:sldId id="293" r:id="rId63"/>
    <p:sldId id="294" r:id="rId64"/>
    <p:sldId id="295" r:id="rId65"/>
    <p:sldId id="296" r:id="rId66"/>
    <p:sldId id="297" r:id="rId67"/>
    <p:sldId id="371" r:id="rId68"/>
    <p:sldId id="299" r:id="rId69"/>
    <p:sldId id="300" r:id="rId70"/>
    <p:sldId id="301" r:id="rId71"/>
    <p:sldId id="302" r:id="rId72"/>
    <p:sldId id="303" r:id="rId73"/>
    <p:sldId id="304" r:id="rId74"/>
    <p:sldId id="305" r:id="rId75"/>
    <p:sldId id="306" r:id="rId76"/>
    <p:sldId id="307" r:id="rId77"/>
    <p:sldId id="309" r:id="rId78"/>
    <p:sldId id="372" r:id="rId79"/>
    <p:sldId id="369" r:id="rId80"/>
    <p:sldId id="311" r:id="rId81"/>
    <p:sldId id="370" r:id="rId82"/>
    <p:sldId id="324" r:id="rId83"/>
    <p:sldId id="373" r:id="rId84"/>
    <p:sldId id="314" r:id="rId85"/>
    <p:sldId id="381" r:id="rId86"/>
    <p:sldId id="374" r:id="rId87"/>
    <p:sldId id="375" r:id="rId88"/>
    <p:sldId id="318" r:id="rId89"/>
    <p:sldId id="333" r:id="rId90"/>
    <p:sldId id="319" r:id="rId91"/>
    <p:sldId id="321" r:id="rId92"/>
    <p:sldId id="335" r:id="rId93"/>
    <p:sldId id="334" r:id="rId94"/>
    <p:sldId id="336" r:id="rId95"/>
    <p:sldId id="337" r:id="rId96"/>
    <p:sldId id="325" r:id="rId97"/>
    <p:sldId id="326" r:id="rId98"/>
    <p:sldId id="328" r:id="rId99"/>
    <p:sldId id="329" r:id="rId100"/>
    <p:sldId id="330" r:id="rId101"/>
    <p:sldId id="331" r:id="rId102"/>
    <p:sldId id="332" r:id="rId103"/>
    <p:sldId id="1502" r:id="rId104"/>
    <p:sldId id="392" r:id="rId105"/>
    <p:sldId id="10232" r:id="rId106"/>
    <p:sldId id="2819" r:id="rId107"/>
    <p:sldId id="2923" r:id="rId108"/>
    <p:sldId id="2832" r:id="rId109"/>
    <p:sldId id="11658" r:id="rId110"/>
    <p:sldId id="4443" r:id="rId111"/>
    <p:sldId id="1492" r:id="rId112"/>
    <p:sldId id="10328" r:id="rId113"/>
    <p:sldId id="4514" r:id="rId114"/>
    <p:sldId id="10310" r:id="rId115"/>
    <p:sldId id="4487" r:id="rId116"/>
    <p:sldId id="4543" r:id="rId117"/>
    <p:sldId id="4488" r:id="rId118"/>
    <p:sldId id="4489" r:id="rId119"/>
    <p:sldId id="1925" r:id="rId120"/>
    <p:sldId id="10257" r:id="rId121"/>
    <p:sldId id="4479" r:id="rId122"/>
    <p:sldId id="4472" r:id="rId123"/>
    <p:sldId id="4473" r:id="rId124"/>
    <p:sldId id="4516" r:id="rId125"/>
    <p:sldId id="1510" r:id="rId126"/>
  </p:sldIdLst>
  <p:sldSz cx="12192000" cy="6858000"/>
  <p:notesSz cx="6807200" cy="99393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E3F7432B-0434-41FB-A81C-2A3B4EBEC95D}">
          <p14:sldIdLst>
            <p14:sldId id="11657"/>
            <p14:sldId id="257"/>
          </p14:sldIdLst>
        </p14:section>
        <p14:section name="Application Development History" id="{C6FB9AA7-55EC-4ABD-A70C-59CC00ED446A}">
          <p14:sldIdLst>
            <p14:sldId id="356"/>
            <p14:sldId id="270"/>
            <p14:sldId id="361"/>
            <p14:sldId id="272"/>
          </p14:sldIdLst>
        </p14:section>
        <p14:section name="COM" id="{FE7C4D04-2688-4A2F-B9FE-CE1F75C77542}">
          <p14:sldIdLst>
            <p14:sldId id="367"/>
            <p14:sldId id="274"/>
            <p14:sldId id="275"/>
            <p14:sldId id="277"/>
          </p14:sldIdLst>
        </p14:section>
        <p14:section name=".NET 基本" id="{518AD78C-64D9-49FA-A219-C287C84F70E5}">
          <p14:sldIdLst>
            <p14:sldId id="368"/>
            <p14:sldId id="4504"/>
            <p14:sldId id="284"/>
            <p14:sldId id="280"/>
            <p14:sldId id="281"/>
            <p14:sldId id="287"/>
            <p14:sldId id="288"/>
            <p14:sldId id="289"/>
            <p14:sldId id="285"/>
            <p14:sldId id="11661"/>
            <p14:sldId id="11662"/>
            <p14:sldId id="291"/>
            <p14:sldId id="11663"/>
            <p14:sldId id="269"/>
            <p14:sldId id="11664"/>
            <p14:sldId id="279"/>
            <p14:sldId id="11665"/>
            <p14:sldId id="271"/>
            <p14:sldId id="11666"/>
            <p14:sldId id="273"/>
            <p14:sldId id="11667"/>
            <p14:sldId id="11668"/>
            <p14:sldId id="11669"/>
            <p14:sldId id="11670"/>
            <p14:sldId id="290"/>
            <p14:sldId id="1494"/>
            <p14:sldId id="1488"/>
            <p14:sldId id="1489"/>
            <p14:sldId id="1490"/>
            <p14:sldId id="1491"/>
            <p14:sldId id="11659"/>
            <p14:sldId id="10260"/>
            <p14:sldId id="1493"/>
            <p14:sldId id="1495"/>
            <p14:sldId id="1496"/>
            <p14:sldId id="1497"/>
            <p14:sldId id="1498"/>
            <p14:sldId id="1499"/>
            <p14:sldId id="1500"/>
            <p14:sldId id="1501"/>
            <p14:sldId id="11660"/>
            <p14:sldId id="1503"/>
            <p14:sldId id="1505"/>
            <p14:sldId id="1506"/>
            <p14:sldId id="1507"/>
            <p14:sldId id="1504"/>
            <p14:sldId id="1508"/>
            <p14:sldId id="10258"/>
            <p14:sldId id="10256"/>
          </p14:sldIdLst>
        </p14:section>
        <p14:section name=".NET 1.0/2.0" id="{CA093A3B-811F-4D40-B27C-2A0CAB3F218B}">
          <p14:sldIdLst>
            <p14:sldId id="286"/>
            <p14:sldId id="292"/>
            <p14:sldId id="293"/>
            <p14:sldId id="294"/>
            <p14:sldId id="295"/>
            <p14:sldId id="296"/>
            <p14:sldId id="297"/>
          </p14:sldIdLst>
        </p14:section>
        <p14:section name=".NET 3.0/3.5" id="{8A9EC45C-0195-4314-8BF4-BF7A918CE82A}">
          <p14:sldIdLst>
            <p14:sldId id="371"/>
            <p14:sldId id="299"/>
            <p14:sldId id="300"/>
            <p14:sldId id="301"/>
            <p14:sldId id="302"/>
            <p14:sldId id="303"/>
            <p14:sldId id="304"/>
            <p14:sldId id="305"/>
            <p14:sldId id="306"/>
            <p14:sldId id="307"/>
            <p14:sldId id="309"/>
            <p14:sldId id="372"/>
            <p14:sldId id="369"/>
            <p14:sldId id="311"/>
            <p14:sldId id="370"/>
            <p14:sldId id="324"/>
            <p14:sldId id="373"/>
            <p14:sldId id="314"/>
            <p14:sldId id="381"/>
            <p14:sldId id="374"/>
            <p14:sldId id="375"/>
          </p14:sldIdLst>
        </p14:section>
        <p14:section name="Data Access" id="{AB50C7E5-8670-4698-8A61-0A998C677C67}">
          <p14:sldIdLst>
            <p14:sldId id="318"/>
            <p14:sldId id="333"/>
            <p14:sldId id="319"/>
            <p14:sldId id="321"/>
            <p14:sldId id="335"/>
            <p14:sldId id="334"/>
            <p14:sldId id="336"/>
            <p14:sldId id="337"/>
            <p14:sldId id="325"/>
            <p14:sldId id="326"/>
            <p14:sldId id="328"/>
            <p14:sldId id="329"/>
            <p14:sldId id="330"/>
            <p14:sldId id="331"/>
            <p14:sldId id="332"/>
            <p14:sldId id="1502"/>
            <p14:sldId id="392"/>
          </p14:sldIdLst>
        </p14:section>
        <p14:section name="Xamarin" id="{AB5F66C1-1EB1-4D33-AFF8-91FF3E1383BC}">
          <p14:sldIdLst>
            <p14:sldId id="10232"/>
            <p14:sldId id="2819"/>
            <p14:sldId id="2923"/>
            <p14:sldId id="2832"/>
          </p14:sldIdLst>
        </p14:section>
        <p14:section name=".NET Core" id="{AEF437B2-071F-43E3-BC25-277F4D463310}">
          <p14:sldIdLst>
            <p14:sldId id="11658"/>
            <p14:sldId id="4443"/>
            <p14:sldId id="1492"/>
            <p14:sldId id="10328"/>
            <p14:sldId id="4514"/>
            <p14:sldId id="10310"/>
            <p14:sldId id="4487"/>
            <p14:sldId id="4543"/>
            <p14:sldId id="4488"/>
            <p14:sldId id="4489"/>
            <p14:sldId id="1925"/>
            <p14:sldId id="10257"/>
            <p14:sldId id="4479"/>
            <p14:sldId id="4472"/>
            <p14:sldId id="4473"/>
            <p14:sldId id="4516"/>
            <p14:sldId id="1510"/>
          </p14:sldIdLst>
        </p14:section>
      </p14:sectionLst>
    </p:ext>
    <p:ext uri="{EFAFB233-063F-42B5-8137-9DF3F51BA10A}">
      <p15:sldGuideLst xmlns:p15="http://schemas.microsoft.com/office/powerpoint/2012/main">
        <p15:guide id="1" orient="horz" pos="3702" userDrawn="1">
          <p15:clr>
            <a:srgbClr val="A4A3A4"/>
          </p15:clr>
        </p15:guide>
        <p15:guide id="2" pos="7650"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58F32D-40F2-4A1D-AD3A-85728B979A17}" v="21" dt="2019-08-25T10:01:43.629"/>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8087" autoAdjust="0"/>
  </p:normalViewPr>
  <p:slideViewPr>
    <p:cSldViewPr snapToObjects="1" showGuides="1">
      <p:cViewPr varScale="1">
        <p:scale>
          <a:sx n="115" d="100"/>
          <a:sy n="115" d="100"/>
        </p:scale>
        <p:origin x="88" y="312"/>
      </p:cViewPr>
      <p:guideLst>
        <p:guide orient="horz" pos="3702"/>
        <p:guide pos="765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showGuides="1">
      <p:cViewPr varScale="1">
        <p:scale>
          <a:sx n="91" d="100"/>
          <a:sy n="91" d="100"/>
        </p:scale>
        <p:origin x="3400" y="68"/>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microsoft.com/office/2015/10/relationships/revisionInfo" Target="revisionInfo.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4996BA-ABF1-4CC4-A5DC-75A97979E19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kumimoji="1" lang="ja-JP" altLang="en-US"/>
        </a:p>
      </dgm:t>
    </dgm:pt>
    <dgm:pt modelId="{85650DE3-A447-4853-AAFF-6B31023F773E}">
      <dgm:prSet custT="1"/>
      <dgm:spPr/>
      <dgm:t>
        <a:bodyPr/>
        <a:lstStyle/>
        <a:p>
          <a:pPr rtl="0"/>
          <a:r>
            <a:rPr kumimoji="1" lang="ja-JP" sz="2400" dirty="0"/>
            <a:t>簡易名</a:t>
          </a:r>
          <a:endParaRPr kumimoji="1" lang="en-US" sz="2400" dirty="0"/>
        </a:p>
      </dgm:t>
    </dgm:pt>
    <dgm:pt modelId="{68C873FB-BCE1-41FA-881D-A68082AAB271}" type="parTrans" cxnId="{568C5BE8-1D93-4539-B41A-FFFEA10F911E}">
      <dgm:prSet/>
      <dgm:spPr/>
      <dgm:t>
        <a:bodyPr/>
        <a:lstStyle/>
        <a:p>
          <a:endParaRPr kumimoji="1" lang="ja-JP" altLang="en-US"/>
        </a:p>
      </dgm:t>
    </dgm:pt>
    <dgm:pt modelId="{3958D67D-A2E2-4EA6-88E4-71BB2F2807D7}" type="sibTrans" cxnId="{568C5BE8-1D93-4539-B41A-FFFEA10F911E}">
      <dgm:prSet/>
      <dgm:spPr/>
      <dgm:t>
        <a:bodyPr/>
        <a:lstStyle/>
        <a:p>
          <a:endParaRPr kumimoji="1" lang="ja-JP" altLang="en-US"/>
        </a:p>
      </dgm:t>
    </dgm:pt>
    <dgm:pt modelId="{A556D76F-18CF-4F1D-8A00-EB232B45302D}">
      <dgm:prSet/>
      <dgm:spPr/>
      <dgm:t>
        <a:bodyPr/>
        <a:lstStyle/>
        <a:p>
          <a:pPr rtl="0"/>
          <a:r>
            <a:rPr kumimoji="1" lang="ja-JP" dirty="0"/>
            <a:t>テキストベースの単純な名前</a:t>
          </a:r>
          <a:endParaRPr lang="ja-JP" dirty="0"/>
        </a:p>
      </dgm:t>
    </dgm:pt>
    <dgm:pt modelId="{E98C16C0-82CA-4F51-B386-33DDEE490AF9}" type="parTrans" cxnId="{04E0BEAD-7CBE-4A48-9275-2067FA1CF51C}">
      <dgm:prSet/>
      <dgm:spPr/>
      <dgm:t>
        <a:bodyPr/>
        <a:lstStyle/>
        <a:p>
          <a:endParaRPr kumimoji="1" lang="ja-JP" altLang="en-US"/>
        </a:p>
      </dgm:t>
    </dgm:pt>
    <dgm:pt modelId="{3162F403-78CD-408A-A5C2-B3132D8E037C}" type="sibTrans" cxnId="{04E0BEAD-7CBE-4A48-9275-2067FA1CF51C}">
      <dgm:prSet/>
      <dgm:spPr/>
      <dgm:t>
        <a:bodyPr/>
        <a:lstStyle/>
        <a:p>
          <a:endParaRPr kumimoji="1" lang="ja-JP" altLang="en-US"/>
        </a:p>
      </dgm:t>
    </dgm:pt>
    <dgm:pt modelId="{220FC7AA-7F36-4DAA-A35A-51BA14B9B7EE}">
      <dgm:prSet/>
      <dgm:spPr/>
      <dgm:t>
        <a:bodyPr/>
        <a:lstStyle/>
        <a:p>
          <a:pPr rtl="0"/>
          <a:r>
            <a:rPr kumimoji="1" lang="ja-JP" dirty="0"/>
            <a:t>アセンブリ内の </a:t>
          </a:r>
          <a:r>
            <a:rPr kumimoji="1" lang="en-US" dirty="0"/>
            <a:t>(</a:t>
          </a:r>
          <a:r>
            <a:rPr kumimoji="1" lang="ja-JP" dirty="0"/>
            <a:t>コアの</a:t>
          </a:r>
          <a:r>
            <a:rPr kumimoji="1" lang="en-US" dirty="0"/>
            <a:t>) </a:t>
          </a:r>
          <a:r>
            <a:rPr kumimoji="1" lang="ja-JP" dirty="0"/>
            <a:t>ファイルの名前と連動</a:t>
          </a:r>
          <a:endParaRPr lang="ja-JP" dirty="0"/>
        </a:p>
      </dgm:t>
    </dgm:pt>
    <dgm:pt modelId="{CBEFF10E-7FBF-4169-8555-DD412E406F13}" type="parTrans" cxnId="{8A8527AE-A9CB-427C-8B68-5171E231FE3D}">
      <dgm:prSet/>
      <dgm:spPr/>
      <dgm:t>
        <a:bodyPr/>
        <a:lstStyle/>
        <a:p>
          <a:endParaRPr kumimoji="1" lang="ja-JP" altLang="en-US"/>
        </a:p>
      </dgm:t>
    </dgm:pt>
    <dgm:pt modelId="{1203EB4F-C2C5-4C3C-A9C8-CDEF284BBB17}" type="sibTrans" cxnId="{8A8527AE-A9CB-427C-8B68-5171E231FE3D}">
      <dgm:prSet/>
      <dgm:spPr/>
      <dgm:t>
        <a:bodyPr/>
        <a:lstStyle/>
        <a:p>
          <a:endParaRPr kumimoji="1" lang="ja-JP" altLang="en-US"/>
        </a:p>
      </dgm:t>
    </dgm:pt>
    <dgm:pt modelId="{E9B0CFC4-575E-4E89-80F1-82ABEB28BB51}">
      <dgm:prSet/>
      <dgm:spPr/>
      <dgm:t>
        <a:bodyPr/>
        <a:lstStyle/>
        <a:p>
          <a:pPr rtl="0"/>
          <a:r>
            <a:rPr kumimoji="1" lang="en-US" dirty="0"/>
            <a:t>Prog01.dll </a:t>
          </a:r>
          <a:r>
            <a:rPr kumimoji="1" lang="ja-JP" dirty="0"/>
            <a:t>のアセンブリ名は、</a:t>
          </a:r>
          <a:r>
            <a:rPr kumimoji="1" lang="en-US" dirty="0"/>
            <a:t>Prog01</a:t>
          </a:r>
          <a:endParaRPr lang="ja-JP" dirty="0"/>
        </a:p>
      </dgm:t>
    </dgm:pt>
    <dgm:pt modelId="{80B3F907-4450-4F9C-ADC2-78F78C0B3DC4}" type="parTrans" cxnId="{FBBA8800-1D5D-41CE-8121-BE7752D69EE3}">
      <dgm:prSet/>
      <dgm:spPr/>
      <dgm:t>
        <a:bodyPr/>
        <a:lstStyle/>
        <a:p>
          <a:endParaRPr kumimoji="1" lang="ja-JP" altLang="en-US"/>
        </a:p>
      </dgm:t>
    </dgm:pt>
    <dgm:pt modelId="{BE7B61BB-E7FD-43D3-8BBE-D01544BEE101}" type="sibTrans" cxnId="{FBBA8800-1D5D-41CE-8121-BE7752D69EE3}">
      <dgm:prSet/>
      <dgm:spPr/>
      <dgm:t>
        <a:bodyPr/>
        <a:lstStyle/>
        <a:p>
          <a:endParaRPr kumimoji="1" lang="ja-JP" altLang="en-US"/>
        </a:p>
      </dgm:t>
    </dgm:pt>
    <dgm:pt modelId="{A0EF1770-17BF-44C5-A522-58B3132AE91C}">
      <dgm:prSet custT="1"/>
      <dgm:spPr/>
      <dgm:t>
        <a:bodyPr/>
        <a:lstStyle/>
        <a:p>
          <a:pPr rtl="0"/>
          <a:r>
            <a:rPr kumimoji="1" lang="ja-JP" altLang="en-US" sz="2400" dirty="0"/>
            <a:t>厳密名</a:t>
          </a:r>
          <a:endParaRPr lang="ja-JP" altLang="en-US" sz="2400" dirty="0"/>
        </a:p>
      </dgm:t>
    </dgm:pt>
    <dgm:pt modelId="{2C2AB4C1-2AC5-4158-A30F-26F4E16500BF}" type="parTrans" cxnId="{33F5560D-B466-4B71-9C42-06FC4F87D594}">
      <dgm:prSet/>
      <dgm:spPr/>
      <dgm:t>
        <a:bodyPr/>
        <a:lstStyle/>
        <a:p>
          <a:endParaRPr kumimoji="1" lang="ja-JP" altLang="en-US"/>
        </a:p>
      </dgm:t>
    </dgm:pt>
    <dgm:pt modelId="{0662EDD7-FDFB-45FD-8779-E32AC45F5E54}" type="sibTrans" cxnId="{33F5560D-B466-4B71-9C42-06FC4F87D594}">
      <dgm:prSet/>
      <dgm:spPr/>
      <dgm:t>
        <a:bodyPr/>
        <a:lstStyle/>
        <a:p>
          <a:endParaRPr kumimoji="1" lang="ja-JP" altLang="en-US"/>
        </a:p>
      </dgm:t>
    </dgm:pt>
    <dgm:pt modelId="{58816B2C-877D-4BA7-B02B-C16DFE1EF404}">
      <dgm:prSet/>
      <dgm:spPr/>
      <dgm:t>
        <a:bodyPr/>
        <a:lstStyle/>
        <a:p>
          <a:pPr rtl="0"/>
          <a:r>
            <a:rPr kumimoji="1" lang="ja-JP" dirty="0"/>
            <a:t>開発者 </a:t>
          </a:r>
          <a:r>
            <a:rPr kumimoji="1" lang="en-US" dirty="0"/>
            <a:t>(</a:t>
          </a:r>
          <a:r>
            <a:rPr kumimoji="1" lang="ja-JP" dirty="0"/>
            <a:t>発行者</a:t>
          </a:r>
          <a:r>
            <a:rPr kumimoji="1" lang="en-US" dirty="0"/>
            <a:t>) </a:t>
          </a:r>
          <a:r>
            <a:rPr kumimoji="1" lang="ja-JP" dirty="0"/>
            <a:t>の公開キーを割り付けた名前</a:t>
          </a:r>
          <a:endParaRPr lang="ja-JP" dirty="0"/>
        </a:p>
      </dgm:t>
    </dgm:pt>
    <dgm:pt modelId="{EF852591-3FC9-45AF-8C0A-6FED1B91AF75}" type="parTrans" cxnId="{E3228C9D-45C3-4947-AA92-E3480DAE3A11}">
      <dgm:prSet/>
      <dgm:spPr/>
      <dgm:t>
        <a:bodyPr/>
        <a:lstStyle/>
        <a:p>
          <a:endParaRPr kumimoji="1" lang="ja-JP" altLang="en-US"/>
        </a:p>
      </dgm:t>
    </dgm:pt>
    <dgm:pt modelId="{866F411C-F9A2-4158-81D3-80E22E919100}" type="sibTrans" cxnId="{E3228C9D-45C3-4947-AA92-E3480DAE3A11}">
      <dgm:prSet/>
      <dgm:spPr/>
      <dgm:t>
        <a:bodyPr/>
        <a:lstStyle/>
        <a:p>
          <a:endParaRPr kumimoji="1" lang="ja-JP" altLang="en-US"/>
        </a:p>
      </dgm:t>
    </dgm:pt>
    <dgm:pt modelId="{BC8B9F8E-3A56-4DB5-8E38-1E9A1F20E4A7}">
      <dgm:prSet/>
      <dgm:spPr/>
      <dgm:t>
        <a:bodyPr/>
        <a:lstStyle/>
        <a:p>
          <a:pPr rtl="0"/>
          <a:r>
            <a:rPr kumimoji="1" lang="ja-JP" dirty="0"/>
            <a:t>開発者が異なれば、厳密名は異なる</a:t>
          </a:r>
          <a:endParaRPr lang="ja-JP" dirty="0"/>
        </a:p>
      </dgm:t>
    </dgm:pt>
    <dgm:pt modelId="{39302C34-0737-41CF-B9D4-D3762FC972DA}" type="parTrans" cxnId="{3D98611D-4A84-491F-8F82-82ED948A894F}">
      <dgm:prSet/>
      <dgm:spPr/>
      <dgm:t>
        <a:bodyPr/>
        <a:lstStyle/>
        <a:p>
          <a:endParaRPr kumimoji="1" lang="ja-JP" altLang="en-US"/>
        </a:p>
      </dgm:t>
    </dgm:pt>
    <dgm:pt modelId="{29A44B28-3279-4FC9-8FDC-D6DA1C01FEB8}" type="sibTrans" cxnId="{3D98611D-4A84-491F-8F82-82ED948A894F}">
      <dgm:prSet/>
      <dgm:spPr/>
      <dgm:t>
        <a:bodyPr/>
        <a:lstStyle/>
        <a:p>
          <a:endParaRPr kumimoji="1" lang="ja-JP" altLang="en-US"/>
        </a:p>
      </dgm:t>
    </dgm:pt>
    <dgm:pt modelId="{4D939ECE-11F4-4C70-9344-4336B317524C}">
      <dgm:prSet/>
      <dgm:spPr/>
      <dgm:t>
        <a:bodyPr/>
        <a:lstStyle/>
        <a:p>
          <a:pPr rtl="0"/>
          <a:r>
            <a:rPr kumimoji="1" lang="ja-JP" dirty="0"/>
            <a:t>共有</a:t>
          </a:r>
          <a:r>
            <a:rPr kumimoji="1" lang="en-US" dirty="0"/>
            <a:t>DLL (</a:t>
          </a:r>
          <a:r>
            <a:rPr kumimoji="1" lang="ja-JP" dirty="0"/>
            <a:t>共有アセンブリ</a:t>
          </a:r>
          <a:r>
            <a:rPr kumimoji="1" lang="en-US" dirty="0"/>
            <a:t>)</a:t>
          </a:r>
          <a:r>
            <a:rPr kumimoji="1" lang="ja-JP" dirty="0" err="1"/>
            <a:t>、</a:t>
          </a:r>
          <a:r>
            <a:rPr kumimoji="1" lang="ja-JP" dirty="0"/>
            <a:t>バージョン管理などで利用</a:t>
          </a:r>
          <a:endParaRPr lang="ja-JP" dirty="0"/>
        </a:p>
      </dgm:t>
    </dgm:pt>
    <dgm:pt modelId="{2A4BF4E6-7F70-4A31-975F-392A46031AF4}" type="parTrans" cxnId="{B9845525-57A7-4575-8585-F81299DEB851}">
      <dgm:prSet/>
      <dgm:spPr/>
      <dgm:t>
        <a:bodyPr/>
        <a:lstStyle/>
        <a:p>
          <a:endParaRPr kumimoji="1" lang="ja-JP" altLang="en-US"/>
        </a:p>
      </dgm:t>
    </dgm:pt>
    <dgm:pt modelId="{A0D73FDD-7B76-4FD1-B192-952B13336168}" type="sibTrans" cxnId="{B9845525-57A7-4575-8585-F81299DEB851}">
      <dgm:prSet/>
      <dgm:spPr/>
      <dgm:t>
        <a:bodyPr/>
        <a:lstStyle/>
        <a:p>
          <a:endParaRPr kumimoji="1" lang="ja-JP" altLang="en-US"/>
        </a:p>
      </dgm:t>
    </dgm:pt>
    <dgm:pt modelId="{1F891068-F1E1-41C1-8C64-C6B5967C43AA}">
      <dgm:prSet/>
      <dgm:spPr/>
      <dgm:t>
        <a:bodyPr/>
        <a:lstStyle/>
        <a:p>
          <a:pPr rtl="0"/>
          <a:r>
            <a:rPr lang="ja-JP" altLang="en-US" dirty="0"/>
            <a:t>バージョン、カルチャ</a:t>
          </a:r>
          <a:endParaRPr lang="ja-JP" dirty="0"/>
        </a:p>
      </dgm:t>
    </dgm:pt>
    <dgm:pt modelId="{79829FAC-9714-4B37-A590-A03C7CDD77C1}" type="parTrans" cxnId="{A56D6833-83A4-40A7-8134-631DFA9397F8}">
      <dgm:prSet/>
      <dgm:spPr/>
      <dgm:t>
        <a:bodyPr/>
        <a:lstStyle/>
        <a:p>
          <a:endParaRPr kumimoji="1" lang="ja-JP" altLang="en-US"/>
        </a:p>
      </dgm:t>
    </dgm:pt>
    <dgm:pt modelId="{B486A90C-641A-42D7-B740-BC3E827C7719}" type="sibTrans" cxnId="{A56D6833-83A4-40A7-8134-631DFA9397F8}">
      <dgm:prSet/>
      <dgm:spPr/>
      <dgm:t>
        <a:bodyPr/>
        <a:lstStyle/>
        <a:p>
          <a:endParaRPr kumimoji="1" lang="ja-JP" altLang="en-US"/>
        </a:p>
      </dgm:t>
    </dgm:pt>
    <dgm:pt modelId="{D9DB5E11-1F22-4614-B42B-7FD06DC0C2D7}" type="pres">
      <dgm:prSet presAssocID="{784996BA-ABF1-4CC4-A5DC-75A97979E195}" presName="linear" presStyleCnt="0">
        <dgm:presLayoutVars>
          <dgm:dir/>
          <dgm:animLvl val="lvl"/>
          <dgm:resizeHandles val="exact"/>
        </dgm:presLayoutVars>
      </dgm:prSet>
      <dgm:spPr/>
    </dgm:pt>
    <dgm:pt modelId="{9F2F87A4-52A7-4EE5-AEFE-BB4718254DCF}" type="pres">
      <dgm:prSet presAssocID="{85650DE3-A447-4853-AAFF-6B31023F773E}" presName="parentLin" presStyleCnt="0"/>
      <dgm:spPr/>
    </dgm:pt>
    <dgm:pt modelId="{98CFCAE4-CF0B-4E54-8824-FB587E9464C2}" type="pres">
      <dgm:prSet presAssocID="{85650DE3-A447-4853-AAFF-6B31023F773E}" presName="parentLeftMargin" presStyleLbl="node1" presStyleIdx="0" presStyleCnt="2"/>
      <dgm:spPr/>
    </dgm:pt>
    <dgm:pt modelId="{01071A22-9BAC-4AEF-ABBE-CDBA2E5FDAE4}" type="pres">
      <dgm:prSet presAssocID="{85650DE3-A447-4853-AAFF-6B31023F773E}" presName="parentText" presStyleLbl="node1" presStyleIdx="0" presStyleCnt="2">
        <dgm:presLayoutVars>
          <dgm:chMax val="0"/>
          <dgm:bulletEnabled val="1"/>
        </dgm:presLayoutVars>
      </dgm:prSet>
      <dgm:spPr/>
    </dgm:pt>
    <dgm:pt modelId="{C7E4C0AA-8514-451F-B339-983E21DDFEE7}" type="pres">
      <dgm:prSet presAssocID="{85650DE3-A447-4853-AAFF-6B31023F773E}" presName="negativeSpace" presStyleCnt="0"/>
      <dgm:spPr/>
    </dgm:pt>
    <dgm:pt modelId="{3FB7E5F2-CDA6-4BFA-9EFC-A100C59D1637}" type="pres">
      <dgm:prSet presAssocID="{85650DE3-A447-4853-AAFF-6B31023F773E}" presName="childText" presStyleLbl="conFgAcc1" presStyleIdx="0" presStyleCnt="2">
        <dgm:presLayoutVars>
          <dgm:bulletEnabled val="1"/>
        </dgm:presLayoutVars>
      </dgm:prSet>
      <dgm:spPr/>
    </dgm:pt>
    <dgm:pt modelId="{C409602B-B22F-4A90-8C08-44CF06E55AE2}" type="pres">
      <dgm:prSet presAssocID="{3958D67D-A2E2-4EA6-88E4-71BB2F2807D7}" presName="spaceBetweenRectangles" presStyleCnt="0"/>
      <dgm:spPr/>
    </dgm:pt>
    <dgm:pt modelId="{C56EC6EE-D010-460B-B222-DA46328BCC65}" type="pres">
      <dgm:prSet presAssocID="{A0EF1770-17BF-44C5-A522-58B3132AE91C}" presName="parentLin" presStyleCnt="0"/>
      <dgm:spPr/>
    </dgm:pt>
    <dgm:pt modelId="{021F7192-97AB-4AC2-BAFF-CB49BF80A605}" type="pres">
      <dgm:prSet presAssocID="{A0EF1770-17BF-44C5-A522-58B3132AE91C}" presName="parentLeftMargin" presStyleLbl="node1" presStyleIdx="0" presStyleCnt="2"/>
      <dgm:spPr/>
    </dgm:pt>
    <dgm:pt modelId="{1B367D4A-97B0-4342-8772-9F63A15374B9}" type="pres">
      <dgm:prSet presAssocID="{A0EF1770-17BF-44C5-A522-58B3132AE91C}" presName="parentText" presStyleLbl="node1" presStyleIdx="1" presStyleCnt="2">
        <dgm:presLayoutVars>
          <dgm:chMax val="0"/>
          <dgm:bulletEnabled val="1"/>
        </dgm:presLayoutVars>
      </dgm:prSet>
      <dgm:spPr/>
    </dgm:pt>
    <dgm:pt modelId="{DA96A469-E6C0-49B3-BC03-ECC97F801931}" type="pres">
      <dgm:prSet presAssocID="{A0EF1770-17BF-44C5-A522-58B3132AE91C}" presName="negativeSpace" presStyleCnt="0"/>
      <dgm:spPr/>
    </dgm:pt>
    <dgm:pt modelId="{34A7B9F0-414C-4987-8BC5-E62F5E95C2D2}" type="pres">
      <dgm:prSet presAssocID="{A0EF1770-17BF-44C5-A522-58B3132AE91C}" presName="childText" presStyleLbl="conFgAcc1" presStyleIdx="1" presStyleCnt="2">
        <dgm:presLayoutVars>
          <dgm:bulletEnabled val="1"/>
        </dgm:presLayoutVars>
      </dgm:prSet>
      <dgm:spPr/>
    </dgm:pt>
  </dgm:ptLst>
  <dgm:cxnLst>
    <dgm:cxn modelId="{FBBA8800-1D5D-41CE-8121-BE7752D69EE3}" srcId="{220FC7AA-7F36-4DAA-A35A-51BA14B9B7EE}" destId="{E9B0CFC4-575E-4E89-80F1-82ABEB28BB51}" srcOrd="0" destOrd="0" parTransId="{80B3F907-4450-4F9C-ADC2-78F78C0B3DC4}" sibTransId="{BE7B61BB-E7FD-43D3-8BBE-D01544BEE101}"/>
    <dgm:cxn modelId="{BF20A80C-1778-4A68-B141-F04F9E32CFB4}" type="presOf" srcId="{85650DE3-A447-4853-AAFF-6B31023F773E}" destId="{01071A22-9BAC-4AEF-ABBE-CDBA2E5FDAE4}" srcOrd="1" destOrd="0" presId="urn:microsoft.com/office/officeart/2005/8/layout/list1"/>
    <dgm:cxn modelId="{022E5F0D-322C-479C-A085-F93024C19D97}" type="presOf" srcId="{784996BA-ABF1-4CC4-A5DC-75A97979E195}" destId="{D9DB5E11-1F22-4614-B42B-7FD06DC0C2D7}" srcOrd="0" destOrd="0" presId="urn:microsoft.com/office/officeart/2005/8/layout/list1"/>
    <dgm:cxn modelId="{33F5560D-B466-4B71-9C42-06FC4F87D594}" srcId="{784996BA-ABF1-4CC4-A5DC-75A97979E195}" destId="{A0EF1770-17BF-44C5-A522-58B3132AE91C}" srcOrd="1" destOrd="0" parTransId="{2C2AB4C1-2AC5-4158-A30F-26F4E16500BF}" sibTransId="{0662EDD7-FDFB-45FD-8779-E32AC45F5E54}"/>
    <dgm:cxn modelId="{E6F7F60E-AA29-4FAA-8C93-F038535B51B9}" type="presOf" srcId="{1F891068-F1E1-41C1-8C64-C6B5967C43AA}" destId="{34A7B9F0-414C-4987-8BC5-E62F5E95C2D2}" srcOrd="0" destOrd="2" presId="urn:microsoft.com/office/officeart/2005/8/layout/list1"/>
    <dgm:cxn modelId="{3D98611D-4A84-491F-8F82-82ED948A894F}" srcId="{58816B2C-877D-4BA7-B02B-C16DFE1EF404}" destId="{BC8B9F8E-3A56-4DB5-8E38-1E9A1F20E4A7}" srcOrd="0" destOrd="0" parTransId="{39302C34-0737-41CF-B9D4-D3762FC972DA}" sibTransId="{29A44B28-3279-4FC9-8FDC-D6DA1C01FEB8}"/>
    <dgm:cxn modelId="{B9845525-57A7-4575-8585-F81299DEB851}" srcId="{A0EF1770-17BF-44C5-A522-58B3132AE91C}" destId="{4D939ECE-11F4-4C70-9344-4336B317524C}" srcOrd="1" destOrd="0" parTransId="{2A4BF4E6-7F70-4A31-975F-392A46031AF4}" sibTransId="{A0D73FDD-7B76-4FD1-B192-952B13336168}"/>
    <dgm:cxn modelId="{C4841527-E38C-4CF2-9E9C-AA2B868E1528}" type="presOf" srcId="{220FC7AA-7F36-4DAA-A35A-51BA14B9B7EE}" destId="{3FB7E5F2-CDA6-4BFA-9EFC-A100C59D1637}" srcOrd="0" destOrd="1" presId="urn:microsoft.com/office/officeart/2005/8/layout/list1"/>
    <dgm:cxn modelId="{A56D6833-83A4-40A7-8134-631DFA9397F8}" srcId="{58816B2C-877D-4BA7-B02B-C16DFE1EF404}" destId="{1F891068-F1E1-41C1-8C64-C6B5967C43AA}" srcOrd="1" destOrd="0" parTransId="{79829FAC-9714-4B37-A590-A03C7CDD77C1}" sibTransId="{B486A90C-641A-42D7-B740-BC3E827C7719}"/>
    <dgm:cxn modelId="{22C25937-88D5-46F6-9954-5AC4DB00A02F}" type="presOf" srcId="{A0EF1770-17BF-44C5-A522-58B3132AE91C}" destId="{1B367D4A-97B0-4342-8772-9F63A15374B9}" srcOrd="1" destOrd="0" presId="urn:microsoft.com/office/officeart/2005/8/layout/list1"/>
    <dgm:cxn modelId="{D1FB4F41-7022-4CF0-B63A-CB034A5C65F8}" type="presOf" srcId="{BC8B9F8E-3A56-4DB5-8E38-1E9A1F20E4A7}" destId="{34A7B9F0-414C-4987-8BC5-E62F5E95C2D2}" srcOrd="0" destOrd="1" presId="urn:microsoft.com/office/officeart/2005/8/layout/list1"/>
    <dgm:cxn modelId="{1B062A4A-2CAB-4ABF-BC45-10AFE2587B4E}" type="presOf" srcId="{85650DE3-A447-4853-AAFF-6B31023F773E}" destId="{98CFCAE4-CF0B-4E54-8824-FB587E9464C2}" srcOrd="0" destOrd="0" presId="urn:microsoft.com/office/officeart/2005/8/layout/list1"/>
    <dgm:cxn modelId="{77BB867E-4C7E-467F-8C15-D4003AD3CF22}" type="presOf" srcId="{E9B0CFC4-575E-4E89-80F1-82ABEB28BB51}" destId="{3FB7E5F2-CDA6-4BFA-9EFC-A100C59D1637}" srcOrd="0" destOrd="2" presId="urn:microsoft.com/office/officeart/2005/8/layout/list1"/>
    <dgm:cxn modelId="{E3228C9D-45C3-4947-AA92-E3480DAE3A11}" srcId="{A0EF1770-17BF-44C5-A522-58B3132AE91C}" destId="{58816B2C-877D-4BA7-B02B-C16DFE1EF404}" srcOrd="0" destOrd="0" parTransId="{EF852591-3FC9-45AF-8C0A-6FED1B91AF75}" sibTransId="{866F411C-F9A2-4158-81D3-80E22E919100}"/>
    <dgm:cxn modelId="{4181609E-7810-4951-AD3E-7BD6C20131DB}" type="presOf" srcId="{58816B2C-877D-4BA7-B02B-C16DFE1EF404}" destId="{34A7B9F0-414C-4987-8BC5-E62F5E95C2D2}" srcOrd="0" destOrd="0" presId="urn:microsoft.com/office/officeart/2005/8/layout/list1"/>
    <dgm:cxn modelId="{772972AA-C226-4EEE-A31C-C62368C09D28}" type="presOf" srcId="{4D939ECE-11F4-4C70-9344-4336B317524C}" destId="{34A7B9F0-414C-4987-8BC5-E62F5E95C2D2}" srcOrd="0" destOrd="3" presId="urn:microsoft.com/office/officeart/2005/8/layout/list1"/>
    <dgm:cxn modelId="{04E0BEAD-7CBE-4A48-9275-2067FA1CF51C}" srcId="{85650DE3-A447-4853-AAFF-6B31023F773E}" destId="{A556D76F-18CF-4F1D-8A00-EB232B45302D}" srcOrd="0" destOrd="0" parTransId="{E98C16C0-82CA-4F51-B386-33DDEE490AF9}" sibTransId="{3162F403-78CD-408A-A5C2-B3132D8E037C}"/>
    <dgm:cxn modelId="{8A8527AE-A9CB-427C-8B68-5171E231FE3D}" srcId="{85650DE3-A447-4853-AAFF-6B31023F773E}" destId="{220FC7AA-7F36-4DAA-A35A-51BA14B9B7EE}" srcOrd="1" destOrd="0" parTransId="{CBEFF10E-7FBF-4169-8555-DD412E406F13}" sibTransId="{1203EB4F-C2C5-4C3C-A9C8-CDEF284BBB17}"/>
    <dgm:cxn modelId="{568C5BE8-1D93-4539-B41A-FFFEA10F911E}" srcId="{784996BA-ABF1-4CC4-A5DC-75A97979E195}" destId="{85650DE3-A447-4853-AAFF-6B31023F773E}" srcOrd="0" destOrd="0" parTransId="{68C873FB-BCE1-41FA-881D-A68082AAB271}" sibTransId="{3958D67D-A2E2-4EA6-88E4-71BB2F2807D7}"/>
    <dgm:cxn modelId="{18E616F8-09C7-4B6E-904B-19DDA883A680}" type="presOf" srcId="{A0EF1770-17BF-44C5-A522-58B3132AE91C}" destId="{021F7192-97AB-4AC2-BAFF-CB49BF80A605}" srcOrd="0" destOrd="0" presId="urn:microsoft.com/office/officeart/2005/8/layout/list1"/>
    <dgm:cxn modelId="{8BB4FEF8-9D9D-4546-9A08-1B745FB7A26E}" type="presOf" srcId="{A556D76F-18CF-4F1D-8A00-EB232B45302D}" destId="{3FB7E5F2-CDA6-4BFA-9EFC-A100C59D1637}" srcOrd="0" destOrd="0" presId="urn:microsoft.com/office/officeart/2005/8/layout/list1"/>
    <dgm:cxn modelId="{0C0E4111-1382-42EF-B5D3-81797A49B087}" type="presParOf" srcId="{D9DB5E11-1F22-4614-B42B-7FD06DC0C2D7}" destId="{9F2F87A4-52A7-4EE5-AEFE-BB4718254DCF}" srcOrd="0" destOrd="0" presId="urn:microsoft.com/office/officeart/2005/8/layout/list1"/>
    <dgm:cxn modelId="{91D7AF7F-545E-44F9-BED0-BC98F36B8D60}" type="presParOf" srcId="{9F2F87A4-52A7-4EE5-AEFE-BB4718254DCF}" destId="{98CFCAE4-CF0B-4E54-8824-FB587E9464C2}" srcOrd="0" destOrd="0" presId="urn:microsoft.com/office/officeart/2005/8/layout/list1"/>
    <dgm:cxn modelId="{91BFEBBA-1D61-43F8-9208-1A11DC1BCE72}" type="presParOf" srcId="{9F2F87A4-52A7-4EE5-AEFE-BB4718254DCF}" destId="{01071A22-9BAC-4AEF-ABBE-CDBA2E5FDAE4}" srcOrd="1" destOrd="0" presId="urn:microsoft.com/office/officeart/2005/8/layout/list1"/>
    <dgm:cxn modelId="{3FEC3498-5636-461B-8994-F7356A41EF27}" type="presParOf" srcId="{D9DB5E11-1F22-4614-B42B-7FD06DC0C2D7}" destId="{C7E4C0AA-8514-451F-B339-983E21DDFEE7}" srcOrd="1" destOrd="0" presId="urn:microsoft.com/office/officeart/2005/8/layout/list1"/>
    <dgm:cxn modelId="{35D112B9-1875-4ECB-B352-42B4D7D416B5}" type="presParOf" srcId="{D9DB5E11-1F22-4614-B42B-7FD06DC0C2D7}" destId="{3FB7E5F2-CDA6-4BFA-9EFC-A100C59D1637}" srcOrd="2" destOrd="0" presId="urn:microsoft.com/office/officeart/2005/8/layout/list1"/>
    <dgm:cxn modelId="{B8237A68-9A86-4219-B7DA-F813DC7972B9}" type="presParOf" srcId="{D9DB5E11-1F22-4614-B42B-7FD06DC0C2D7}" destId="{C409602B-B22F-4A90-8C08-44CF06E55AE2}" srcOrd="3" destOrd="0" presId="urn:microsoft.com/office/officeart/2005/8/layout/list1"/>
    <dgm:cxn modelId="{0BF63FE6-FD6B-4205-93CB-B2B70F8D5279}" type="presParOf" srcId="{D9DB5E11-1F22-4614-B42B-7FD06DC0C2D7}" destId="{C56EC6EE-D010-460B-B222-DA46328BCC65}" srcOrd="4" destOrd="0" presId="urn:microsoft.com/office/officeart/2005/8/layout/list1"/>
    <dgm:cxn modelId="{BB11CFA5-DF77-4826-9B45-4EB78BF6F612}" type="presParOf" srcId="{C56EC6EE-D010-460B-B222-DA46328BCC65}" destId="{021F7192-97AB-4AC2-BAFF-CB49BF80A605}" srcOrd="0" destOrd="0" presId="urn:microsoft.com/office/officeart/2005/8/layout/list1"/>
    <dgm:cxn modelId="{70599400-C9CF-45D1-AAC7-A0AEF0A51E67}" type="presParOf" srcId="{C56EC6EE-D010-460B-B222-DA46328BCC65}" destId="{1B367D4A-97B0-4342-8772-9F63A15374B9}" srcOrd="1" destOrd="0" presId="urn:microsoft.com/office/officeart/2005/8/layout/list1"/>
    <dgm:cxn modelId="{1716CF29-6C32-4435-A440-B088BA91B999}" type="presParOf" srcId="{D9DB5E11-1F22-4614-B42B-7FD06DC0C2D7}" destId="{DA96A469-E6C0-49B3-BC03-ECC97F801931}" srcOrd="5" destOrd="0" presId="urn:microsoft.com/office/officeart/2005/8/layout/list1"/>
    <dgm:cxn modelId="{282D7464-6257-4CD7-AEF2-41649E6CB8C0}" type="presParOf" srcId="{D9DB5E11-1F22-4614-B42B-7FD06DC0C2D7}" destId="{34A7B9F0-414C-4987-8BC5-E62F5E95C2D2}"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B7E5F2-CDA6-4BFA-9EFC-A100C59D1637}">
      <dsp:nvSpPr>
        <dsp:cNvPr id="0" name=""/>
        <dsp:cNvSpPr/>
      </dsp:nvSpPr>
      <dsp:spPr>
        <a:xfrm>
          <a:off x="0" y="238145"/>
          <a:ext cx="11158537" cy="11340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66026" tIns="249936" rIns="866026" bIns="85344" numCol="1" spcCol="1270" anchor="t" anchorCtr="0">
          <a:noAutofit/>
        </a:bodyPr>
        <a:lstStyle/>
        <a:p>
          <a:pPr marL="114300" lvl="1" indent="-114300" algn="l" defTabSz="533400" rtl="0">
            <a:lnSpc>
              <a:spcPct val="90000"/>
            </a:lnSpc>
            <a:spcBef>
              <a:spcPct val="0"/>
            </a:spcBef>
            <a:spcAft>
              <a:spcPct val="15000"/>
            </a:spcAft>
            <a:buChar char="•"/>
          </a:pPr>
          <a:r>
            <a:rPr kumimoji="1" lang="ja-JP" sz="1200" kern="1200" dirty="0"/>
            <a:t>テキストベースの単純な名前</a:t>
          </a:r>
          <a:endParaRPr lang="ja-JP" sz="1200" kern="1200" dirty="0"/>
        </a:p>
        <a:p>
          <a:pPr marL="114300" lvl="1" indent="-114300" algn="l" defTabSz="533400" rtl="0">
            <a:lnSpc>
              <a:spcPct val="90000"/>
            </a:lnSpc>
            <a:spcBef>
              <a:spcPct val="0"/>
            </a:spcBef>
            <a:spcAft>
              <a:spcPct val="15000"/>
            </a:spcAft>
            <a:buChar char="•"/>
          </a:pPr>
          <a:r>
            <a:rPr kumimoji="1" lang="ja-JP" sz="1200" kern="1200" dirty="0"/>
            <a:t>アセンブリ内の </a:t>
          </a:r>
          <a:r>
            <a:rPr kumimoji="1" lang="en-US" sz="1200" kern="1200" dirty="0"/>
            <a:t>(</a:t>
          </a:r>
          <a:r>
            <a:rPr kumimoji="1" lang="ja-JP" sz="1200" kern="1200" dirty="0"/>
            <a:t>コアの</a:t>
          </a:r>
          <a:r>
            <a:rPr kumimoji="1" lang="en-US" sz="1200" kern="1200" dirty="0"/>
            <a:t>) </a:t>
          </a:r>
          <a:r>
            <a:rPr kumimoji="1" lang="ja-JP" sz="1200" kern="1200" dirty="0"/>
            <a:t>ファイルの名前と連動</a:t>
          </a:r>
          <a:endParaRPr lang="ja-JP" sz="1200" kern="1200" dirty="0"/>
        </a:p>
        <a:p>
          <a:pPr marL="228600" lvl="2" indent="-114300" algn="l" defTabSz="533400" rtl="0">
            <a:lnSpc>
              <a:spcPct val="90000"/>
            </a:lnSpc>
            <a:spcBef>
              <a:spcPct val="0"/>
            </a:spcBef>
            <a:spcAft>
              <a:spcPct val="15000"/>
            </a:spcAft>
            <a:buChar char="•"/>
          </a:pPr>
          <a:r>
            <a:rPr kumimoji="1" lang="en-US" sz="1200" kern="1200" dirty="0"/>
            <a:t>Prog01.dll </a:t>
          </a:r>
          <a:r>
            <a:rPr kumimoji="1" lang="ja-JP" sz="1200" kern="1200" dirty="0"/>
            <a:t>のアセンブリ名は、</a:t>
          </a:r>
          <a:r>
            <a:rPr kumimoji="1" lang="en-US" sz="1200" kern="1200" dirty="0"/>
            <a:t>Prog01</a:t>
          </a:r>
          <a:endParaRPr lang="ja-JP" sz="1200" kern="1200" dirty="0"/>
        </a:p>
      </dsp:txBody>
      <dsp:txXfrm>
        <a:off x="0" y="238145"/>
        <a:ext cx="11158537" cy="1134000"/>
      </dsp:txXfrm>
    </dsp:sp>
    <dsp:sp modelId="{01071A22-9BAC-4AEF-ABBE-CDBA2E5FDAE4}">
      <dsp:nvSpPr>
        <dsp:cNvPr id="0" name=""/>
        <dsp:cNvSpPr/>
      </dsp:nvSpPr>
      <dsp:spPr>
        <a:xfrm>
          <a:off x="557926" y="61025"/>
          <a:ext cx="7810975" cy="3542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5236" tIns="0" rIns="295236" bIns="0" numCol="1" spcCol="1270" anchor="ctr" anchorCtr="0">
          <a:noAutofit/>
        </a:bodyPr>
        <a:lstStyle/>
        <a:p>
          <a:pPr marL="0" lvl="0" indent="0" algn="l" defTabSz="1066800" rtl="0">
            <a:lnSpc>
              <a:spcPct val="90000"/>
            </a:lnSpc>
            <a:spcBef>
              <a:spcPct val="0"/>
            </a:spcBef>
            <a:spcAft>
              <a:spcPct val="35000"/>
            </a:spcAft>
            <a:buNone/>
          </a:pPr>
          <a:r>
            <a:rPr kumimoji="1" lang="ja-JP" sz="2400" kern="1200" dirty="0"/>
            <a:t>簡易名</a:t>
          </a:r>
          <a:endParaRPr kumimoji="1" lang="en-US" sz="2400" kern="1200" dirty="0"/>
        </a:p>
      </dsp:txBody>
      <dsp:txXfrm>
        <a:off x="575219" y="78318"/>
        <a:ext cx="7776389" cy="319654"/>
      </dsp:txXfrm>
    </dsp:sp>
    <dsp:sp modelId="{34A7B9F0-414C-4987-8BC5-E62F5E95C2D2}">
      <dsp:nvSpPr>
        <dsp:cNvPr id="0" name=""/>
        <dsp:cNvSpPr/>
      </dsp:nvSpPr>
      <dsp:spPr>
        <a:xfrm>
          <a:off x="0" y="1614066"/>
          <a:ext cx="11158537" cy="14364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66026" tIns="249936" rIns="866026" bIns="85344" numCol="1" spcCol="1270" anchor="t" anchorCtr="0">
          <a:noAutofit/>
        </a:bodyPr>
        <a:lstStyle/>
        <a:p>
          <a:pPr marL="114300" lvl="1" indent="-114300" algn="l" defTabSz="533400" rtl="0">
            <a:lnSpc>
              <a:spcPct val="90000"/>
            </a:lnSpc>
            <a:spcBef>
              <a:spcPct val="0"/>
            </a:spcBef>
            <a:spcAft>
              <a:spcPct val="15000"/>
            </a:spcAft>
            <a:buChar char="•"/>
          </a:pPr>
          <a:r>
            <a:rPr kumimoji="1" lang="ja-JP" sz="1200" kern="1200" dirty="0"/>
            <a:t>開発者 </a:t>
          </a:r>
          <a:r>
            <a:rPr kumimoji="1" lang="en-US" sz="1200" kern="1200" dirty="0"/>
            <a:t>(</a:t>
          </a:r>
          <a:r>
            <a:rPr kumimoji="1" lang="ja-JP" sz="1200" kern="1200" dirty="0"/>
            <a:t>発行者</a:t>
          </a:r>
          <a:r>
            <a:rPr kumimoji="1" lang="en-US" sz="1200" kern="1200" dirty="0"/>
            <a:t>) </a:t>
          </a:r>
          <a:r>
            <a:rPr kumimoji="1" lang="ja-JP" sz="1200" kern="1200" dirty="0"/>
            <a:t>の公開キーを割り付けた名前</a:t>
          </a:r>
          <a:endParaRPr lang="ja-JP" sz="1200" kern="1200" dirty="0"/>
        </a:p>
        <a:p>
          <a:pPr marL="228600" lvl="2" indent="-114300" algn="l" defTabSz="533400" rtl="0">
            <a:lnSpc>
              <a:spcPct val="90000"/>
            </a:lnSpc>
            <a:spcBef>
              <a:spcPct val="0"/>
            </a:spcBef>
            <a:spcAft>
              <a:spcPct val="15000"/>
            </a:spcAft>
            <a:buChar char="•"/>
          </a:pPr>
          <a:r>
            <a:rPr kumimoji="1" lang="ja-JP" sz="1200" kern="1200" dirty="0"/>
            <a:t>開発者が異なれば、厳密名は異なる</a:t>
          </a:r>
          <a:endParaRPr lang="ja-JP" sz="1200" kern="1200" dirty="0"/>
        </a:p>
        <a:p>
          <a:pPr marL="228600" lvl="2" indent="-114300" algn="l" defTabSz="533400" rtl="0">
            <a:lnSpc>
              <a:spcPct val="90000"/>
            </a:lnSpc>
            <a:spcBef>
              <a:spcPct val="0"/>
            </a:spcBef>
            <a:spcAft>
              <a:spcPct val="15000"/>
            </a:spcAft>
            <a:buChar char="•"/>
          </a:pPr>
          <a:r>
            <a:rPr lang="ja-JP" altLang="en-US" sz="1200" kern="1200" dirty="0"/>
            <a:t>バージョン、カルチャ</a:t>
          </a:r>
          <a:endParaRPr lang="ja-JP" sz="1200" kern="1200" dirty="0"/>
        </a:p>
        <a:p>
          <a:pPr marL="114300" lvl="1" indent="-114300" algn="l" defTabSz="533400" rtl="0">
            <a:lnSpc>
              <a:spcPct val="90000"/>
            </a:lnSpc>
            <a:spcBef>
              <a:spcPct val="0"/>
            </a:spcBef>
            <a:spcAft>
              <a:spcPct val="15000"/>
            </a:spcAft>
            <a:buChar char="•"/>
          </a:pPr>
          <a:r>
            <a:rPr kumimoji="1" lang="ja-JP" sz="1200" kern="1200" dirty="0"/>
            <a:t>共有</a:t>
          </a:r>
          <a:r>
            <a:rPr kumimoji="1" lang="en-US" sz="1200" kern="1200" dirty="0"/>
            <a:t>DLL (</a:t>
          </a:r>
          <a:r>
            <a:rPr kumimoji="1" lang="ja-JP" sz="1200" kern="1200" dirty="0"/>
            <a:t>共有アセンブリ</a:t>
          </a:r>
          <a:r>
            <a:rPr kumimoji="1" lang="en-US" sz="1200" kern="1200" dirty="0"/>
            <a:t>)</a:t>
          </a:r>
          <a:r>
            <a:rPr kumimoji="1" lang="ja-JP" sz="1200" kern="1200" dirty="0" err="1"/>
            <a:t>、</a:t>
          </a:r>
          <a:r>
            <a:rPr kumimoji="1" lang="ja-JP" sz="1200" kern="1200" dirty="0"/>
            <a:t>バージョン管理などで利用</a:t>
          </a:r>
          <a:endParaRPr lang="ja-JP" sz="1200" kern="1200" dirty="0"/>
        </a:p>
      </dsp:txBody>
      <dsp:txXfrm>
        <a:off x="0" y="1614066"/>
        <a:ext cx="11158537" cy="1436400"/>
      </dsp:txXfrm>
    </dsp:sp>
    <dsp:sp modelId="{1B367D4A-97B0-4342-8772-9F63A15374B9}">
      <dsp:nvSpPr>
        <dsp:cNvPr id="0" name=""/>
        <dsp:cNvSpPr/>
      </dsp:nvSpPr>
      <dsp:spPr>
        <a:xfrm>
          <a:off x="557926" y="1436946"/>
          <a:ext cx="7810975" cy="3542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5236" tIns="0" rIns="295236" bIns="0" numCol="1" spcCol="1270" anchor="ctr" anchorCtr="0">
          <a:noAutofit/>
        </a:bodyPr>
        <a:lstStyle/>
        <a:p>
          <a:pPr marL="0" lvl="0" indent="0" algn="l" defTabSz="1066800" rtl="0">
            <a:lnSpc>
              <a:spcPct val="90000"/>
            </a:lnSpc>
            <a:spcBef>
              <a:spcPct val="0"/>
            </a:spcBef>
            <a:spcAft>
              <a:spcPct val="35000"/>
            </a:spcAft>
            <a:buNone/>
          </a:pPr>
          <a:r>
            <a:rPr kumimoji="1" lang="ja-JP" altLang="en-US" sz="2400" kern="1200" dirty="0"/>
            <a:t>厳密名</a:t>
          </a:r>
          <a:endParaRPr lang="ja-JP" altLang="en-US" sz="2400" kern="1200" dirty="0"/>
        </a:p>
      </dsp:txBody>
      <dsp:txXfrm>
        <a:off x="575219" y="1454239"/>
        <a:ext cx="7776389" cy="31965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スライド番号プレースホルダ 4"/>
          <p:cNvSpPr>
            <a:spLocks noGrp="1"/>
          </p:cNvSpPr>
          <p:nvPr>
            <p:ph type="sldNum" sz="quarter" idx="3"/>
          </p:nvPr>
        </p:nvSpPr>
        <p:spPr>
          <a:xfrm>
            <a:off x="6098136" y="9440646"/>
            <a:ext cx="707488" cy="496967"/>
          </a:xfrm>
          <a:prstGeom prst="rect">
            <a:avLst/>
          </a:prstGeom>
        </p:spPr>
        <p:txBody>
          <a:bodyPr vert="horz" lIns="91440" tIns="45720" rIns="91440" bIns="45720" rtlCol="0" anchor="b"/>
          <a:lstStyle>
            <a:lvl1pPr algn="r">
              <a:defRPr sz="1200"/>
            </a:lvl1pPr>
          </a:lstStyle>
          <a:p>
            <a:fld id="{C5B820E4-9E9D-483F-9F21-1F97B1842C30}" type="slidenum">
              <a:rPr kumimoji="1" lang="ja-JP" altLang="en-US" smtClean="0"/>
              <a:pPr/>
              <a:t>‹#›</a:t>
            </a:fld>
            <a:endParaRPr kumimoji="1" lang="ja-JP" altLang="en-US"/>
          </a:p>
        </p:txBody>
      </p:sp>
      <p:sp>
        <p:nvSpPr>
          <p:cNvPr id="6" name="フッター プレースホルダ 5"/>
          <p:cNvSpPr>
            <a:spLocks noGrp="1"/>
          </p:cNvSpPr>
          <p:nvPr>
            <p:ph type="ftr" sz="quarter" idx="2"/>
          </p:nvPr>
        </p:nvSpPr>
        <p:spPr>
          <a:xfrm>
            <a:off x="0" y="9440646"/>
            <a:ext cx="6098136" cy="496967"/>
          </a:xfrm>
          <a:prstGeom prst="rect">
            <a:avLst/>
          </a:prstGeom>
        </p:spPr>
        <p:txBody>
          <a:bodyPr vert="horz" lIns="91440" tIns="45720" rIns="91440" bIns="45720" rtlCol="0" anchor="b"/>
          <a:lstStyle>
            <a:lvl1pPr algn="l">
              <a:defRPr sz="1200"/>
            </a:lvl1pPr>
          </a:lstStyle>
          <a:p>
            <a:r>
              <a:rPr lang="en-US" altLang="ja-JP" sz="700" dirty="0">
                <a:cs typeface="Segoe UI" pitchFamily="34" charset="0"/>
              </a:rPr>
              <a:t>© 2008 Microsoft Corporation. All rights reserved. Microsoft, Windows, Windows Vista and other product names are or may be registered trademarks and/or trademarks in the U.S. and/or other countries.</a:t>
            </a:r>
          </a:p>
          <a:p>
            <a:r>
              <a:rPr lang="en-US" altLang="ja-JP" sz="700" dirty="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tLang="ja-JP" sz="700" dirty="0">
                <a:cs typeface="Segoe UI" pitchFamily="34" charset="0"/>
              </a:rPr>
            </a:br>
            <a:r>
              <a:rPr lang="en-US" altLang="ja-JP" sz="700" dirty="0">
                <a:cs typeface="Segoe UI" pitchFamily="34" charset="0"/>
              </a:rPr>
              <a:t>MICROSOFT MAKES NO WARRANTIES, EXPRESS, IMPLIED OR STATUTORY, AS TO THE INFORMATION IN THIS PRESENTATION.</a:t>
            </a:r>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49787" cy="496967"/>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55838" y="0"/>
            <a:ext cx="2949787" cy="496967"/>
          </a:xfrm>
          <a:prstGeom prst="rect">
            <a:avLst/>
          </a:prstGeom>
        </p:spPr>
        <p:txBody>
          <a:bodyPr vert="horz" lIns="91440" tIns="45720" rIns="91440" bIns="45720" rtlCol="0"/>
          <a:lstStyle>
            <a:lvl1pPr algn="r">
              <a:defRPr sz="1200"/>
            </a:lvl1pPr>
          </a:lstStyle>
          <a:p>
            <a:fld id="{DE5779D1-FCEF-4C48-A5DD-80DBD852CD5C}" type="datetimeFigureOut">
              <a:rPr kumimoji="1" lang="ja-JP" altLang="en-US" smtClean="0"/>
              <a:pPr/>
              <a:t>2019/9/26</a:t>
            </a:fld>
            <a:endParaRPr kumimoji="1" lang="ja-JP" altLang="en-US"/>
          </a:p>
        </p:txBody>
      </p:sp>
      <p:sp>
        <p:nvSpPr>
          <p:cNvPr id="4" name="スライド イメージ プレースホルダ 3"/>
          <p:cNvSpPr>
            <a:spLocks noGrp="1" noRot="1" noChangeAspect="1"/>
          </p:cNvSpPr>
          <p:nvPr>
            <p:ph type="sldImg" idx="2"/>
          </p:nvPr>
        </p:nvSpPr>
        <p:spPr>
          <a:xfrm>
            <a:off x="92075" y="746125"/>
            <a:ext cx="6623050" cy="3725863"/>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0720" y="4721186"/>
            <a:ext cx="5445760" cy="4472702"/>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 5"/>
          <p:cNvSpPr>
            <a:spLocks noGrp="1"/>
          </p:cNvSpPr>
          <p:nvPr>
            <p:ph type="ftr" sz="quarter" idx="4"/>
          </p:nvPr>
        </p:nvSpPr>
        <p:spPr>
          <a:xfrm>
            <a:off x="0" y="9440646"/>
            <a:ext cx="2949787" cy="49696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55838" y="9440646"/>
            <a:ext cx="2949787" cy="496967"/>
          </a:xfrm>
          <a:prstGeom prst="rect">
            <a:avLst/>
          </a:prstGeom>
        </p:spPr>
        <p:txBody>
          <a:bodyPr vert="horz" lIns="91440" tIns="45720" rIns="91440" bIns="45720" rtlCol="0" anchor="b"/>
          <a:lstStyle>
            <a:lvl1pPr algn="r">
              <a:defRPr sz="1200"/>
            </a:lvl1pPr>
          </a:lstStyle>
          <a:p>
            <a:fld id="{62AF027F-BDAF-4CCA-9555-E1A11EEECB6D}"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2</a:t>
            </a:fld>
            <a:endParaRPr kumimoji="1" lang="ja-JP"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11</a:t>
            </a:fld>
            <a:endParaRPr kumimoji="1" lang="ja-JP"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13</a:t>
            </a:fld>
            <a:endParaRPr kumimoji="1" lang="ja-JP"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14</a:t>
            </a:fld>
            <a:endParaRPr kumimoji="1" lang="ja-JP"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15</a:t>
            </a:fld>
            <a:endParaRPr kumimoji="1" lang="ja-JP"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6C9843-3BDB-4FFA-A283-7AEB128175D6}" type="slidenum">
              <a:rPr lang="ja-JP" altLang="en-US"/>
              <a:pPr/>
              <a:t>16</a:t>
            </a:fld>
            <a:endParaRPr lang="en-US" altLang="ja-JP"/>
          </a:p>
        </p:txBody>
      </p:sp>
      <p:sp>
        <p:nvSpPr>
          <p:cNvPr id="1267714" name="Rectangle 2"/>
          <p:cNvSpPr>
            <a:spLocks noGrp="1" noRot="1" noChangeAspect="1" noChangeArrowheads="1" noTextEdit="1"/>
          </p:cNvSpPr>
          <p:nvPr>
            <p:ph type="sldImg"/>
          </p:nvPr>
        </p:nvSpPr>
        <p:spPr>
          <a:xfrm>
            <a:off x="92075" y="746125"/>
            <a:ext cx="6623050" cy="3725863"/>
          </a:xfrm>
          <a:ln/>
        </p:spPr>
      </p:sp>
      <p:sp>
        <p:nvSpPr>
          <p:cNvPr id="1267715" name="Rectangle 3"/>
          <p:cNvSpPr>
            <a:spLocks noGrp="1" noChangeArrowheads="1"/>
          </p:cNvSpPr>
          <p:nvPr>
            <p:ph type="body" idx="1"/>
          </p:nvPr>
        </p:nvSpPr>
        <p:spPr/>
        <p:txBody>
          <a:bodyPr/>
          <a:lstStyle/>
          <a:p>
            <a:endParaRPr lang="ja-JP"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735A59-DC08-4323-B661-29DAB0616580}" type="slidenum">
              <a:rPr lang="ja-JP" altLang="en-US"/>
              <a:pPr/>
              <a:t>17</a:t>
            </a:fld>
            <a:endParaRPr lang="en-US" altLang="ja-JP"/>
          </a:p>
        </p:txBody>
      </p:sp>
      <p:sp>
        <p:nvSpPr>
          <p:cNvPr id="1269762" name="Rectangle 2"/>
          <p:cNvSpPr>
            <a:spLocks noGrp="1" noRot="1" noChangeAspect="1" noChangeArrowheads="1" noTextEdit="1"/>
          </p:cNvSpPr>
          <p:nvPr>
            <p:ph type="sldImg"/>
          </p:nvPr>
        </p:nvSpPr>
        <p:spPr>
          <a:xfrm>
            <a:off x="92075" y="746125"/>
            <a:ext cx="6623050" cy="3725863"/>
          </a:xfrm>
          <a:ln/>
        </p:spPr>
      </p:sp>
      <p:sp>
        <p:nvSpPr>
          <p:cNvPr id="1269763" name="Rectangle 3"/>
          <p:cNvSpPr>
            <a:spLocks noGrp="1" noChangeArrowheads="1"/>
          </p:cNvSpPr>
          <p:nvPr>
            <p:ph type="body" idx="1"/>
          </p:nvPr>
        </p:nvSpPr>
        <p:spPr/>
        <p:txBody>
          <a:bodyPr/>
          <a:lstStyle/>
          <a:p>
            <a:endParaRPr lang="ja-JP"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18</a:t>
            </a:fld>
            <a:endParaRPr kumimoji="1" lang="ja-JP"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19</a:t>
            </a:fld>
            <a:endParaRPr kumimoji="1" lang="ja-JP"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en-US" altLang="ja-JP" dirty="0"/>
          </a:p>
        </p:txBody>
      </p:sp>
      <p:sp>
        <p:nvSpPr>
          <p:cNvPr id="4" name="スライド番号プレースホルダ 3"/>
          <p:cNvSpPr>
            <a:spLocks noGrp="1"/>
          </p:cNvSpPr>
          <p:nvPr>
            <p:ph type="sldNum" sz="quarter" idx="10"/>
          </p:nvPr>
        </p:nvSpPr>
        <p:spPr/>
        <p:txBody>
          <a:bodyPr/>
          <a:lstStyle/>
          <a:p>
            <a:fld id="{778BA431-4674-487F-A5C9-679F04E7F071}" type="slidenum">
              <a:rPr lang="ja-JP" altLang="en-US" smtClean="0">
                <a:solidFill>
                  <a:prstClr val="black"/>
                </a:solidFill>
              </a:rPr>
              <a:pPr/>
              <a:t>20</a:t>
            </a:fld>
            <a:endParaRPr lang="ja-JP" altLang="en-US">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dirty="0"/>
          </a:p>
        </p:txBody>
      </p:sp>
      <p:sp>
        <p:nvSpPr>
          <p:cNvPr id="4" name="スライド番号プレースホルダ 3"/>
          <p:cNvSpPr>
            <a:spLocks noGrp="1"/>
          </p:cNvSpPr>
          <p:nvPr>
            <p:ph type="sldNum" sz="quarter" idx="10"/>
          </p:nvPr>
        </p:nvSpPr>
        <p:spPr/>
        <p:txBody>
          <a:bodyPr/>
          <a:lstStyle/>
          <a:p>
            <a:fld id="{778BA431-4674-487F-A5C9-679F04E7F071}" type="slidenum">
              <a:rPr lang="ja-JP" altLang="en-US" smtClean="0">
                <a:solidFill>
                  <a:prstClr val="black"/>
                </a:solidFill>
              </a:rPr>
              <a:pPr/>
              <a:t>21</a:t>
            </a:fld>
            <a:endParaRPr lang="ja-JP" alt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3</a:t>
            </a:fld>
            <a:endParaRPr kumimoji="1" lang="ja-JP"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dirty="0"/>
          </a:p>
        </p:txBody>
      </p:sp>
      <p:sp>
        <p:nvSpPr>
          <p:cNvPr id="4" name="スライド番号プレースホルダ 3"/>
          <p:cNvSpPr>
            <a:spLocks noGrp="1"/>
          </p:cNvSpPr>
          <p:nvPr>
            <p:ph type="sldNum" sz="quarter" idx="10"/>
          </p:nvPr>
        </p:nvSpPr>
        <p:spPr/>
        <p:txBody>
          <a:bodyPr/>
          <a:lstStyle/>
          <a:p>
            <a:fld id="{778BA431-4674-487F-A5C9-679F04E7F071}" type="slidenum">
              <a:rPr lang="ja-JP" altLang="en-US" smtClean="0">
                <a:solidFill>
                  <a:prstClr val="black"/>
                </a:solidFill>
              </a:rPr>
              <a:pPr/>
              <a:t>22</a:t>
            </a:fld>
            <a:endParaRPr lang="ja-JP" altLang="en-US">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dirty="0"/>
          </a:p>
        </p:txBody>
      </p:sp>
      <p:sp>
        <p:nvSpPr>
          <p:cNvPr id="4" name="スライド番号プレースホルダ 3"/>
          <p:cNvSpPr>
            <a:spLocks noGrp="1"/>
          </p:cNvSpPr>
          <p:nvPr>
            <p:ph type="sldNum" sz="quarter" idx="10"/>
          </p:nvPr>
        </p:nvSpPr>
        <p:spPr/>
        <p:txBody>
          <a:bodyPr/>
          <a:lstStyle/>
          <a:p>
            <a:fld id="{751AA410-EFDA-43BB-B69C-26EFD1FF82D2}" type="slidenum">
              <a:rPr kumimoji="1" lang="ja-JP" altLang="en-US" smtClean="0"/>
              <a:pPr/>
              <a:t>23</a:t>
            </a:fld>
            <a:endParaRPr kumimoji="1" lang="ja-JP"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en-US" altLang="ja-JP" dirty="0"/>
          </a:p>
        </p:txBody>
      </p:sp>
      <p:sp>
        <p:nvSpPr>
          <p:cNvPr id="4" name="スライド番号プレースホルダ 3"/>
          <p:cNvSpPr>
            <a:spLocks noGrp="1"/>
          </p:cNvSpPr>
          <p:nvPr>
            <p:ph type="sldNum" sz="quarter" idx="10"/>
          </p:nvPr>
        </p:nvSpPr>
        <p:spPr/>
        <p:txBody>
          <a:bodyPr/>
          <a:lstStyle/>
          <a:p>
            <a:fld id="{391D3ABB-E71C-4A87-8773-6E7C73A3D58E}" type="slidenum">
              <a:rPr kumimoji="1" lang="ja-JP" altLang="en-US" smtClean="0"/>
              <a:pPr/>
              <a:t>24</a:t>
            </a:fld>
            <a:endParaRPr kumimoji="1" lang="ja-JP"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pPr defTabSz="917575"/>
            <a:r>
              <a:rPr lang="en-US" altLang="ja-JP"/>
              <a:t>1-</a:t>
            </a:r>
            <a:fld id="{43BC21C2-A77E-493C-B884-1BF4776AE308}" type="slidenum">
              <a:rPr lang="en-US" altLang="ja-JP" smtClean="0"/>
              <a:pPr defTabSz="917575"/>
              <a:t>25</a:t>
            </a:fld>
            <a:endParaRPr lang="en-US" altLang="ja-JP"/>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endParaRPr lang="en-US" altLang="ja-JP"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pPr defTabSz="917575"/>
            <a:r>
              <a:rPr lang="en-US" altLang="ja-JP"/>
              <a:t>1-</a:t>
            </a:r>
            <a:fld id="{35E1F97A-BD53-4A21-984F-1EFC614CADF9}" type="slidenum">
              <a:rPr lang="en-US" altLang="ja-JP" smtClean="0"/>
              <a:pPr defTabSz="917575"/>
              <a:t>29</a:t>
            </a:fld>
            <a:endParaRPr lang="en-US" altLang="ja-JP"/>
          </a:p>
        </p:txBody>
      </p:sp>
      <p:sp>
        <p:nvSpPr>
          <p:cNvPr id="87043" name="Rectangle 2"/>
          <p:cNvSpPr>
            <a:spLocks noGrp="1" noRot="1" noChangeAspect="1" noChangeArrowheads="1" noTextEdit="1"/>
          </p:cNvSpPr>
          <p:nvPr>
            <p:ph type="sldImg"/>
          </p:nvPr>
        </p:nvSpPr>
        <p:spPr>
          <a:ln/>
        </p:spPr>
      </p:sp>
      <p:sp>
        <p:nvSpPr>
          <p:cNvPr id="87044" name="Rectangle 4"/>
          <p:cNvSpPr>
            <a:spLocks noGrp="1" noChangeArrowheads="1"/>
          </p:cNvSpPr>
          <p:nvPr>
            <p:ph type="body" idx="1"/>
          </p:nvPr>
        </p:nvSpPr>
        <p:spPr>
          <a:noFill/>
          <a:ln/>
        </p:spPr>
        <p:txBody>
          <a:bodyPr/>
          <a:lstStyle/>
          <a:p>
            <a:pPr eaLnBrk="1" hangingPunct="1"/>
            <a:endParaRPr lang="ja-JP" altLang="ja-JP"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en-US" altLang="ja-JP" dirty="0"/>
          </a:p>
        </p:txBody>
      </p:sp>
      <p:sp>
        <p:nvSpPr>
          <p:cNvPr id="4" name="スライド番号プレースホルダ 3"/>
          <p:cNvSpPr>
            <a:spLocks noGrp="1"/>
          </p:cNvSpPr>
          <p:nvPr>
            <p:ph type="sldNum" sz="quarter" idx="10"/>
          </p:nvPr>
        </p:nvSpPr>
        <p:spPr/>
        <p:txBody>
          <a:bodyPr/>
          <a:lstStyle/>
          <a:p>
            <a:fld id="{391D3ABB-E71C-4A87-8773-6E7C73A3D58E}" type="slidenum">
              <a:rPr kumimoji="1" lang="ja-JP" altLang="en-US" smtClean="0"/>
              <a:pPr/>
              <a:t>30</a:t>
            </a:fld>
            <a:endParaRPr kumimoji="1" lang="ja-JP"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F8A7B414-96CD-460A-A983-CF5B1141AE7D}" type="slidenum">
              <a:rPr lang="en-US" altLang="ja-JP"/>
              <a:pPr/>
              <a:t>31</a:t>
            </a:fld>
            <a:endParaRPr lang="en-US" altLang="ja-JP"/>
          </a:p>
        </p:txBody>
      </p:sp>
      <p:sp>
        <p:nvSpPr>
          <p:cNvPr id="45059" name="Rectangle 2"/>
          <p:cNvSpPr>
            <a:spLocks noGrp="1" noChangeArrowheads="1"/>
          </p:cNvSpPr>
          <p:nvPr>
            <p:ph type="body" idx="1"/>
          </p:nvPr>
        </p:nvSpPr>
        <p:spPr>
          <a:xfrm>
            <a:off x="900434" y="4341977"/>
            <a:ext cx="5057135" cy="4131668"/>
          </a:xfrm>
          <a:noFill/>
          <a:ln/>
        </p:spPr>
        <p:txBody>
          <a:bodyPr lIns="91754" tIns="45878" rIns="91754" bIns="45878">
            <a:normAutofit/>
          </a:bodyPr>
          <a:lstStyle/>
          <a:p>
            <a:pPr defTabSz="923925">
              <a:lnSpc>
                <a:spcPct val="90000"/>
              </a:lnSpc>
              <a:spcBef>
                <a:spcPct val="40000"/>
              </a:spcBef>
              <a:buFont typeface="Wingdings" pitchFamily="2" charset="2"/>
              <a:buChar char="à"/>
            </a:pPr>
            <a:endParaRPr lang="en-US" altLang="ja-JP"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dirty="0"/>
          </a:p>
        </p:txBody>
      </p:sp>
      <p:sp>
        <p:nvSpPr>
          <p:cNvPr id="4" name="スライド番号プレースホルダ 3"/>
          <p:cNvSpPr>
            <a:spLocks noGrp="1"/>
          </p:cNvSpPr>
          <p:nvPr>
            <p:ph type="sldNum" sz="quarter" idx="10"/>
          </p:nvPr>
        </p:nvSpPr>
        <p:spPr/>
        <p:txBody>
          <a:bodyPr/>
          <a:lstStyle/>
          <a:p>
            <a:fld id="{751AA410-EFDA-43BB-B69C-26EFD1FF82D2}" type="slidenum">
              <a:rPr kumimoji="1" lang="ja-JP" altLang="en-US" smtClean="0"/>
              <a:pPr/>
              <a:t>32</a:t>
            </a:fld>
            <a:endParaRPr kumimoji="1" lang="ja-JP"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dirty="0"/>
          </a:p>
        </p:txBody>
      </p:sp>
      <p:sp>
        <p:nvSpPr>
          <p:cNvPr id="4" name="スライド番号プレースホルダ 3"/>
          <p:cNvSpPr>
            <a:spLocks noGrp="1"/>
          </p:cNvSpPr>
          <p:nvPr>
            <p:ph type="sldNum" sz="quarter" idx="10"/>
          </p:nvPr>
        </p:nvSpPr>
        <p:spPr/>
        <p:txBody>
          <a:bodyPr/>
          <a:lstStyle/>
          <a:p>
            <a:fld id="{751AA410-EFDA-43BB-B69C-26EFD1FF82D2}" type="slidenum">
              <a:rPr kumimoji="1" lang="ja-JP" altLang="en-US" smtClean="0"/>
              <a:pPr/>
              <a:t>33</a:t>
            </a:fld>
            <a:endParaRPr kumimoji="1" lang="ja-JP"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51AA410-EFDA-43BB-B69C-26EFD1FF82D2}" type="slidenum">
              <a:rPr kumimoji="1" lang="ja-JP" altLang="en-US" smtClean="0"/>
              <a:pPr/>
              <a:t>34</a:t>
            </a:fld>
            <a:endParaRPr kumimoji="1" lang="ja-JP"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B0C3100E-F371-4D8A-8282-D5871A75D60C}" type="datetime8">
              <a:rPr lang="ja-JP" altLang="en-US"/>
              <a:pPr/>
              <a:t>19/9/26 16時1分</a:t>
            </a:fld>
            <a:endParaRPr lang="en-US" altLang="ja-JP" dirty="0"/>
          </a:p>
        </p:txBody>
      </p:sp>
      <p:sp>
        <p:nvSpPr>
          <p:cNvPr id="6" name="Rectangle 6"/>
          <p:cNvSpPr>
            <a:spLocks noGrp="1" noChangeArrowheads="1"/>
          </p:cNvSpPr>
          <p:nvPr>
            <p:ph type="ftr" sz="quarter" idx="4"/>
          </p:nvPr>
        </p:nvSpPr>
        <p:spPr>
          <a:ln/>
        </p:spPr>
        <p:txBody>
          <a:bodyPr/>
          <a:lstStyle/>
          <a:p>
            <a:pPr eaLnBrk="1" hangingPunct="1"/>
            <a:r>
              <a:rPr lang="en-US" altLang="ja-JP" dirty="0"/>
              <a:t>©2006 Microsoft Corporation. All rights reserved.</a:t>
            </a:r>
          </a:p>
          <a:p>
            <a:r>
              <a:rPr lang="en-US" altLang="ja-JP" dirty="0"/>
              <a:t>This presentation is for informational purposes only. Microsoft makes no warranties, express or implied, in this summary.</a:t>
            </a:r>
          </a:p>
        </p:txBody>
      </p:sp>
      <p:sp>
        <p:nvSpPr>
          <p:cNvPr id="7" name="Rectangle 7"/>
          <p:cNvSpPr>
            <a:spLocks noGrp="1" noChangeArrowheads="1"/>
          </p:cNvSpPr>
          <p:nvPr>
            <p:ph type="sldNum" sz="quarter" idx="5"/>
          </p:nvPr>
        </p:nvSpPr>
        <p:spPr>
          <a:ln/>
        </p:spPr>
        <p:txBody>
          <a:bodyPr/>
          <a:lstStyle/>
          <a:p>
            <a:fld id="{F8F0B8CD-217D-4FC5-9843-3EFF5BB75F90}" type="slidenum">
              <a:rPr lang="ja-JP" altLang="en-US"/>
              <a:pPr/>
              <a:t>4</a:t>
            </a:fld>
            <a:endParaRPr lang="en-US" altLang="ja-JP" dirty="0"/>
          </a:p>
        </p:txBody>
      </p:sp>
      <p:sp>
        <p:nvSpPr>
          <p:cNvPr id="1138690" name="Rectangle 2"/>
          <p:cNvSpPr>
            <a:spLocks noGrp="1" noRot="1" noChangeAspect="1" noChangeArrowheads="1" noTextEdit="1"/>
          </p:cNvSpPr>
          <p:nvPr>
            <p:ph type="sldImg"/>
          </p:nvPr>
        </p:nvSpPr>
        <p:spPr>
          <a:xfrm>
            <a:off x="92075" y="746125"/>
            <a:ext cx="6623050" cy="3725863"/>
          </a:xfrm>
          <a:ln/>
        </p:spPr>
      </p:sp>
      <p:sp>
        <p:nvSpPr>
          <p:cNvPr id="1138691" name="Rectangle 3"/>
          <p:cNvSpPr>
            <a:spLocks noGrp="1" noChangeArrowheads="1"/>
          </p:cNvSpPr>
          <p:nvPr>
            <p:ph type="body" idx="1"/>
          </p:nvPr>
        </p:nvSpPr>
        <p:spPr/>
        <p:txBody>
          <a:bodyPr/>
          <a:lstStyle/>
          <a:p>
            <a:endParaRPr lang="ja-JP"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35</a:t>
            </a:fld>
            <a:endParaRPr kumimoji="1" lang="ja-JP"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日付プレースホルダー 4"/>
          <p:cNvSpPr>
            <a:spLocks noGrp="1"/>
          </p:cNvSpPr>
          <p:nvPr>
            <p:ph type="dt" idx="1"/>
          </p:nvPr>
        </p:nvSpPr>
        <p:spPr/>
        <p:txBody>
          <a:bodyPr/>
          <a:lstStyle/>
          <a:p>
            <a:fld id="{38EEC551-8CDA-4EB6-89BB-2A86C9F091C8}" type="datetime8">
              <a:rPr lang="en-US" smtClean="0"/>
              <a:t>9/26/2019 4:01 PM</a:t>
            </a:fld>
            <a:endParaRPr lang="en-US" dirty="0"/>
          </a:p>
        </p:txBody>
      </p:sp>
      <p:sp>
        <p:nvSpPr>
          <p:cNvPr id="6" name="スライド番号プレースホルダー 5"/>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4051071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60</a:t>
            </a:fld>
            <a:endParaRPr kumimoji="1" lang="ja-JP"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61</a:t>
            </a:fld>
            <a:endParaRPr kumimoji="1" lang="ja-JP"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62</a:t>
            </a:fld>
            <a:endParaRPr kumimoji="1" lang="ja-JP"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63</a:t>
            </a:fld>
            <a:endParaRPr kumimoji="1" lang="ja-JP"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64</a:t>
            </a:fld>
            <a:endParaRPr kumimoji="1" lang="ja-JP"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65</a:t>
            </a:fld>
            <a:endParaRPr kumimoji="1" lang="ja-JP"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66</a:t>
            </a:fld>
            <a:endParaRPr kumimoji="1" lang="ja-JP"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67</a:t>
            </a:fld>
            <a:endParaRPr kumimoji="1" lang="ja-JP"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5</a:t>
            </a:fld>
            <a:endParaRPr kumimoji="1" lang="ja-JP"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68</a:t>
            </a:fld>
            <a:endParaRPr kumimoji="1" lang="ja-JP"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69</a:t>
            </a:fld>
            <a:endParaRPr kumimoji="1" lang="ja-JP"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FCE2AB9C-D10F-40B7-A786-AE53120E9DD2}" type="datetime8">
              <a:rPr lang="en-US" altLang="ja-JP"/>
              <a:pPr/>
              <a:t>9/26/2019 4:01 PM</a:t>
            </a:fld>
            <a:endParaRPr lang="en-US" altLang="ja-JP"/>
          </a:p>
        </p:txBody>
      </p:sp>
      <p:sp>
        <p:nvSpPr>
          <p:cNvPr id="6" name="Rectangle 6"/>
          <p:cNvSpPr>
            <a:spLocks noGrp="1" noChangeArrowheads="1"/>
          </p:cNvSpPr>
          <p:nvPr>
            <p:ph type="ftr" sz="quarter" idx="4"/>
          </p:nvPr>
        </p:nvSpPr>
        <p:spPr>
          <a:ln/>
        </p:spPr>
        <p:txBody>
          <a:bodyPr/>
          <a:lstStyle/>
          <a:p>
            <a:r>
              <a:rPr lang="en-US" altLang="ja-JP"/>
              <a:t>© 2006 Microsoft Corporation. All rights reserved. Microsoft, Windows, Windows Vista and other product names are or may be registered trademarks and/or trademarks in the U.S. and/or other countries.</a:t>
            </a:r>
          </a:p>
          <a:p>
            <a:r>
              <a:rPr lang="en-US" altLang="ja-JP"/>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tLang="ja-JP"/>
            </a:br>
            <a:r>
              <a:rPr lang="en-US" altLang="ja-JP"/>
              <a:t>MICROSOFT MAKES NO WARRANTIES, EXPRESS, IMPLIED OR STATUTORY, AS TO THE INFORMATION IN THIS PRESENTATION.</a:t>
            </a:r>
          </a:p>
        </p:txBody>
      </p:sp>
      <p:sp>
        <p:nvSpPr>
          <p:cNvPr id="7" name="Rectangle 7"/>
          <p:cNvSpPr>
            <a:spLocks noGrp="1" noChangeArrowheads="1"/>
          </p:cNvSpPr>
          <p:nvPr>
            <p:ph type="sldNum" sz="quarter" idx="5"/>
          </p:nvPr>
        </p:nvSpPr>
        <p:spPr>
          <a:ln/>
        </p:spPr>
        <p:txBody>
          <a:bodyPr/>
          <a:lstStyle/>
          <a:p>
            <a:fld id="{3A85100D-4495-4478-9350-2123DED94012}" type="slidenum">
              <a:rPr lang="en-US" altLang="ja-JP"/>
              <a:pPr/>
              <a:t>70</a:t>
            </a:fld>
            <a:endParaRPr lang="en-US" altLang="ja-JP"/>
          </a:p>
        </p:txBody>
      </p:sp>
      <p:sp>
        <p:nvSpPr>
          <p:cNvPr id="535554" name="Rectangle 2"/>
          <p:cNvSpPr>
            <a:spLocks noGrp="1" noRot="1" noChangeAspect="1" noChangeArrowheads="1" noTextEdit="1"/>
          </p:cNvSpPr>
          <p:nvPr>
            <p:ph type="sldImg"/>
          </p:nvPr>
        </p:nvSpPr>
        <p:spPr>
          <a:xfrm>
            <a:off x="92075" y="746125"/>
            <a:ext cx="6623050" cy="3725863"/>
          </a:xfrm>
          <a:ln/>
        </p:spPr>
      </p:sp>
      <p:sp>
        <p:nvSpPr>
          <p:cNvPr id="535555" name="Rectangle 3"/>
          <p:cNvSpPr>
            <a:spLocks noGrp="1" noChangeArrowheads="1"/>
          </p:cNvSpPr>
          <p:nvPr>
            <p:ph type="body" idx="1"/>
          </p:nvPr>
        </p:nvSpPr>
        <p:spPr/>
        <p:txBody>
          <a:bodyPr/>
          <a:lstStyle/>
          <a:p>
            <a:endParaRPr lang="ja-JP"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511F30A8-BBB2-4C34-8DE7-F396EDDC6D8F}" type="datetime8">
              <a:rPr lang="en-US" altLang="ja-JP"/>
              <a:pPr/>
              <a:t>9/26/2019 4:01 PM</a:t>
            </a:fld>
            <a:endParaRPr lang="en-US" altLang="ja-JP"/>
          </a:p>
        </p:txBody>
      </p:sp>
      <p:sp>
        <p:nvSpPr>
          <p:cNvPr id="6" name="Rectangle 6"/>
          <p:cNvSpPr>
            <a:spLocks noGrp="1" noChangeArrowheads="1"/>
          </p:cNvSpPr>
          <p:nvPr>
            <p:ph type="ftr" sz="quarter" idx="4"/>
          </p:nvPr>
        </p:nvSpPr>
        <p:spPr>
          <a:ln/>
        </p:spPr>
        <p:txBody>
          <a:bodyPr/>
          <a:lstStyle/>
          <a:p>
            <a:r>
              <a:rPr lang="en-US" altLang="ja-JP"/>
              <a:t>© 2006 Microsoft Corporation. All rights reserved. Microsoft, Windows, Windows Vista and other product names are or may be registered trademarks and/or trademarks in the U.S. and/or other countries.</a:t>
            </a:r>
          </a:p>
          <a:p>
            <a:r>
              <a:rPr lang="en-US" altLang="ja-JP"/>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tLang="ja-JP"/>
            </a:br>
            <a:r>
              <a:rPr lang="en-US" altLang="ja-JP"/>
              <a:t>MICROSOFT MAKES NO WARRANTIES, EXPRESS, IMPLIED OR STATUTORY, AS TO THE INFORMATION IN THIS PRESENTATION.</a:t>
            </a:r>
          </a:p>
        </p:txBody>
      </p:sp>
      <p:sp>
        <p:nvSpPr>
          <p:cNvPr id="7" name="Rectangle 7"/>
          <p:cNvSpPr>
            <a:spLocks noGrp="1" noChangeArrowheads="1"/>
          </p:cNvSpPr>
          <p:nvPr>
            <p:ph type="sldNum" sz="quarter" idx="5"/>
          </p:nvPr>
        </p:nvSpPr>
        <p:spPr>
          <a:ln/>
        </p:spPr>
        <p:txBody>
          <a:bodyPr/>
          <a:lstStyle/>
          <a:p>
            <a:fld id="{9D9B718E-D86A-4BF1-8722-C0013DAF470C}" type="slidenum">
              <a:rPr lang="en-US" altLang="ja-JP"/>
              <a:pPr/>
              <a:t>71</a:t>
            </a:fld>
            <a:endParaRPr lang="en-US" altLang="ja-JP"/>
          </a:p>
        </p:txBody>
      </p:sp>
      <p:sp>
        <p:nvSpPr>
          <p:cNvPr id="537602" name="Rectangle 2"/>
          <p:cNvSpPr>
            <a:spLocks noGrp="1" noRot="1" noChangeAspect="1" noChangeArrowheads="1" noTextEdit="1"/>
          </p:cNvSpPr>
          <p:nvPr>
            <p:ph type="sldImg"/>
          </p:nvPr>
        </p:nvSpPr>
        <p:spPr>
          <a:xfrm>
            <a:off x="92075" y="746125"/>
            <a:ext cx="6623050" cy="3725863"/>
          </a:xfrm>
          <a:ln/>
        </p:spPr>
      </p:sp>
      <p:sp>
        <p:nvSpPr>
          <p:cNvPr id="537603" name="Rectangle 3"/>
          <p:cNvSpPr>
            <a:spLocks noGrp="1" noChangeArrowheads="1"/>
          </p:cNvSpPr>
          <p:nvPr>
            <p:ph type="body" idx="1"/>
          </p:nvPr>
        </p:nvSpPr>
        <p:spPr/>
        <p:txBody>
          <a:bodyPr/>
          <a:lstStyle/>
          <a:p>
            <a:endParaRPr lang="ja-JP"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B7993510-6FD3-4C92-9B20-065741135169}" type="slidenum">
              <a:rPr lang="en-US" altLang="ja-JP" smtClean="0">
                <a:latin typeface="Arial" pitchFamily="34" charset="0"/>
              </a:rPr>
              <a:pPr/>
              <a:t>72</a:t>
            </a:fld>
            <a:endParaRPr lang="en-US" altLang="ja-JP">
              <a:latin typeface="Arial" pitchFamily="34" charset="0"/>
            </a:endParaRPr>
          </a:p>
        </p:txBody>
      </p:sp>
      <p:sp>
        <p:nvSpPr>
          <p:cNvPr id="39939" name="Rectangle 2"/>
          <p:cNvSpPr>
            <a:spLocks noGrp="1" noRot="1" noChangeAspect="1" noChangeArrowheads="1" noTextEdit="1"/>
          </p:cNvSpPr>
          <p:nvPr>
            <p:ph type="sldImg"/>
          </p:nvPr>
        </p:nvSpPr>
        <p:spPr bwMode="auto">
          <a:xfrm>
            <a:off x="92075" y="746125"/>
            <a:ext cx="6623050" cy="3725863"/>
          </a:xfrm>
          <a:noFill/>
          <a:ln>
            <a:solidFill>
              <a:srgbClr val="000000"/>
            </a:solidFill>
            <a:miter lim="800000"/>
            <a:headEnd/>
            <a:tailEnd/>
          </a:ln>
        </p:spPr>
      </p:sp>
      <p:sp>
        <p:nvSpPr>
          <p:cNvPr id="39940" name="Rectangle 3"/>
          <p:cNvSpPr>
            <a:spLocks noGrp="1" noChangeArrowheads="1"/>
          </p:cNvSpPr>
          <p:nvPr>
            <p:ph type="body" idx="1"/>
          </p:nvPr>
        </p:nvSpPr>
        <p:spPr bwMode="auto">
          <a:xfrm>
            <a:off x="411165" y="4129090"/>
            <a:ext cx="5976937" cy="2317749"/>
          </a:xfrm>
          <a:noFill/>
        </p:spPr>
        <p:txBody>
          <a:bodyPr wrap="square" numCol="1" anchor="t" anchorCtr="0" compatLnSpc="1">
            <a:prstTxWarp prst="textNoShape">
              <a:avLst/>
            </a:prstTxWarp>
          </a:bodyPr>
          <a:lstStyle/>
          <a:p>
            <a:pPr eaLnBrk="1" hangingPunct="1">
              <a:spcBef>
                <a:spcPct val="0"/>
              </a:spcBef>
            </a:pPr>
            <a:endParaRPr lang="en-US" altLang="ja-JP"/>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09037619-94B7-467B-9956-A99244154611}" type="datetime8">
              <a:rPr lang="en-US" altLang="ja-JP"/>
              <a:pPr/>
              <a:t>9/26/2019 4:01 PM</a:t>
            </a:fld>
            <a:endParaRPr lang="en-US" altLang="ja-JP"/>
          </a:p>
        </p:txBody>
      </p:sp>
      <p:sp>
        <p:nvSpPr>
          <p:cNvPr id="6" name="Rectangle 6"/>
          <p:cNvSpPr>
            <a:spLocks noGrp="1" noChangeArrowheads="1"/>
          </p:cNvSpPr>
          <p:nvPr>
            <p:ph type="ftr" sz="quarter" idx="4"/>
          </p:nvPr>
        </p:nvSpPr>
        <p:spPr>
          <a:ln/>
        </p:spPr>
        <p:txBody>
          <a:bodyPr/>
          <a:lstStyle/>
          <a:p>
            <a:r>
              <a:rPr lang="en-US" altLang="ja-JP"/>
              <a:t>© 2006 Microsoft Corporation. All rights reserved. Microsoft, Windows, Windows Vista and other product names are or may be registered trademarks and/or trademarks in the U.S. and/or other countries.</a:t>
            </a:r>
          </a:p>
          <a:p>
            <a:r>
              <a:rPr lang="en-US" altLang="ja-JP"/>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tLang="ja-JP"/>
            </a:br>
            <a:r>
              <a:rPr lang="en-US" altLang="ja-JP"/>
              <a:t>MICROSOFT MAKES NO WARRANTIES, EXPRESS, IMPLIED OR STATUTORY, AS TO THE INFORMATION IN THIS PRESENTATION.</a:t>
            </a:r>
          </a:p>
        </p:txBody>
      </p:sp>
      <p:sp>
        <p:nvSpPr>
          <p:cNvPr id="7" name="Rectangle 7"/>
          <p:cNvSpPr>
            <a:spLocks noGrp="1" noChangeArrowheads="1"/>
          </p:cNvSpPr>
          <p:nvPr>
            <p:ph type="sldNum" sz="quarter" idx="5"/>
          </p:nvPr>
        </p:nvSpPr>
        <p:spPr>
          <a:ln/>
        </p:spPr>
        <p:txBody>
          <a:bodyPr/>
          <a:lstStyle/>
          <a:p>
            <a:fld id="{29334C2E-E24E-4E29-872E-59EB337DA02C}" type="slidenum">
              <a:rPr lang="en-US" altLang="ja-JP"/>
              <a:pPr/>
              <a:t>73</a:t>
            </a:fld>
            <a:endParaRPr lang="en-US" altLang="ja-JP"/>
          </a:p>
        </p:txBody>
      </p:sp>
      <p:sp>
        <p:nvSpPr>
          <p:cNvPr id="555010" name="Rectangle 2"/>
          <p:cNvSpPr>
            <a:spLocks noGrp="1" noRot="1" noChangeAspect="1" noChangeArrowheads="1" noTextEdit="1"/>
          </p:cNvSpPr>
          <p:nvPr>
            <p:ph type="sldImg"/>
          </p:nvPr>
        </p:nvSpPr>
        <p:spPr>
          <a:xfrm>
            <a:off x="92075" y="746125"/>
            <a:ext cx="6623050" cy="3725863"/>
          </a:xfrm>
          <a:ln/>
        </p:spPr>
      </p:sp>
      <p:sp>
        <p:nvSpPr>
          <p:cNvPr id="555011" name="Rectangle 3"/>
          <p:cNvSpPr>
            <a:spLocks noGrp="1" noChangeArrowheads="1"/>
          </p:cNvSpPr>
          <p:nvPr>
            <p:ph type="body" idx="1"/>
          </p:nvPr>
        </p:nvSpPr>
        <p:spPr/>
        <p:txBody>
          <a:bodyPr/>
          <a:lstStyle/>
          <a:p>
            <a:endParaRPr lang="ja-JP"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74</a:t>
            </a:fld>
            <a:endParaRPr kumimoji="1" lang="ja-JP"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75</a:t>
            </a:fld>
            <a:endParaRPr kumimoji="1" lang="ja-JP"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76</a:t>
            </a:fld>
            <a:endParaRPr kumimoji="1" lang="ja-JP"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77</a:t>
            </a:fld>
            <a:endParaRPr kumimoji="1" lang="ja-JP"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6</a:t>
            </a:fld>
            <a:endParaRPr kumimoji="1" lang="ja-JP"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78</a:t>
            </a:fld>
            <a:endParaRPr kumimoji="1" lang="ja-JP"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6125"/>
            <a:ext cx="6623050" cy="3725863"/>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9/26/2019 4:01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79</a:t>
            </a:fld>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80</a:t>
            </a:fld>
            <a:endParaRPr kumimoji="1" lang="ja-JP"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81</a:t>
            </a:fld>
            <a:endParaRPr kumimoji="1" lang="ja-JP"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82</a:t>
            </a:fld>
            <a:endParaRPr kumimoji="1" lang="ja-JP"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lang="en-US" altLang="ja-JP" dirty="0"/>
          </a:p>
        </p:txBody>
      </p:sp>
      <p:sp>
        <p:nvSpPr>
          <p:cNvPr id="4" name="スライド番号プレースホルダ 3"/>
          <p:cNvSpPr>
            <a:spLocks noGrp="1"/>
          </p:cNvSpPr>
          <p:nvPr>
            <p:ph type="sldNum" sz="quarter" idx="10"/>
          </p:nvPr>
        </p:nvSpPr>
        <p:spPr/>
        <p:txBody>
          <a:bodyPr/>
          <a:lstStyle/>
          <a:p>
            <a:fld id="{EB3A2579-53C3-43C5-AA43-63F455D54DE7}" type="slidenum">
              <a:rPr lang="en-GB" smtClean="0"/>
              <a:pPr/>
              <a:t>83</a:t>
            </a:fld>
            <a:endParaRPr lang="en-GB"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84</a:t>
            </a:fld>
            <a:endParaRPr kumimoji="1" lang="ja-JP"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lang="ja-JP" altLang="en-US" dirty="0"/>
          </a:p>
        </p:txBody>
      </p:sp>
      <p:sp>
        <p:nvSpPr>
          <p:cNvPr id="4" name="スライド番号プレースホルダ 3"/>
          <p:cNvSpPr>
            <a:spLocks noGrp="1"/>
          </p:cNvSpPr>
          <p:nvPr>
            <p:ph type="sldNum" sz="quarter" idx="10"/>
          </p:nvPr>
        </p:nvSpPr>
        <p:spPr/>
        <p:txBody>
          <a:bodyPr/>
          <a:lstStyle/>
          <a:p>
            <a:fld id="{8B263312-38AA-4E1E-B2B5-0F8F122B24FE}" type="slidenum">
              <a:rPr lang="en-US" smtClean="0"/>
              <a:pPr/>
              <a:t>85</a:t>
            </a:fld>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lang="ja-JP" altLang="en-US" dirty="0"/>
          </a:p>
        </p:txBody>
      </p:sp>
      <p:sp>
        <p:nvSpPr>
          <p:cNvPr id="4" name="スライド番号プレースホルダ 3"/>
          <p:cNvSpPr>
            <a:spLocks noGrp="1"/>
          </p:cNvSpPr>
          <p:nvPr>
            <p:ph type="sldNum" sz="quarter" idx="10"/>
          </p:nvPr>
        </p:nvSpPr>
        <p:spPr/>
        <p:txBody>
          <a:bodyPr/>
          <a:lstStyle/>
          <a:p>
            <a:fld id="{8B263312-38AA-4E1E-B2B5-0F8F122B24FE}" type="slidenum">
              <a:rPr lang="en-US" smtClean="0"/>
              <a:pPr/>
              <a:t>86</a:t>
            </a:fld>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lang="ja-JP" altLang="en-US" dirty="0"/>
          </a:p>
        </p:txBody>
      </p:sp>
      <p:sp>
        <p:nvSpPr>
          <p:cNvPr id="4" name="スライド番号プレースホルダ 3"/>
          <p:cNvSpPr>
            <a:spLocks noGrp="1"/>
          </p:cNvSpPr>
          <p:nvPr>
            <p:ph type="sldNum" sz="quarter" idx="10"/>
          </p:nvPr>
        </p:nvSpPr>
        <p:spPr/>
        <p:txBody>
          <a:bodyPr/>
          <a:lstStyle/>
          <a:p>
            <a:fld id="{8B263312-38AA-4E1E-B2B5-0F8F122B24FE}" type="slidenum">
              <a:rPr lang="en-US" smtClean="0"/>
              <a:pPr/>
              <a:t>87</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7</a:t>
            </a:fld>
            <a:endParaRPr kumimoji="1" lang="ja-JP"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88</a:t>
            </a:fld>
            <a:endParaRPr kumimoji="1" lang="ja-JP"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89</a:t>
            </a:fld>
            <a:endParaRPr kumimoji="1" lang="ja-JP"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90</a:t>
            </a:fld>
            <a:endParaRPr kumimoji="1" lang="ja-JP"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91</a:t>
            </a:fld>
            <a:endParaRPr kumimoji="1" lang="ja-JP"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92</a:t>
            </a:fld>
            <a:endParaRPr kumimoji="1" lang="ja-JP"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93</a:t>
            </a:fld>
            <a:endParaRPr kumimoji="1" lang="ja-JP"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94</a:t>
            </a:fld>
            <a:endParaRPr kumimoji="1" lang="ja-JP"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95</a:t>
            </a:fld>
            <a:endParaRPr kumimoji="1" lang="ja-JP"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96</a:t>
            </a:fld>
            <a:endParaRPr kumimoji="1" lang="ja-JP"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97</a:t>
            </a:fld>
            <a:endParaRPr kumimoji="1" lang="ja-JP"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5CA2DDA-3330-4E74-9B58-5773A086B530}" type="slidenum">
              <a:rPr lang="ja-JP" altLang="en-US"/>
              <a:pPr/>
              <a:t>8</a:t>
            </a:fld>
            <a:endParaRPr lang="en-US" altLang="ja-JP"/>
          </a:p>
        </p:txBody>
      </p:sp>
      <p:sp>
        <p:nvSpPr>
          <p:cNvPr id="780290" name="Rectangle 2"/>
          <p:cNvSpPr>
            <a:spLocks noGrp="1" noRot="1" noChangeAspect="1" noChangeArrowheads="1"/>
          </p:cNvSpPr>
          <p:nvPr>
            <p:ph type="sldImg"/>
          </p:nvPr>
        </p:nvSpPr>
        <p:spPr bwMode="auto">
          <a:xfrm>
            <a:off x="90488" y="747713"/>
            <a:ext cx="6626225" cy="3727450"/>
          </a:xfrm>
          <a:prstGeom prst="rect">
            <a:avLst/>
          </a:prstGeom>
          <a:solidFill>
            <a:srgbClr val="FFFFFF"/>
          </a:solidFill>
          <a:ln>
            <a:solidFill>
              <a:srgbClr val="000000"/>
            </a:solidFill>
            <a:miter lim="800000"/>
            <a:headEnd/>
            <a:tailEnd/>
          </a:ln>
        </p:spPr>
      </p:sp>
      <p:sp>
        <p:nvSpPr>
          <p:cNvPr id="780291" name="Rectangle 3"/>
          <p:cNvSpPr>
            <a:spLocks noGrp="1" noChangeArrowheads="1"/>
          </p:cNvSpPr>
          <p:nvPr>
            <p:ph type="body" idx="1"/>
          </p:nvPr>
        </p:nvSpPr>
        <p:spPr bwMode="auto">
          <a:xfrm>
            <a:off x="906986" y="4722462"/>
            <a:ext cx="4993229" cy="4470468"/>
          </a:xfrm>
          <a:prstGeom prst="rect">
            <a:avLst/>
          </a:prstGeom>
          <a:solidFill>
            <a:srgbClr val="FFFFFF"/>
          </a:solidFill>
          <a:ln>
            <a:solidFill>
              <a:srgbClr val="000000"/>
            </a:solidFill>
            <a:miter lim="800000"/>
            <a:headEnd/>
            <a:tailEnd/>
          </a:ln>
        </p:spPr>
        <p:txBody>
          <a:bodyPr lIns="91605" tIns="45802" rIns="91605" bIns="45802"/>
          <a:lstStyle/>
          <a:p>
            <a:endParaRPr lang="ja-JP"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98</a:t>
            </a:fld>
            <a:endParaRPr kumimoji="1" lang="ja-JP"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99</a:t>
            </a:fld>
            <a:endParaRPr kumimoji="1" lang="ja-JP"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100</a:t>
            </a:fld>
            <a:endParaRPr kumimoji="1" lang="ja-JP"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101</a:t>
            </a:fld>
            <a:endParaRPr kumimoji="1" lang="ja-JP"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102</a:t>
            </a:fld>
            <a:endParaRPr kumimoji="1" lang="ja-JP"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de:code</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フッター プレースホルダー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日付プレースホルダー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9/26/2019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スライド番号プレースホルダー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83247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9/26/2019 4:01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72035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12161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フッター プレースホルダー 3"/>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日付プレースホルダー 4"/>
          <p:cNvSpPr>
            <a:spLocks noGrp="1"/>
          </p:cNvSpPr>
          <p:nvPr>
            <p:ph type="dt" idx="1"/>
          </p:nvPr>
        </p:nvSpPr>
        <p:spPr/>
        <p:txBody>
          <a:bodyPr/>
          <a:lstStyle/>
          <a:p>
            <a:fld id="{38EEC551-8CDA-4EB6-89BB-2A86C9F091C8}" type="datetime8">
              <a:rPr lang="en-US" smtClean="0"/>
              <a:t>9/26/2019 4:01 PM</a:t>
            </a:fld>
            <a:endParaRPr lang="en-US" dirty="0"/>
          </a:p>
        </p:txBody>
      </p:sp>
      <p:sp>
        <p:nvSpPr>
          <p:cNvPr id="6" name="スライド番号プレースホルダー 5"/>
          <p:cNvSpPr>
            <a:spLocks noGrp="1"/>
          </p:cNvSpPr>
          <p:nvPr>
            <p:ph type="sldNum" sz="quarter" idx="5"/>
          </p:nvPr>
        </p:nvSpPr>
        <p:spPr/>
        <p:txBody>
          <a:bodyPr/>
          <a:lstStyle/>
          <a:p>
            <a:fld id="{B4008EB6-D09E-4580-8CD6-DDB14511944F}" type="slidenum">
              <a:rPr lang="en-US" smtClean="0"/>
              <a:pPr/>
              <a:t>113</a:t>
            </a:fld>
            <a:endParaRPr lang="en-US" dirty="0"/>
          </a:p>
        </p:txBody>
      </p:sp>
    </p:spTree>
    <p:extLst>
      <p:ext uri="{BB962C8B-B14F-4D97-AF65-F5344CB8AC3E}">
        <p14:creationId xmlns:p14="http://schemas.microsoft.com/office/powerpoint/2010/main" val="428387357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9542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9C96C3-1990-4D80-BE00-01F6D1C5B96B}" type="slidenum">
              <a:rPr lang="ja-JP" altLang="en-US"/>
              <a:pPr/>
              <a:t>9</a:t>
            </a:fld>
            <a:endParaRPr lang="en-US" altLang="ja-JP"/>
          </a:p>
        </p:txBody>
      </p:sp>
      <p:sp>
        <p:nvSpPr>
          <p:cNvPr id="782338" name="Rectangle 2"/>
          <p:cNvSpPr>
            <a:spLocks noGrp="1" noRot="1" noChangeAspect="1" noChangeArrowheads="1"/>
          </p:cNvSpPr>
          <p:nvPr>
            <p:ph type="sldImg"/>
          </p:nvPr>
        </p:nvSpPr>
        <p:spPr bwMode="auto">
          <a:xfrm>
            <a:off x="90488" y="747713"/>
            <a:ext cx="6626225" cy="3727450"/>
          </a:xfrm>
          <a:prstGeom prst="rect">
            <a:avLst/>
          </a:prstGeom>
          <a:solidFill>
            <a:srgbClr val="FFFFFF"/>
          </a:solidFill>
          <a:ln>
            <a:solidFill>
              <a:srgbClr val="000000"/>
            </a:solidFill>
            <a:miter lim="800000"/>
            <a:headEnd/>
            <a:tailEnd/>
          </a:ln>
        </p:spPr>
      </p:sp>
      <p:sp>
        <p:nvSpPr>
          <p:cNvPr id="782339" name="Rectangle 3"/>
          <p:cNvSpPr>
            <a:spLocks noGrp="1" noChangeArrowheads="1"/>
          </p:cNvSpPr>
          <p:nvPr>
            <p:ph type="body" idx="1"/>
          </p:nvPr>
        </p:nvSpPr>
        <p:spPr bwMode="auto">
          <a:xfrm>
            <a:off x="906986" y="4722462"/>
            <a:ext cx="4993229" cy="4470468"/>
          </a:xfrm>
          <a:prstGeom prst="rect">
            <a:avLst/>
          </a:prstGeom>
          <a:solidFill>
            <a:srgbClr val="FFFFFF"/>
          </a:solidFill>
          <a:ln>
            <a:solidFill>
              <a:srgbClr val="000000"/>
            </a:solidFill>
            <a:miter lim="800000"/>
            <a:headEnd/>
            <a:tailEnd/>
          </a:ln>
        </p:spPr>
        <p:txBody>
          <a:bodyPr lIns="91605" tIns="45802" rIns="91605" bIns="45802"/>
          <a:lstStyle/>
          <a:p>
            <a:endParaRPr lang="ja-JP"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ノート プレースホルダー 2">
            <a:extLst>
              <a:ext uri="{FF2B5EF4-FFF2-40B4-BE49-F238E27FC236}">
                <a16:creationId xmlns:a16="http://schemas.microsoft.com/office/drawing/2014/main" id="{0350ED86-BA79-4BB3-BD17-23B439358353}"/>
              </a:ext>
            </a:extLst>
          </p:cNvPr>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7984985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76CABD8-DB05-44EA-B68E-8F78C1812D8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3571405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9/26/2019 4:01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880963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日付プレースホルダー 4"/>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9/26/2019 4:01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スライド番号プレースホルダー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9136097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748F82-1507-48AF-B2E0-5D06E8A6E1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339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D622A2-7667-4FB3-9C17-249FF653305E}" type="slidenum">
              <a:rPr lang="ja-JP" altLang="en-US"/>
              <a:pPr/>
              <a:t>10</a:t>
            </a:fld>
            <a:endParaRPr lang="en-US" altLang="ja-JP"/>
          </a:p>
        </p:txBody>
      </p:sp>
      <p:sp>
        <p:nvSpPr>
          <p:cNvPr id="1699842" name="Rectangle 2"/>
          <p:cNvSpPr>
            <a:spLocks noGrp="1" noRot="1" noChangeAspect="1" noChangeArrowheads="1" noTextEdit="1"/>
          </p:cNvSpPr>
          <p:nvPr>
            <p:ph type="sldImg"/>
          </p:nvPr>
        </p:nvSpPr>
        <p:spPr>
          <a:xfrm>
            <a:off x="-349250" y="331788"/>
            <a:ext cx="4953000" cy="2786062"/>
          </a:xfrm>
          <a:ln/>
        </p:spPr>
      </p:sp>
      <p:sp>
        <p:nvSpPr>
          <p:cNvPr id="1699843" name="Rectangle 3"/>
          <p:cNvSpPr>
            <a:spLocks noGrp="1" noChangeArrowheads="1"/>
          </p:cNvSpPr>
          <p:nvPr>
            <p:ph type="body" idx="1"/>
          </p:nvPr>
        </p:nvSpPr>
        <p:spPr>
          <a:xfrm>
            <a:off x="491952" y="4020711"/>
            <a:ext cx="5823297" cy="5052603"/>
          </a:xfrm>
        </p:spPr>
        <p:txBody>
          <a:bodyPr/>
          <a:lstStyle/>
          <a:p>
            <a:endParaRPr lang="ja-JP"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p:bg>
      <p:bgPr>
        <a:solidFill>
          <a:srgbClr val="E7EBEC"/>
        </a:solidFill>
        <a:effectLst/>
      </p:bgPr>
    </p:bg>
    <p:spTree>
      <p:nvGrpSpPr>
        <p:cNvPr id="1" name=""/>
        <p:cNvGrpSpPr/>
        <p:nvPr/>
      </p:nvGrpSpPr>
      <p:grpSpPr>
        <a:xfrm>
          <a:off x="0" y="0"/>
          <a:ext cx="0" cy="0"/>
          <a:chOff x="0" y="0"/>
          <a:chExt cx="0" cy="0"/>
        </a:xfrm>
      </p:grpSpPr>
      <p:grpSp>
        <p:nvGrpSpPr>
          <p:cNvPr id="11" name="Group 12">
            <a:extLst>
              <a:ext uri="{FF2B5EF4-FFF2-40B4-BE49-F238E27FC236}">
                <a16:creationId xmlns:a16="http://schemas.microsoft.com/office/drawing/2014/main" id="{2F7331F8-C052-4242-B7E9-604235E07983}"/>
              </a:ext>
            </a:extLst>
          </p:cNvPr>
          <p:cNvGrpSpPr/>
          <p:nvPr userDrawn="1"/>
        </p:nvGrpSpPr>
        <p:grpSpPr bwMode="gray">
          <a:xfrm>
            <a:off x="5227320" y="0"/>
            <a:ext cx="6964680" cy="6858000"/>
            <a:chOff x="5227320" y="0"/>
            <a:chExt cx="6964680" cy="6858000"/>
          </a:xfrm>
        </p:grpSpPr>
        <p:pic>
          <p:nvPicPr>
            <p:cNvPr id="12" name="Picture 9">
              <a:extLst>
                <a:ext uri="{FF2B5EF4-FFF2-40B4-BE49-F238E27FC236}">
                  <a16:creationId xmlns:a16="http://schemas.microsoft.com/office/drawing/2014/main" id="{40D68084-F789-4B12-803A-031866272C17}"/>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l="-1"/>
            <a:stretch/>
          </p:blipFill>
          <p:spPr bwMode="gray">
            <a:xfrm>
              <a:off x="5440680" y="0"/>
              <a:ext cx="6751320" cy="6858000"/>
            </a:xfrm>
            <a:prstGeom prst="rect">
              <a:avLst/>
            </a:prstGeom>
          </p:spPr>
        </p:pic>
        <p:sp>
          <p:nvSpPr>
            <p:cNvPr id="14" name="Rectangle 10">
              <a:extLst>
                <a:ext uri="{FF2B5EF4-FFF2-40B4-BE49-F238E27FC236}">
                  <a16:creationId xmlns:a16="http://schemas.microsoft.com/office/drawing/2014/main" id="{681DB6EE-A1E7-423D-9954-5D10CB750B8F}"/>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1">
              <a:extLst>
                <a:ext uri="{FF2B5EF4-FFF2-40B4-BE49-F238E27FC236}">
                  <a16:creationId xmlns:a16="http://schemas.microsoft.com/office/drawing/2014/main" id="{DD15FB06-485F-4872-BAAE-0E18B605FB93}"/>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grpSp>
      <p:pic>
        <p:nvPicPr>
          <p:cNvPr id="13" name="MS logo gray - EMF" descr="Microsoft logo, gray text version">
            <a:extLst>
              <a:ext uri="{FF2B5EF4-FFF2-40B4-BE49-F238E27FC236}">
                <a16:creationId xmlns:a16="http://schemas.microsoft.com/office/drawing/2014/main" id="{13A0E05A-4750-41A7-A7D8-6120FBDB113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306741" y="311448"/>
            <a:ext cx="1567592" cy="330511"/>
          </a:xfrm>
          <a:prstGeom prst="rect">
            <a:avLst/>
          </a:prstGeom>
        </p:spPr>
      </p:pic>
      <p:pic>
        <p:nvPicPr>
          <p:cNvPr id="16" name="Picture 15" hidden="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black">
          <a:xfrm>
            <a:off x="450205" y="6119147"/>
            <a:ext cx="1253377" cy="268786"/>
          </a:xfrm>
          <a:prstGeom prst="rect">
            <a:avLst/>
          </a:prstGeom>
        </p:spPr>
      </p:pic>
      <p:sp>
        <p:nvSpPr>
          <p:cNvPr id="18" name="Title 1"/>
          <p:cNvSpPr>
            <a:spLocks noGrp="1"/>
          </p:cNvSpPr>
          <p:nvPr>
            <p:ph type="title" hasCustomPrompt="1"/>
          </p:nvPr>
        </p:nvSpPr>
        <p:spPr>
          <a:xfrm>
            <a:off x="269301" y="1805142"/>
            <a:ext cx="9860611" cy="1793090"/>
          </a:xfrm>
          <a:noFill/>
        </p:spPr>
        <p:txBody>
          <a:bodyPr lIns="146304" tIns="91440" rIns="146304" bIns="91440" anchor="t" anchorCtr="0"/>
          <a:lstStyle>
            <a:lvl1pPr>
              <a:defRPr sz="3971" spc="-74" baseline="0">
                <a:solidFill>
                  <a:schemeClr val="bg2"/>
                </a:solidFill>
                <a:latin typeface="+mj-lt"/>
                <a:ea typeface="+mj-ea"/>
              </a:defRPr>
            </a:lvl1pPr>
          </a:lstStyle>
          <a:p>
            <a:r>
              <a:rPr lang="ja-JP" altLang="en-US" dirty="0"/>
              <a:t>セッションタイトルを記入</a:t>
            </a:r>
            <a:endParaRPr lang="en-US" dirty="0"/>
          </a:p>
        </p:txBody>
      </p:sp>
      <p:sp>
        <p:nvSpPr>
          <p:cNvPr id="9" name="Text Placeholder 4"/>
          <p:cNvSpPr>
            <a:spLocks noGrp="1"/>
          </p:cNvSpPr>
          <p:nvPr>
            <p:ph type="body" sz="quarter" idx="14" hasCustomPrompt="1"/>
          </p:nvPr>
        </p:nvSpPr>
        <p:spPr>
          <a:xfrm>
            <a:off x="269301" y="4533535"/>
            <a:ext cx="9860611" cy="703810"/>
          </a:xfrm>
          <a:noFill/>
        </p:spPr>
        <p:txBody>
          <a:bodyPr lIns="146304" tIns="109728" rIns="146304" bIns="109728" anchor="b">
            <a:noAutofit/>
          </a:bodyPr>
          <a:lstStyle>
            <a:lvl1pPr marL="0" indent="0">
              <a:spcBef>
                <a:spcPts val="0"/>
              </a:spcBef>
              <a:buNone/>
              <a:defRPr sz="3000" b="0" spc="0" baseline="0">
                <a:solidFill>
                  <a:schemeClr val="bg2"/>
                </a:solidFill>
                <a:latin typeface="+mn-ea"/>
                <a:ea typeface="+mn-ea"/>
              </a:defRPr>
            </a:lvl1pPr>
            <a:lvl2pPr marL="26468" indent="0">
              <a:spcBef>
                <a:spcPts val="0"/>
              </a:spcBef>
              <a:buFontTx/>
              <a:buNone/>
              <a:defRPr sz="3000" b="0">
                <a:solidFill>
                  <a:schemeClr val="bg2"/>
                </a:solidFill>
              </a:defRPr>
            </a:lvl2pPr>
          </a:lstStyle>
          <a:p>
            <a:pPr lvl="0"/>
            <a:r>
              <a:rPr lang="ja-JP" altLang="en-US" dirty="0"/>
              <a:t>登壇者名を記入</a:t>
            </a:r>
            <a:endParaRPr lang="en-US" altLang="ja-JP" dirty="0"/>
          </a:p>
        </p:txBody>
      </p:sp>
      <p:sp>
        <p:nvSpPr>
          <p:cNvPr id="10" name="Text Placeholder 4"/>
          <p:cNvSpPr>
            <a:spLocks noGrp="1"/>
          </p:cNvSpPr>
          <p:nvPr>
            <p:ph type="body" sz="quarter" idx="15" hasCustomPrompt="1"/>
          </p:nvPr>
        </p:nvSpPr>
        <p:spPr>
          <a:xfrm>
            <a:off x="269301" y="5289046"/>
            <a:ext cx="9860611" cy="703810"/>
          </a:xfrm>
          <a:noFill/>
        </p:spPr>
        <p:txBody>
          <a:bodyPr lIns="146304" tIns="109728" rIns="146304" bIns="109728" anchor="t">
            <a:noAutofit/>
          </a:bodyPr>
          <a:lstStyle>
            <a:lvl1pPr marL="0" indent="0">
              <a:spcBef>
                <a:spcPts val="0"/>
              </a:spcBef>
              <a:buNone/>
              <a:defRPr sz="1350" spc="0" baseline="0">
                <a:solidFill>
                  <a:schemeClr val="bg2"/>
                </a:solidFill>
                <a:latin typeface="+mn-ea"/>
                <a:ea typeface="+mn-ea"/>
              </a:defRPr>
            </a:lvl1pPr>
          </a:lstStyle>
          <a:p>
            <a:pPr lvl="0"/>
            <a:r>
              <a:rPr lang="ja-JP" altLang="en-US" dirty="0"/>
              <a:t>登壇者肩書きを記入</a:t>
            </a:r>
          </a:p>
        </p:txBody>
      </p:sp>
    </p:spTree>
    <p:extLst>
      <p:ext uri="{BB962C8B-B14F-4D97-AF65-F5344CB8AC3E}">
        <p14:creationId xmlns:p14="http://schemas.microsoft.com/office/powerpoint/2010/main" val="11073816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セクション_タイトル">
    <p:bg>
      <p:bgPr>
        <a:solidFill>
          <a:srgbClr val="E7EBEC"/>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274639" y="2906013"/>
            <a:ext cx="5486400" cy="899665"/>
          </a:xfrm>
        </p:spPr>
        <p:txBody>
          <a:bodyPr anchor="ctr" anchorCtr="0"/>
          <a:lstStyle>
            <a:lvl1pPr algn="ctr">
              <a:defRPr sz="4050">
                <a:gradFill>
                  <a:gsLst>
                    <a:gs pos="1250">
                      <a:schemeClr val="tx1"/>
                    </a:gs>
                    <a:gs pos="100000">
                      <a:schemeClr val="tx1"/>
                    </a:gs>
                  </a:gsLst>
                  <a:lin ang="5400000" scaled="0"/>
                </a:gradFill>
                <a:latin typeface="+mj-lt"/>
                <a:ea typeface="+mj-ea"/>
              </a:defRPr>
            </a:lvl1pPr>
          </a:lstStyle>
          <a:p>
            <a:r>
              <a:rPr lang="ja-JP" altLang="en-US" dirty="0"/>
              <a:t>マスター タイトルの書式設定</a:t>
            </a:r>
            <a:endParaRPr lang="en-US" dirty="0"/>
          </a:p>
        </p:txBody>
      </p:sp>
      <p:grpSp>
        <p:nvGrpSpPr>
          <p:cNvPr id="3" name="Group 672">
            <a:extLst>
              <a:ext uri="{FF2B5EF4-FFF2-40B4-BE49-F238E27FC236}">
                <a16:creationId xmlns:a16="http://schemas.microsoft.com/office/drawing/2014/main" id="{7A1163F7-42EA-4ED7-A9B3-284851B6D1D4}"/>
              </a:ext>
            </a:extLst>
          </p:cNvPr>
          <p:cNvGrpSpPr/>
          <p:nvPr userDrawn="1"/>
        </p:nvGrpSpPr>
        <p:grpSpPr>
          <a:xfrm>
            <a:off x="865" y="3852614"/>
            <a:ext cx="12186479" cy="3971188"/>
            <a:chOff x="0" y="3753404"/>
            <a:chExt cx="12188206" cy="3971188"/>
          </a:xfrm>
        </p:grpSpPr>
        <p:sp>
          <p:nvSpPr>
            <p:cNvPr id="4" name="Freeform: Shape 26">
              <a:extLst>
                <a:ext uri="{FF2B5EF4-FFF2-40B4-BE49-F238E27FC236}">
                  <a16:creationId xmlns:a16="http://schemas.microsoft.com/office/drawing/2014/main" id="{07290103-77F5-4CEC-8E1A-5689894853FB}"/>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6" name="Freeform: Shape 27">
              <a:extLst>
                <a:ext uri="{FF2B5EF4-FFF2-40B4-BE49-F238E27FC236}">
                  <a16:creationId xmlns:a16="http://schemas.microsoft.com/office/drawing/2014/main" id="{D7550110-7EA3-494A-ACF0-2B26D7B257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7" name="Freeform: Shape 28">
              <a:extLst>
                <a:ext uri="{FF2B5EF4-FFF2-40B4-BE49-F238E27FC236}">
                  <a16:creationId xmlns:a16="http://schemas.microsoft.com/office/drawing/2014/main" id="{F1FC46C1-B4C4-4AAC-9721-C03058F3587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8" name="Freeform: Shape 29">
              <a:extLst>
                <a:ext uri="{FF2B5EF4-FFF2-40B4-BE49-F238E27FC236}">
                  <a16:creationId xmlns:a16="http://schemas.microsoft.com/office/drawing/2014/main" id="{C1705EC1-DC30-40DC-948C-972D10398BA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9" name="Freeform: Shape 31">
              <a:extLst>
                <a:ext uri="{FF2B5EF4-FFF2-40B4-BE49-F238E27FC236}">
                  <a16:creationId xmlns:a16="http://schemas.microsoft.com/office/drawing/2014/main" id="{1FC314A8-C8AB-47D9-896B-0C39B33779BB}"/>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10" name="Freeform: Shape 32">
              <a:extLst>
                <a:ext uri="{FF2B5EF4-FFF2-40B4-BE49-F238E27FC236}">
                  <a16:creationId xmlns:a16="http://schemas.microsoft.com/office/drawing/2014/main" id="{30B13944-3186-4E65-8386-1FA821C3BFE3}"/>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11" name="Freeform: Shape 33">
              <a:extLst>
                <a:ext uri="{FF2B5EF4-FFF2-40B4-BE49-F238E27FC236}">
                  <a16:creationId xmlns:a16="http://schemas.microsoft.com/office/drawing/2014/main" id="{1AC6DF8E-78CA-42DA-8EE4-1A5C79DD1A2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12" name="Freeform: Shape 34">
              <a:extLst>
                <a:ext uri="{FF2B5EF4-FFF2-40B4-BE49-F238E27FC236}">
                  <a16:creationId xmlns:a16="http://schemas.microsoft.com/office/drawing/2014/main" id="{A0CDB11D-4834-43CD-836E-81C8E4FC9D63}"/>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13" name="Freeform: Shape 23">
              <a:extLst>
                <a:ext uri="{FF2B5EF4-FFF2-40B4-BE49-F238E27FC236}">
                  <a16:creationId xmlns:a16="http://schemas.microsoft.com/office/drawing/2014/main" id="{AD9F6D03-F1FC-4AA5-9D62-31A2FFADDE57}"/>
                </a:ext>
              </a:extLst>
            </p:cNvPr>
            <p:cNvSpPr/>
            <p:nvPr/>
          </p:nvSpPr>
          <p:spPr bwMode="ltGray">
            <a:xfrm flipH="1">
              <a:off x="11444366" y="41486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14" name="Freeform: Shape 24">
              <a:extLst>
                <a:ext uri="{FF2B5EF4-FFF2-40B4-BE49-F238E27FC236}">
                  <a16:creationId xmlns:a16="http://schemas.microsoft.com/office/drawing/2014/main" id="{AAA1CF1F-ABBC-42DE-8A10-F86004A0FD54}"/>
                </a:ext>
              </a:extLst>
            </p:cNvPr>
            <p:cNvSpPr/>
            <p:nvPr/>
          </p:nvSpPr>
          <p:spPr bwMode="ltGray">
            <a:xfrm flipH="1">
              <a:off x="2202919" y="5967762"/>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15" name="Freeform: Shape 30">
              <a:extLst>
                <a:ext uri="{FF2B5EF4-FFF2-40B4-BE49-F238E27FC236}">
                  <a16:creationId xmlns:a16="http://schemas.microsoft.com/office/drawing/2014/main" id="{FE1E4704-76C9-44E6-B0AF-9716B8F8FC89}"/>
                </a:ext>
              </a:extLst>
            </p:cNvPr>
            <p:cNvSpPr/>
            <p:nvPr/>
          </p:nvSpPr>
          <p:spPr bwMode="ltGray">
            <a:xfrm flipH="1">
              <a:off x="1469704" y="5967762"/>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16" name="Freeform: Shape 35">
              <a:extLst>
                <a:ext uri="{FF2B5EF4-FFF2-40B4-BE49-F238E27FC236}">
                  <a16:creationId xmlns:a16="http://schemas.microsoft.com/office/drawing/2014/main" id="{D897D9DC-B9C2-4A50-A48D-82D632196487}"/>
                </a:ext>
              </a:extLst>
            </p:cNvPr>
            <p:cNvSpPr/>
            <p:nvPr/>
          </p:nvSpPr>
          <p:spPr bwMode="ltGray">
            <a:xfrm flipH="1">
              <a:off x="735669" y="4622310"/>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17" name="Freeform: Shape 36">
              <a:extLst>
                <a:ext uri="{FF2B5EF4-FFF2-40B4-BE49-F238E27FC236}">
                  <a16:creationId xmlns:a16="http://schemas.microsoft.com/office/drawing/2014/main" id="{291378D5-A09D-4699-8D4A-B696E0D8F994}"/>
                </a:ext>
              </a:extLst>
            </p:cNvPr>
            <p:cNvSpPr/>
            <p:nvPr/>
          </p:nvSpPr>
          <p:spPr bwMode="ltGray">
            <a:xfrm flipH="1">
              <a:off x="2455" y="4622310"/>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18" name="Freeform: Shape 37">
              <a:extLst>
                <a:ext uri="{FF2B5EF4-FFF2-40B4-BE49-F238E27FC236}">
                  <a16:creationId xmlns:a16="http://schemas.microsoft.com/office/drawing/2014/main" id="{E7BF1E08-4F98-4D9B-8A46-5775EC7D12DE}"/>
                </a:ext>
              </a:extLst>
            </p:cNvPr>
            <p:cNvSpPr/>
            <p:nvPr/>
          </p:nvSpPr>
          <p:spPr bwMode="ltGray">
            <a:xfrm flipH="1">
              <a:off x="0" y="5566416"/>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cxnSp>
          <p:nvCxnSpPr>
            <p:cNvPr id="19" name="Straight Connector 39">
              <a:extLst>
                <a:ext uri="{FF2B5EF4-FFF2-40B4-BE49-F238E27FC236}">
                  <a16:creationId xmlns:a16="http://schemas.microsoft.com/office/drawing/2014/main" id="{E558EFE7-7C21-4444-89B6-1285F2821A5B}"/>
                </a:ext>
              </a:extLst>
            </p:cNvPr>
            <p:cNvCxnSpPr/>
            <p:nvPr/>
          </p:nvCxnSpPr>
          <p:spPr bwMode="ltGray">
            <a:xfrm>
              <a:off x="9981203" y="5098858"/>
              <a:ext cx="733213"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20" name="Group 16">
              <a:extLst>
                <a:ext uri="{FF2B5EF4-FFF2-40B4-BE49-F238E27FC236}">
                  <a16:creationId xmlns:a16="http://schemas.microsoft.com/office/drawing/2014/main" id="{492F90D7-0B01-4DC2-AE6A-4824846D2A37}"/>
                </a:ext>
              </a:extLst>
            </p:cNvPr>
            <p:cNvGrpSpPr/>
            <p:nvPr/>
          </p:nvGrpSpPr>
          <p:grpSpPr bwMode="ltGray">
            <a:xfrm>
              <a:off x="6256117" y="5896894"/>
              <a:ext cx="1057910" cy="971314"/>
              <a:chOff x="6256117" y="5896894"/>
              <a:chExt cx="1057910" cy="971314"/>
            </a:xfrm>
          </p:grpSpPr>
          <p:sp>
            <p:nvSpPr>
              <p:cNvPr id="24" name="Freeform: Shape 17">
                <a:extLst>
                  <a:ext uri="{FF2B5EF4-FFF2-40B4-BE49-F238E27FC236}">
                    <a16:creationId xmlns:a16="http://schemas.microsoft.com/office/drawing/2014/main" id="{60875230-882E-4204-97DB-E8B6A5C59A0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25" name="Freeform: Shape 18">
                <a:extLst>
                  <a:ext uri="{FF2B5EF4-FFF2-40B4-BE49-F238E27FC236}">
                    <a16:creationId xmlns:a16="http://schemas.microsoft.com/office/drawing/2014/main" id="{106999E2-D3F9-467F-92A0-90F5D9F27E2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26" name="Freeform: Shape 19">
                <a:extLst>
                  <a:ext uri="{FF2B5EF4-FFF2-40B4-BE49-F238E27FC236}">
                    <a16:creationId xmlns:a16="http://schemas.microsoft.com/office/drawing/2014/main" id="{82D7B133-238A-4251-AA71-2D9FE10DA2F6}"/>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grpSp>
        <p:grpSp>
          <p:nvGrpSpPr>
            <p:cNvPr id="21" name="Group 671">
              <a:extLst>
                <a:ext uri="{FF2B5EF4-FFF2-40B4-BE49-F238E27FC236}">
                  <a16:creationId xmlns:a16="http://schemas.microsoft.com/office/drawing/2014/main" id="{35D8DF17-4137-4B7A-B536-275864A3DB8C}"/>
                </a:ext>
              </a:extLst>
            </p:cNvPr>
            <p:cNvGrpSpPr/>
            <p:nvPr/>
          </p:nvGrpSpPr>
          <p:grpSpPr>
            <a:xfrm>
              <a:off x="2206716" y="5577259"/>
              <a:ext cx="2940633" cy="2147333"/>
              <a:chOff x="9399973" y="3905804"/>
              <a:chExt cx="2940633" cy="2147333"/>
            </a:xfrm>
          </p:grpSpPr>
          <p:sp>
            <p:nvSpPr>
              <p:cNvPr id="22" name="Freeform: Shape 46">
                <a:extLst>
                  <a:ext uri="{FF2B5EF4-FFF2-40B4-BE49-F238E27FC236}">
                    <a16:creationId xmlns:a16="http://schemas.microsoft.com/office/drawing/2014/main" id="{53B31A32-F6FE-4898-88D6-F7B56EF39208}"/>
                  </a:ext>
                </a:extLst>
              </p:cNvPr>
              <p:cNvSpPr/>
              <p:nvPr/>
            </p:nvSpPr>
            <p:spPr bwMode="ltGray">
              <a:xfrm>
                <a:off x="9399973" y="39058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23" name="Freeform: Shape 47">
                <a:extLst>
                  <a:ext uri="{FF2B5EF4-FFF2-40B4-BE49-F238E27FC236}">
                    <a16:creationId xmlns:a16="http://schemas.microsoft.com/office/drawing/2014/main" id="{5C15C182-96B6-49E0-B5BD-179074D94F73}"/>
                  </a:ext>
                </a:extLst>
              </p:cNvPr>
              <p:cNvSpPr/>
              <p:nvPr/>
            </p:nvSpPr>
            <p:spPr bwMode="ltGray">
              <a:xfrm flipH="1">
                <a:off x="11596766" y="43010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grpSp>
      </p:grpSp>
      <p:pic>
        <p:nvPicPr>
          <p:cNvPr id="27" name="図 26" descr="人, 地面, 屋外, 建物 が含まれている画像&#10;&#10;自動的に生成された説明">
            <a:extLst>
              <a:ext uri="{FF2B5EF4-FFF2-40B4-BE49-F238E27FC236}">
                <a16:creationId xmlns:a16="http://schemas.microsoft.com/office/drawing/2014/main" id="{D6FEA3A8-218F-4B7C-AEC7-20027C723601}"/>
              </a:ext>
            </a:extLst>
          </p:cNvPr>
          <p:cNvPicPr>
            <a:picLocks noChangeAspect="1"/>
          </p:cNvPicPr>
          <p:nvPr userDrawn="1"/>
        </p:nvPicPr>
        <p:blipFill rotWithShape="1">
          <a:blip r:embed="rId2"/>
          <a:srcRect l="28319" r="12437"/>
          <a:stretch/>
        </p:blipFill>
        <p:spPr>
          <a:xfrm>
            <a:off x="6218238" y="1"/>
            <a:ext cx="6217357" cy="6994525"/>
          </a:xfrm>
          <a:prstGeom prst="rect">
            <a:avLst/>
          </a:prstGeom>
        </p:spPr>
      </p:pic>
    </p:spTree>
    <p:extLst>
      <p:ext uri="{BB962C8B-B14F-4D97-AF65-F5344CB8AC3E}">
        <p14:creationId xmlns:p14="http://schemas.microsoft.com/office/powerpoint/2010/main" val="23510318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セクション_タイトル_1">
    <p:bg>
      <p:bgPr>
        <a:solidFill>
          <a:srgbClr val="E7EBEC"/>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695400" y="2930403"/>
            <a:ext cx="5400600" cy="498598"/>
          </a:xfrm>
          <a:noFill/>
        </p:spPr>
        <p:txBody>
          <a:bodyPr wrap="square" lIns="0" tIns="0" rIns="0" bIns="0" anchor="b" anchorCtr="0">
            <a:spAutoFit/>
          </a:bodyPr>
          <a:lstStyle>
            <a:lvl1pPr algn="l" defTabSz="699557" rtl="0" eaLnBrk="1" latinLnBrk="0" hangingPunct="1">
              <a:lnSpc>
                <a:spcPct val="90000"/>
              </a:lnSpc>
              <a:spcBef>
                <a:spcPct val="0"/>
              </a:spcBef>
              <a:buNone/>
              <a:defRPr lang="en-US" sz="3600" b="0" kern="1200" cap="none" spc="-38" baseline="0" dirty="0">
                <a:ln w="3175">
                  <a:noFill/>
                </a:ln>
                <a:gradFill>
                  <a:gsLst>
                    <a:gs pos="62564">
                      <a:schemeClr val="tx1"/>
                    </a:gs>
                    <a:gs pos="55000">
                      <a:schemeClr val="tx1"/>
                    </a:gs>
                  </a:gsLst>
                  <a:lin ang="5400000" scaled="0"/>
                </a:gradFill>
                <a:effectLst/>
                <a:latin typeface="+mj-ea"/>
                <a:ea typeface="+mj-ea"/>
                <a:cs typeface="Segoe UI" pitchFamily="34" charset="0"/>
              </a:defRPr>
            </a:lvl1pPr>
          </a:lstStyle>
          <a:p>
            <a:r>
              <a:rPr lang="en-US" dirty="0"/>
              <a:t>Section title</a:t>
            </a:r>
          </a:p>
        </p:txBody>
      </p:sp>
      <p:sp>
        <p:nvSpPr>
          <p:cNvPr id="8" name="Freeform: Shape 26">
            <a:extLst>
              <a:ext uri="{FF2B5EF4-FFF2-40B4-BE49-F238E27FC236}">
                <a16:creationId xmlns:a16="http://schemas.microsoft.com/office/drawing/2014/main" id="{A742B716-8DF2-467A-B6DF-F70619794DCA}"/>
              </a:ext>
            </a:extLst>
          </p:cNvPr>
          <p:cNvSpPr/>
          <p:nvPr/>
        </p:nvSpPr>
        <p:spPr bwMode="ltGray">
          <a:xfrm>
            <a:off x="8507073" y="5592467"/>
            <a:ext cx="743735"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lvl="0"/>
            <a:endParaRPr lang="en-US" sz="1350"/>
          </a:p>
        </p:txBody>
      </p:sp>
      <p:sp>
        <p:nvSpPr>
          <p:cNvPr id="9" name="Freeform: Shape 27">
            <a:extLst>
              <a:ext uri="{FF2B5EF4-FFF2-40B4-BE49-F238E27FC236}">
                <a16:creationId xmlns:a16="http://schemas.microsoft.com/office/drawing/2014/main" id="{84DC4508-9233-4C9D-99C9-846CD1D4F596}"/>
              </a:ext>
            </a:extLst>
          </p:cNvPr>
          <p:cNvSpPr/>
          <p:nvPr/>
        </p:nvSpPr>
        <p:spPr bwMode="ltGray">
          <a:xfrm>
            <a:off x="9240999" y="5592467"/>
            <a:ext cx="743735"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lvl="0"/>
            <a:endParaRPr lang="en-US" sz="1350"/>
          </a:p>
        </p:txBody>
      </p:sp>
      <p:sp>
        <p:nvSpPr>
          <p:cNvPr id="10" name="Freeform: Shape 28">
            <a:extLst>
              <a:ext uri="{FF2B5EF4-FFF2-40B4-BE49-F238E27FC236}">
                <a16:creationId xmlns:a16="http://schemas.microsoft.com/office/drawing/2014/main" id="{966D3F79-1DF5-4962-8520-B03F6DB5BA36}"/>
              </a:ext>
            </a:extLst>
          </p:cNvPr>
          <p:cNvSpPr/>
          <p:nvPr/>
        </p:nvSpPr>
        <p:spPr bwMode="ltGray">
          <a:xfrm>
            <a:off x="8513203" y="6543521"/>
            <a:ext cx="1467040"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lvl="0"/>
            <a:endParaRPr lang="en-US" sz="1350"/>
          </a:p>
        </p:txBody>
      </p:sp>
      <p:sp>
        <p:nvSpPr>
          <p:cNvPr id="11" name="Freeform: Shape 29">
            <a:extLst>
              <a:ext uri="{FF2B5EF4-FFF2-40B4-BE49-F238E27FC236}">
                <a16:creationId xmlns:a16="http://schemas.microsoft.com/office/drawing/2014/main" id="{BB202BA6-5D71-4B12-AA2C-402DF03CAB84}"/>
              </a:ext>
            </a:extLst>
          </p:cNvPr>
          <p:cNvSpPr/>
          <p:nvPr/>
        </p:nvSpPr>
        <p:spPr bwMode="ltGray">
          <a:xfrm>
            <a:off x="9240999" y="4247831"/>
            <a:ext cx="743735"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lvl="0"/>
            <a:endParaRPr lang="en-US" sz="1350"/>
          </a:p>
        </p:txBody>
      </p:sp>
      <p:sp>
        <p:nvSpPr>
          <p:cNvPr id="12" name="Freeform: Shape 31">
            <a:extLst>
              <a:ext uri="{FF2B5EF4-FFF2-40B4-BE49-F238E27FC236}">
                <a16:creationId xmlns:a16="http://schemas.microsoft.com/office/drawing/2014/main" id="{A11F2415-8F5D-4C57-8C87-27121A852ECB}"/>
              </a:ext>
            </a:extLst>
          </p:cNvPr>
          <p:cNvSpPr/>
          <p:nvPr/>
        </p:nvSpPr>
        <p:spPr bwMode="ltGray">
          <a:xfrm>
            <a:off x="9247127" y="3852616"/>
            <a:ext cx="2200151"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lvl="0"/>
            <a:endParaRPr lang="en-US" sz="1350"/>
          </a:p>
        </p:txBody>
      </p:sp>
      <p:sp>
        <p:nvSpPr>
          <p:cNvPr id="13" name="Freeform: Shape 32">
            <a:extLst>
              <a:ext uri="{FF2B5EF4-FFF2-40B4-BE49-F238E27FC236}">
                <a16:creationId xmlns:a16="http://schemas.microsoft.com/office/drawing/2014/main" id="{AEDF60D4-67CE-463F-803A-EA4EBC885AD0}"/>
              </a:ext>
            </a:extLst>
          </p:cNvPr>
          <p:cNvSpPr/>
          <p:nvPr/>
        </p:nvSpPr>
        <p:spPr bwMode="ltGray">
          <a:xfrm>
            <a:off x="10708042" y="5191939"/>
            <a:ext cx="743735"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lvl="0"/>
            <a:endParaRPr lang="en-US" sz="1350"/>
          </a:p>
        </p:txBody>
      </p:sp>
      <p:sp>
        <p:nvSpPr>
          <p:cNvPr id="14" name="Freeform: Shape 33">
            <a:extLst>
              <a:ext uri="{FF2B5EF4-FFF2-40B4-BE49-F238E27FC236}">
                <a16:creationId xmlns:a16="http://schemas.microsoft.com/office/drawing/2014/main" id="{4436161E-E201-4D79-B82B-93E8DE29451B}"/>
              </a:ext>
            </a:extLst>
          </p:cNvPr>
          <p:cNvSpPr/>
          <p:nvPr/>
        </p:nvSpPr>
        <p:spPr bwMode="ltGray">
          <a:xfrm>
            <a:off x="11441151" y="5191939"/>
            <a:ext cx="743735"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lvl="0"/>
            <a:endParaRPr lang="en-US" sz="1350"/>
          </a:p>
        </p:txBody>
      </p:sp>
      <p:sp>
        <p:nvSpPr>
          <p:cNvPr id="15" name="Freeform: Shape 34">
            <a:extLst>
              <a:ext uri="{FF2B5EF4-FFF2-40B4-BE49-F238E27FC236}">
                <a16:creationId xmlns:a16="http://schemas.microsoft.com/office/drawing/2014/main" id="{C993154E-153A-4C1D-A451-EDFBB139531E}"/>
              </a:ext>
            </a:extLst>
          </p:cNvPr>
          <p:cNvSpPr/>
          <p:nvPr/>
        </p:nvSpPr>
        <p:spPr bwMode="ltGray">
          <a:xfrm>
            <a:off x="10708041" y="6136041"/>
            <a:ext cx="147929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lvl="0"/>
            <a:endParaRPr lang="en-US" sz="1350"/>
          </a:p>
        </p:txBody>
      </p:sp>
      <p:sp>
        <p:nvSpPr>
          <p:cNvPr id="16" name="Freeform: Shape 23">
            <a:extLst>
              <a:ext uri="{FF2B5EF4-FFF2-40B4-BE49-F238E27FC236}">
                <a16:creationId xmlns:a16="http://schemas.microsoft.com/office/drawing/2014/main" id="{94B40DF5-13E2-4D9C-9ED3-B6BD5835A78C}"/>
              </a:ext>
            </a:extLst>
          </p:cNvPr>
          <p:cNvSpPr/>
          <p:nvPr/>
        </p:nvSpPr>
        <p:spPr bwMode="ltGray">
          <a:xfrm flipH="1">
            <a:off x="11443609" y="4247831"/>
            <a:ext cx="743735"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lvl="0"/>
            <a:endParaRPr lang="en-US" sz="1350"/>
          </a:p>
        </p:txBody>
      </p:sp>
      <p:cxnSp>
        <p:nvCxnSpPr>
          <p:cNvPr id="22" name="Straight Connector 39">
            <a:extLst>
              <a:ext uri="{FF2B5EF4-FFF2-40B4-BE49-F238E27FC236}">
                <a16:creationId xmlns:a16="http://schemas.microsoft.com/office/drawing/2014/main" id="{2B9ABCE0-F609-4F83-BC1D-BA42FDADA76D}"/>
              </a:ext>
            </a:extLst>
          </p:cNvPr>
          <p:cNvCxnSpPr/>
          <p:nvPr/>
        </p:nvCxnSpPr>
        <p:spPr bwMode="ltGray">
          <a:xfrm>
            <a:off x="9980652" y="5198070"/>
            <a:ext cx="733109"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23" name="Group 16">
            <a:extLst>
              <a:ext uri="{FF2B5EF4-FFF2-40B4-BE49-F238E27FC236}">
                <a16:creationId xmlns:a16="http://schemas.microsoft.com/office/drawing/2014/main" id="{6605BE50-2A9F-42DB-ACDE-D5DD6423BC32}"/>
              </a:ext>
            </a:extLst>
          </p:cNvPr>
          <p:cNvGrpSpPr/>
          <p:nvPr/>
        </p:nvGrpSpPr>
        <p:grpSpPr bwMode="ltGray">
          <a:xfrm>
            <a:off x="6256095" y="5996104"/>
            <a:ext cx="1057760" cy="971314"/>
            <a:chOff x="6256117" y="5896894"/>
            <a:chExt cx="1057910" cy="971314"/>
          </a:xfrm>
        </p:grpSpPr>
        <p:sp>
          <p:nvSpPr>
            <p:cNvPr id="27" name="Freeform: Shape 17">
              <a:extLst>
                <a:ext uri="{FF2B5EF4-FFF2-40B4-BE49-F238E27FC236}">
                  <a16:creationId xmlns:a16="http://schemas.microsoft.com/office/drawing/2014/main" id="{BE0AD4D1-A818-4C25-B575-7B22581838DC}"/>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28" name="Freeform: Shape 18">
              <a:extLst>
                <a:ext uri="{FF2B5EF4-FFF2-40B4-BE49-F238E27FC236}">
                  <a16:creationId xmlns:a16="http://schemas.microsoft.com/office/drawing/2014/main" id="{7525CFA8-828E-46E8-B302-6836993C6CC1}"/>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29" name="Freeform: Shape 19">
              <a:extLst>
                <a:ext uri="{FF2B5EF4-FFF2-40B4-BE49-F238E27FC236}">
                  <a16:creationId xmlns:a16="http://schemas.microsoft.com/office/drawing/2014/main" id="{B87A825C-2A4A-4D1B-8DD6-EBB26F6B372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grpSp>
      <p:sp>
        <p:nvSpPr>
          <p:cNvPr id="30" name="Freeform: Shape 26">
            <a:extLst>
              <a:ext uri="{FF2B5EF4-FFF2-40B4-BE49-F238E27FC236}">
                <a16:creationId xmlns:a16="http://schemas.microsoft.com/office/drawing/2014/main" id="{DDF7C328-8DC7-4774-8C98-256D9EE84ACF}"/>
              </a:ext>
            </a:extLst>
          </p:cNvPr>
          <p:cNvSpPr/>
          <p:nvPr userDrawn="1"/>
        </p:nvSpPr>
        <p:spPr bwMode="ltGray">
          <a:xfrm>
            <a:off x="8521826" y="2949922"/>
            <a:ext cx="743735"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lvl="0"/>
            <a:endParaRPr lang="en-US" sz="1350"/>
          </a:p>
        </p:txBody>
      </p:sp>
      <p:sp>
        <p:nvSpPr>
          <p:cNvPr id="31" name="Freeform: Shape 27">
            <a:extLst>
              <a:ext uri="{FF2B5EF4-FFF2-40B4-BE49-F238E27FC236}">
                <a16:creationId xmlns:a16="http://schemas.microsoft.com/office/drawing/2014/main" id="{13896156-0FE4-4029-929E-D57094775794}"/>
              </a:ext>
            </a:extLst>
          </p:cNvPr>
          <p:cNvSpPr/>
          <p:nvPr userDrawn="1"/>
        </p:nvSpPr>
        <p:spPr bwMode="ltGray">
          <a:xfrm>
            <a:off x="9255754" y="2949922"/>
            <a:ext cx="743735"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lvl="0"/>
            <a:endParaRPr lang="en-US" sz="1350"/>
          </a:p>
        </p:txBody>
      </p:sp>
      <p:sp>
        <p:nvSpPr>
          <p:cNvPr id="32" name="Freeform: Shape 28">
            <a:extLst>
              <a:ext uri="{FF2B5EF4-FFF2-40B4-BE49-F238E27FC236}">
                <a16:creationId xmlns:a16="http://schemas.microsoft.com/office/drawing/2014/main" id="{2424AB25-53F6-49BD-A056-043C127D4F12}"/>
              </a:ext>
            </a:extLst>
          </p:cNvPr>
          <p:cNvSpPr/>
          <p:nvPr userDrawn="1"/>
        </p:nvSpPr>
        <p:spPr bwMode="ltGray">
          <a:xfrm>
            <a:off x="8527956" y="3900976"/>
            <a:ext cx="1467040"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lvl="0"/>
            <a:endParaRPr lang="en-US" sz="1350"/>
          </a:p>
        </p:txBody>
      </p:sp>
      <p:sp>
        <p:nvSpPr>
          <p:cNvPr id="33" name="Freeform: Shape 29">
            <a:extLst>
              <a:ext uri="{FF2B5EF4-FFF2-40B4-BE49-F238E27FC236}">
                <a16:creationId xmlns:a16="http://schemas.microsoft.com/office/drawing/2014/main" id="{52107699-A888-4B9C-A051-7950F233D90F}"/>
              </a:ext>
            </a:extLst>
          </p:cNvPr>
          <p:cNvSpPr/>
          <p:nvPr userDrawn="1"/>
        </p:nvSpPr>
        <p:spPr bwMode="ltGray">
          <a:xfrm>
            <a:off x="9255754" y="1605286"/>
            <a:ext cx="743735"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lvl="0"/>
            <a:endParaRPr lang="en-US" sz="1350"/>
          </a:p>
        </p:txBody>
      </p:sp>
      <p:sp>
        <p:nvSpPr>
          <p:cNvPr id="34" name="Freeform: Shape 31">
            <a:extLst>
              <a:ext uri="{FF2B5EF4-FFF2-40B4-BE49-F238E27FC236}">
                <a16:creationId xmlns:a16="http://schemas.microsoft.com/office/drawing/2014/main" id="{974C5BDE-DCF4-490D-9115-625FB2D4004B}"/>
              </a:ext>
            </a:extLst>
          </p:cNvPr>
          <p:cNvSpPr/>
          <p:nvPr userDrawn="1"/>
        </p:nvSpPr>
        <p:spPr bwMode="ltGray">
          <a:xfrm>
            <a:off x="9261882" y="1210071"/>
            <a:ext cx="2200151"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lvl="0"/>
            <a:endParaRPr lang="en-US" sz="1350"/>
          </a:p>
        </p:txBody>
      </p:sp>
      <p:sp>
        <p:nvSpPr>
          <p:cNvPr id="39" name="Freeform: Shape 32">
            <a:extLst>
              <a:ext uri="{FF2B5EF4-FFF2-40B4-BE49-F238E27FC236}">
                <a16:creationId xmlns:a16="http://schemas.microsoft.com/office/drawing/2014/main" id="{F5AAE97F-26E6-4FFA-B936-94C02544A6B1}"/>
              </a:ext>
            </a:extLst>
          </p:cNvPr>
          <p:cNvSpPr/>
          <p:nvPr userDrawn="1"/>
        </p:nvSpPr>
        <p:spPr bwMode="ltGray">
          <a:xfrm>
            <a:off x="10722795" y="2549394"/>
            <a:ext cx="743735"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lvl="0"/>
            <a:endParaRPr lang="en-US" sz="1350"/>
          </a:p>
        </p:txBody>
      </p:sp>
      <p:sp>
        <p:nvSpPr>
          <p:cNvPr id="40" name="Freeform: Shape 33">
            <a:extLst>
              <a:ext uri="{FF2B5EF4-FFF2-40B4-BE49-F238E27FC236}">
                <a16:creationId xmlns:a16="http://schemas.microsoft.com/office/drawing/2014/main" id="{50BBBB69-96E4-4A53-8128-7995A2132263}"/>
              </a:ext>
            </a:extLst>
          </p:cNvPr>
          <p:cNvSpPr/>
          <p:nvPr userDrawn="1"/>
        </p:nvSpPr>
        <p:spPr bwMode="ltGray">
          <a:xfrm>
            <a:off x="11455906" y="2549394"/>
            <a:ext cx="743735"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lvl="0"/>
            <a:endParaRPr lang="en-US" sz="1350"/>
          </a:p>
        </p:txBody>
      </p:sp>
      <p:sp>
        <p:nvSpPr>
          <p:cNvPr id="41" name="Freeform: Shape 34">
            <a:extLst>
              <a:ext uri="{FF2B5EF4-FFF2-40B4-BE49-F238E27FC236}">
                <a16:creationId xmlns:a16="http://schemas.microsoft.com/office/drawing/2014/main" id="{7E03D7DC-991B-4DC4-BDE1-2A1F78380A7A}"/>
              </a:ext>
            </a:extLst>
          </p:cNvPr>
          <p:cNvSpPr/>
          <p:nvPr userDrawn="1"/>
        </p:nvSpPr>
        <p:spPr bwMode="ltGray">
          <a:xfrm>
            <a:off x="10722795" y="3493496"/>
            <a:ext cx="147929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lvl="0"/>
            <a:endParaRPr lang="en-US" sz="1350"/>
          </a:p>
        </p:txBody>
      </p:sp>
      <p:sp>
        <p:nvSpPr>
          <p:cNvPr id="42" name="Freeform: Shape 23">
            <a:extLst>
              <a:ext uri="{FF2B5EF4-FFF2-40B4-BE49-F238E27FC236}">
                <a16:creationId xmlns:a16="http://schemas.microsoft.com/office/drawing/2014/main" id="{1B376174-11FF-482F-BAC8-E2BEAE3965C5}"/>
              </a:ext>
            </a:extLst>
          </p:cNvPr>
          <p:cNvSpPr/>
          <p:nvPr userDrawn="1"/>
        </p:nvSpPr>
        <p:spPr bwMode="ltGray">
          <a:xfrm flipH="1">
            <a:off x="11458362" y="1605286"/>
            <a:ext cx="743735"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lvl="0"/>
            <a:endParaRPr lang="en-US" sz="1350"/>
          </a:p>
        </p:txBody>
      </p:sp>
      <p:cxnSp>
        <p:nvCxnSpPr>
          <p:cNvPr id="43" name="Straight Connector 39">
            <a:extLst>
              <a:ext uri="{FF2B5EF4-FFF2-40B4-BE49-F238E27FC236}">
                <a16:creationId xmlns:a16="http://schemas.microsoft.com/office/drawing/2014/main" id="{DCDCF043-04E1-4E44-B961-FC8B130C00E8}"/>
              </a:ext>
            </a:extLst>
          </p:cNvPr>
          <p:cNvCxnSpPr/>
          <p:nvPr userDrawn="1"/>
        </p:nvCxnSpPr>
        <p:spPr bwMode="ltGray">
          <a:xfrm>
            <a:off x="9995407" y="2555525"/>
            <a:ext cx="733109"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4" name="Freeform: Shape 35">
            <a:extLst>
              <a:ext uri="{FF2B5EF4-FFF2-40B4-BE49-F238E27FC236}">
                <a16:creationId xmlns:a16="http://schemas.microsoft.com/office/drawing/2014/main" id="{B10D838C-4D0D-4D52-921B-233F5906D1BD}"/>
              </a:ext>
            </a:extLst>
          </p:cNvPr>
          <p:cNvSpPr/>
          <p:nvPr userDrawn="1"/>
        </p:nvSpPr>
        <p:spPr bwMode="ltGray">
          <a:xfrm flipH="1">
            <a:off x="8327710" y="-452023"/>
            <a:ext cx="743735"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lvl="0"/>
            <a:endParaRPr lang="en-US" sz="1350"/>
          </a:p>
        </p:txBody>
      </p:sp>
      <p:sp>
        <p:nvSpPr>
          <p:cNvPr id="45" name="Freeform: Shape 36">
            <a:extLst>
              <a:ext uri="{FF2B5EF4-FFF2-40B4-BE49-F238E27FC236}">
                <a16:creationId xmlns:a16="http://schemas.microsoft.com/office/drawing/2014/main" id="{E5BBFB7A-6420-4683-95D9-DF6ED7E5E0F4}"/>
              </a:ext>
            </a:extLst>
          </p:cNvPr>
          <p:cNvSpPr/>
          <p:nvPr userDrawn="1"/>
        </p:nvSpPr>
        <p:spPr bwMode="ltGray">
          <a:xfrm flipH="1">
            <a:off x="7594600" y="-452023"/>
            <a:ext cx="743735"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lvl="0"/>
            <a:endParaRPr lang="en-US" sz="1350"/>
          </a:p>
        </p:txBody>
      </p:sp>
      <p:sp>
        <p:nvSpPr>
          <p:cNvPr id="46" name="Freeform: Shape 37">
            <a:extLst>
              <a:ext uri="{FF2B5EF4-FFF2-40B4-BE49-F238E27FC236}">
                <a16:creationId xmlns:a16="http://schemas.microsoft.com/office/drawing/2014/main" id="{6855DDF6-4609-484A-BBC2-43A5E0744853}"/>
              </a:ext>
            </a:extLst>
          </p:cNvPr>
          <p:cNvSpPr/>
          <p:nvPr userDrawn="1"/>
        </p:nvSpPr>
        <p:spPr bwMode="ltGray">
          <a:xfrm flipH="1">
            <a:off x="7592145" y="492084"/>
            <a:ext cx="147929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lvl="0"/>
            <a:endParaRPr lang="en-US" sz="1350"/>
          </a:p>
        </p:txBody>
      </p:sp>
    </p:spTree>
    <p:extLst>
      <p:ext uri="{BB962C8B-B14F-4D97-AF65-F5344CB8AC3E}">
        <p14:creationId xmlns:p14="http://schemas.microsoft.com/office/powerpoint/2010/main" val="3340784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8180"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タイトルのみ">
    <p:bg>
      <p:bgPr>
        <a:solidFill>
          <a:srgbClr val="E7EBEC"/>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274638" y="291071"/>
            <a:ext cx="11704637" cy="899665"/>
          </a:xfrm>
        </p:spPr>
        <p:txBody>
          <a:bodyPr anchor="ctr" anchorCtr="0"/>
          <a:lstStyle>
            <a:lvl1pPr algn="ctr">
              <a:defRPr>
                <a:gradFill>
                  <a:gsLst>
                    <a:gs pos="1250">
                      <a:schemeClr val="tx1"/>
                    </a:gs>
                    <a:gs pos="100000">
                      <a:schemeClr val="tx1"/>
                    </a:gs>
                  </a:gsLst>
                  <a:lin ang="5400000" scaled="0"/>
                </a:gradFill>
                <a:latin typeface="+mj-lt"/>
                <a:ea typeface="+mj-ea"/>
              </a:defRPr>
            </a:lvl1pPr>
          </a:lstStyle>
          <a:p>
            <a:r>
              <a:rPr lang="ja-JP" altLang="en-US" dirty="0"/>
              <a:t>マスター タイトルの書式設定</a:t>
            </a:r>
            <a:endParaRPr lang="en-US" dirty="0"/>
          </a:p>
        </p:txBody>
      </p:sp>
      <p:grpSp>
        <p:nvGrpSpPr>
          <p:cNvPr id="3" name="Group 672">
            <a:extLst>
              <a:ext uri="{FF2B5EF4-FFF2-40B4-BE49-F238E27FC236}">
                <a16:creationId xmlns:a16="http://schemas.microsoft.com/office/drawing/2014/main" id="{7A1163F7-42EA-4ED7-A9B3-284851B6D1D4}"/>
              </a:ext>
            </a:extLst>
          </p:cNvPr>
          <p:cNvGrpSpPr/>
          <p:nvPr userDrawn="1"/>
        </p:nvGrpSpPr>
        <p:grpSpPr>
          <a:xfrm>
            <a:off x="865" y="3852614"/>
            <a:ext cx="12186479" cy="3971188"/>
            <a:chOff x="0" y="3753404"/>
            <a:chExt cx="12188206" cy="3971188"/>
          </a:xfrm>
        </p:grpSpPr>
        <p:sp>
          <p:nvSpPr>
            <p:cNvPr id="4" name="Freeform: Shape 26">
              <a:extLst>
                <a:ext uri="{FF2B5EF4-FFF2-40B4-BE49-F238E27FC236}">
                  <a16:creationId xmlns:a16="http://schemas.microsoft.com/office/drawing/2014/main" id="{07290103-77F5-4CEC-8E1A-5689894853FB}"/>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6" name="Freeform: Shape 27">
              <a:extLst>
                <a:ext uri="{FF2B5EF4-FFF2-40B4-BE49-F238E27FC236}">
                  <a16:creationId xmlns:a16="http://schemas.microsoft.com/office/drawing/2014/main" id="{D7550110-7EA3-494A-ACF0-2B26D7B257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7" name="Freeform: Shape 28">
              <a:extLst>
                <a:ext uri="{FF2B5EF4-FFF2-40B4-BE49-F238E27FC236}">
                  <a16:creationId xmlns:a16="http://schemas.microsoft.com/office/drawing/2014/main" id="{F1FC46C1-B4C4-4AAC-9721-C03058F3587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8" name="Freeform: Shape 29">
              <a:extLst>
                <a:ext uri="{FF2B5EF4-FFF2-40B4-BE49-F238E27FC236}">
                  <a16:creationId xmlns:a16="http://schemas.microsoft.com/office/drawing/2014/main" id="{C1705EC1-DC30-40DC-948C-972D10398BA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9" name="Freeform: Shape 31">
              <a:extLst>
                <a:ext uri="{FF2B5EF4-FFF2-40B4-BE49-F238E27FC236}">
                  <a16:creationId xmlns:a16="http://schemas.microsoft.com/office/drawing/2014/main" id="{1FC314A8-C8AB-47D9-896B-0C39B33779BB}"/>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10" name="Freeform: Shape 32">
              <a:extLst>
                <a:ext uri="{FF2B5EF4-FFF2-40B4-BE49-F238E27FC236}">
                  <a16:creationId xmlns:a16="http://schemas.microsoft.com/office/drawing/2014/main" id="{30B13944-3186-4E65-8386-1FA821C3BFE3}"/>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11" name="Freeform: Shape 33">
              <a:extLst>
                <a:ext uri="{FF2B5EF4-FFF2-40B4-BE49-F238E27FC236}">
                  <a16:creationId xmlns:a16="http://schemas.microsoft.com/office/drawing/2014/main" id="{1AC6DF8E-78CA-42DA-8EE4-1A5C79DD1A2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12" name="Freeform: Shape 34">
              <a:extLst>
                <a:ext uri="{FF2B5EF4-FFF2-40B4-BE49-F238E27FC236}">
                  <a16:creationId xmlns:a16="http://schemas.microsoft.com/office/drawing/2014/main" id="{A0CDB11D-4834-43CD-836E-81C8E4FC9D63}"/>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13" name="Freeform: Shape 23">
              <a:extLst>
                <a:ext uri="{FF2B5EF4-FFF2-40B4-BE49-F238E27FC236}">
                  <a16:creationId xmlns:a16="http://schemas.microsoft.com/office/drawing/2014/main" id="{AD9F6D03-F1FC-4AA5-9D62-31A2FFADDE57}"/>
                </a:ext>
              </a:extLst>
            </p:cNvPr>
            <p:cNvSpPr/>
            <p:nvPr/>
          </p:nvSpPr>
          <p:spPr bwMode="ltGray">
            <a:xfrm flipH="1">
              <a:off x="11444366" y="41486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14" name="Freeform: Shape 24">
              <a:extLst>
                <a:ext uri="{FF2B5EF4-FFF2-40B4-BE49-F238E27FC236}">
                  <a16:creationId xmlns:a16="http://schemas.microsoft.com/office/drawing/2014/main" id="{AAA1CF1F-ABBC-42DE-8A10-F86004A0FD54}"/>
                </a:ext>
              </a:extLst>
            </p:cNvPr>
            <p:cNvSpPr/>
            <p:nvPr/>
          </p:nvSpPr>
          <p:spPr bwMode="ltGray">
            <a:xfrm flipH="1">
              <a:off x="2202919" y="5967762"/>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15" name="Freeform: Shape 30">
              <a:extLst>
                <a:ext uri="{FF2B5EF4-FFF2-40B4-BE49-F238E27FC236}">
                  <a16:creationId xmlns:a16="http://schemas.microsoft.com/office/drawing/2014/main" id="{FE1E4704-76C9-44E6-B0AF-9716B8F8FC89}"/>
                </a:ext>
              </a:extLst>
            </p:cNvPr>
            <p:cNvSpPr/>
            <p:nvPr/>
          </p:nvSpPr>
          <p:spPr bwMode="ltGray">
            <a:xfrm flipH="1">
              <a:off x="1469704" y="5967762"/>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16" name="Freeform: Shape 35">
              <a:extLst>
                <a:ext uri="{FF2B5EF4-FFF2-40B4-BE49-F238E27FC236}">
                  <a16:creationId xmlns:a16="http://schemas.microsoft.com/office/drawing/2014/main" id="{D897D9DC-B9C2-4A50-A48D-82D632196487}"/>
                </a:ext>
              </a:extLst>
            </p:cNvPr>
            <p:cNvSpPr/>
            <p:nvPr/>
          </p:nvSpPr>
          <p:spPr bwMode="ltGray">
            <a:xfrm flipH="1">
              <a:off x="735669" y="4622310"/>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17" name="Freeform: Shape 36">
              <a:extLst>
                <a:ext uri="{FF2B5EF4-FFF2-40B4-BE49-F238E27FC236}">
                  <a16:creationId xmlns:a16="http://schemas.microsoft.com/office/drawing/2014/main" id="{291378D5-A09D-4699-8D4A-B696E0D8F994}"/>
                </a:ext>
              </a:extLst>
            </p:cNvPr>
            <p:cNvSpPr/>
            <p:nvPr/>
          </p:nvSpPr>
          <p:spPr bwMode="ltGray">
            <a:xfrm flipH="1">
              <a:off x="2455" y="4622310"/>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18" name="Freeform: Shape 37">
              <a:extLst>
                <a:ext uri="{FF2B5EF4-FFF2-40B4-BE49-F238E27FC236}">
                  <a16:creationId xmlns:a16="http://schemas.microsoft.com/office/drawing/2014/main" id="{E7BF1E08-4F98-4D9B-8A46-5775EC7D12DE}"/>
                </a:ext>
              </a:extLst>
            </p:cNvPr>
            <p:cNvSpPr/>
            <p:nvPr/>
          </p:nvSpPr>
          <p:spPr bwMode="ltGray">
            <a:xfrm flipH="1">
              <a:off x="0" y="5566416"/>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cxnSp>
          <p:nvCxnSpPr>
            <p:cNvPr id="19" name="Straight Connector 39">
              <a:extLst>
                <a:ext uri="{FF2B5EF4-FFF2-40B4-BE49-F238E27FC236}">
                  <a16:creationId xmlns:a16="http://schemas.microsoft.com/office/drawing/2014/main" id="{E558EFE7-7C21-4444-89B6-1285F2821A5B}"/>
                </a:ext>
              </a:extLst>
            </p:cNvPr>
            <p:cNvCxnSpPr/>
            <p:nvPr/>
          </p:nvCxnSpPr>
          <p:spPr bwMode="ltGray">
            <a:xfrm>
              <a:off x="9981203" y="5098858"/>
              <a:ext cx="733213"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20" name="Group 16">
              <a:extLst>
                <a:ext uri="{FF2B5EF4-FFF2-40B4-BE49-F238E27FC236}">
                  <a16:creationId xmlns:a16="http://schemas.microsoft.com/office/drawing/2014/main" id="{492F90D7-0B01-4DC2-AE6A-4824846D2A37}"/>
                </a:ext>
              </a:extLst>
            </p:cNvPr>
            <p:cNvGrpSpPr/>
            <p:nvPr/>
          </p:nvGrpSpPr>
          <p:grpSpPr bwMode="ltGray">
            <a:xfrm>
              <a:off x="6256117" y="5896894"/>
              <a:ext cx="1057910" cy="971314"/>
              <a:chOff x="6256117" y="5896894"/>
              <a:chExt cx="1057910" cy="971314"/>
            </a:xfrm>
          </p:grpSpPr>
          <p:sp>
            <p:nvSpPr>
              <p:cNvPr id="24" name="Freeform: Shape 17">
                <a:extLst>
                  <a:ext uri="{FF2B5EF4-FFF2-40B4-BE49-F238E27FC236}">
                    <a16:creationId xmlns:a16="http://schemas.microsoft.com/office/drawing/2014/main" id="{60875230-882E-4204-97DB-E8B6A5C59A0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25" name="Freeform: Shape 18">
                <a:extLst>
                  <a:ext uri="{FF2B5EF4-FFF2-40B4-BE49-F238E27FC236}">
                    <a16:creationId xmlns:a16="http://schemas.microsoft.com/office/drawing/2014/main" id="{106999E2-D3F9-467F-92A0-90F5D9F27E2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26" name="Freeform: Shape 19">
                <a:extLst>
                  <a:ext uri="{FF2B5EF4-FFF2-40B4-BE49-F238E27FC236}">
                    <a16:creationId xmlns:a16="http://schemas.microsoft.com/office/drawing/2014/main" id="{82D7B133-238A-4251-AA71-2D9FE10DA2F6}"/>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grpSp>
        <p:grpSp>
          <p:nvGrpSpPr>
            <p:cNvPr id="21" name="Group 671">
              <a:extLst>
                <a:ext uri="{FF2B5EF4-FFF2-40B4-BE49-F238E27FC236}">
                  <a16:creationId xmlns:a16="http://schemas.microsoft.com/office/drawing/2014/main" id="{35D8DF17-4137-4B7A-B536-275864A3DB8C}"/>
                </a:ext>
              </a:extLst>
            </p:cNvPr>
            <p:cNvGrpSpPr/>
            <p:nvPr/>
          </p:nvGrpSpPr>
          <p:grpSpPr>
            <a:xfrm>
              <a:off x="2206716" y="5577259"/>
              <a:ext cx="2940633" cy="2147333"/>
              <a:chOff x="9399973" y="3905804"/>
              <a:chExt cx="2940633" cy="2147333"/>
            </a:xfrm>
          </p:grpSpPr>
          <p:sp>
            <p:nvSpPr>
              <p:cNvPr id="22" name="Freeform: Shape 46">
                <a:extLst>
                  <a:ext uri="{FF2B5EF4-FFF2-40B4-BE49-F238E27FC236}">
                    <a16:creationId xmlns:a16="http://schemas.microsoft.com/office/drawing/2014/main" id="{53B31A32-F6FE-4898-88D6-F7B56EF39208}"/>
                  </a:ext>
                </a:extLst>
              </p:cNvPr>
              <p:cNvSpPr/>
              <p:nvPr/>
            </p:nvSpPr>
            <p:spPr bwMode="ltGray">
              <a:xfrm>
                <a:off x="9399973" y="39058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23" name="Freeform: Shape 47">
                <a:extLst>
                  <a:ext uri="{FF2B5EF4-FFF2-40B4-BE49-F238E27FC236}">
                    <a16:creationId xmlns:a16="http://schemas.microsoft.com/office/drawing/2014/main" id="{5C15C182-96B6-49E0-B5BD-179074D94F73}"/>
                  </a:ext>
                </a:extLst>
              </p:cNvPr>
              <p:cNvSpPr/>
              <p:nvPr/>
            </p:nvSpPr>
            <p:spPr bwMode="ltGray">
              <a:xfrm flipH="1">
                <a:off x="11596766" y="43010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grpSp>
      </p:grpSp>
    </p:spTree>
    <p:extLst>
      <p:ext uri="{BB962C8B-B14F-4D97-AF65-F5344CB8AC3E}">
        <p14:creationId xmlns:p14="http://schemas.microsoft.com/office/powerpoint/2010/main" val="235891588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タイトルとコンテンツ">
    <p:bg>
      <p:bgPr>
        <a:solidFill>
          <a:srgbClr val="E7EBEC"/>
        </a:solidFill>
        <a:effectLst/>
      </p:bgPr>
    </p:bg>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519249" y="1463676"/>
            <a:ext cx="11158587" cy="4827396"/>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4">
            <a:extLst>
              <a:ext uri="{FF2B5EF4-FFF2-40B4-BE49-F238E27FC236}">
                <a16:creationId xmlns:a16="http://schemas.microsoft.com/office/drawing/2014/main" id="{020CA47D-28CA-4C28-B51F-2FFD923D251B}"/>
              </a:ext>
            </a:extLst>
          </p:cNvPr>
          <p:cNvSpPr>
            <a:spLocks noGrp="1"/>
          </p:cNvSpPr>
          <p:nvPr>
            <p:ph type="title"/>
          </p:nvPr>
        </p:nvSpPr>
        <p:spPr>
          <a:xfrm>
            <a:off x="274638" y="291071"/>
            <a:ext cx="11704637" cy="899665"/>
          </a:xfrm>
        </p:spPr>
        <p:txBody>
          <a:bodyPr anchor="ctr" anchorCtr="0"/>
          <a:lstStyle>
            <a:lvl1pPr algn="ctr">
              <a:defRPr>
                <a:gradFill>
                  <a:gsLst>
                    <a:gs pos="1250">
                      <a:schemeClr val="tx1"/>
                    </a:gs>
                    <a:gs pos="100000">
                      <a:schemeClr val="tx1"/>
                    </a:gs>
                  </a:gsLst>
                  <a:lin ang="5400000" scaled="0"/>
                </a:gradFill>
                <a:latin typeface="+mj-lt"/>
                <a:ea typeface="+mj-ea"/>
              </a:defRPr>
            </a:lvl1pPr>
          </a:lstStyle>
          <a:p>
            <a:r>
              <a:rPr lang="ja-JP" altLang="en-US" dirty="0"/>
              <a:t>マスター タイトルの書式設定</a:t>
            </a:r>
            <a:endParaRPr lang="en-US" dirty="0"/>
          </a:p>
        </p:txBody>
      </p:sp>
    </p:spTree>
    <p:extLst>
      <p:ext uri="{BB962C8B-B14F-4D97-AF65-F5344CB8AC3E}">
        <p14:creationId xmlns:p14="http://schemas.microsoft.com/office/powerpoint/2010/main" val="1821561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ブランク">
    <p:bg>
      <p:bgPr>
        <a:solidFill>
          <a:srgbClr val="E7EBE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150495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2"/>
            <a:ext cx="11655840" cy="615364"/>
          </a:xfrm>
        </p:spPr>
        <p:txBody>
          <a:bodyPr/>
          <a:lstStyle>
            <a:lvl1pPr>
              <a:defRPr baseline="0">
                <a:solidFill>
                  <a:schemeClr val="bg1"/>
                </a:solidFill>
                <a:latin typeface="+mj-lt"/>
              </a:defRPr>
            </a:lvl1pPr>
          </a:lstStyle>
          <a:p>
            <a:r>
              <a:rPr lang="en-US" dirty="0"/>
              <a:t>Slide for developer code</a:t>
            </a:r>
          </a:p>
        </p:txBody>
      </p:sp>
      <p:sp>
        <p:nvSpPr>
          <p:cNvPr id="3" name="Rectangle 2"/>
          <p:cNvSpPr/>
          <p:nvPr userDrawn="1"/>
        </p:nvSpPr>
        <p:spPr bwMode="hidden">
          <a:xfrm>
            <a:off x="0" y="976499"/>
            <a:ext cx="12192000" cy="588964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577"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3" cy="1804340"/>
          </a:xfrm>
          <a:solidFill>
            <a:srgbClr val="E6E6E6"/>
          </a:solidFill>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ea typeface="+mj-ea"/>
                <a:cs typeface="Consolas" panose="020B0609020204030204" pitchFamily="49" charset="0"/>
              </a:defRPr>
            </a:lvl1pPr>
            <a:lvl2pPr marL="254795" indent="0">
              <a:buNone/>
              <a:defRPr>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429818" indent="0">
              <a:buNone/>
              <a:defRPr>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598887" indent="0">
              <a:buNone/>
              <a:defRPr>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772719" indent="0">
              <a:buNone/>
              <a:defRPr>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Tree>
    <p:extLst>
      <p:ext uri="{BB962C8B-B14F-4D97-AF65-F5344CB8AC3E}">
        <p14:creationId xmlns:p14="http://schemas.microsoft.com/office/powerpoint/2010/main" val="159433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クロージング">
    <p:bg>
      <p:bgPr>
        <a:solidFill>
          <a:schemeClr val="accent5"/>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166232" y="6116798"/>
            <a:ext cx="11653523" cy="336058"/>
          </a:xfrm>
          <a:prstGeom prst="rect">
            <a:avLst/>
          </a:prstGeom>
          <a:noFill/>
          <a:ln w="12700">
            <a:noFill/>
            <a:miter lim="800000"/>
            <a:headEnd type="none" w="sm" len="sm"/>
            <a:tailEnd type="none" w="sm" len="sm"/>
          </a:ln>
          <a:effectLst/>
        </p:spPr>
        <p:txBody>
          <a:bodyPr vert="horz" wrap="square" lIns="134464" tIns="107571" rIns="134464" bIns="107571" numCol="1" anchor="ctr" anchorCtr="0" compatLnSpc="1">
            <a:prstTxWarp prst="textNoShape">
              <a:avLst/>
            </a:prstTxWarp>
            <a:spAutoFit/>
          </a:bodyPr>
          <a:lstStyle/>
          <a:p>
            <a:pPr defTabSz="685443" eaLnBrk="0" hangingPunct="0"/>
            <a:r>
              <a:rPr lang="en-US" sz="772" dirty="0">
                <a:solidFill>
                  <a:schemeClr val="bg1"/>
                </a:solidFill>
                <a:latin typeface="+mn-lt"/>
                <a:ea typeface="+mn-ea"/>
                <a:cs typeface="Segoe UI" panose="020B0502040204020203" pitchFamily="34" charset="0"/>
              </a:rPr>
              <a:t>© 2019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5639" y="110683"/>
            <a:ext cx="1989796" cy="732038"/>
          </a:xfrm>
          <a:prstGeom prst="rect">
            <a:avLst/>
          </a:prstGeom>
        </p:spPr>
      </p:pic>
      <p:sp>
        <p:nvSpPr>
          <p:cNvPr id="4" name="正方形/長方形 3"/>
          <p:cNvSpPr/>
          <p:nvPr userDrawn="1"/>
        </p:nvSpPr>
        <p:spPr>
          <a:xfrm>
            <a:off x="238002" y="6461316"/>
            <a:ext cx="10587695" cy="205441"/>
          </a:xfrm>
          <a:prstGeom prst="rect">
            <a:avLst/>
          </a:prstGeom>
        </p:spPr>
        <p:txBody>
          <a:bodyPr wrap="square">
            <a:spAutoFit/>
          </a:bodyPr>
          <a:lstStyle/>
          <a:p>
            <a:pPr algn="l"/>
            <a:r>
              <a:rPr lang="ja-JP" altLang="en-US" sz="735" dirty="0">
                <a:solidFill>
                  <a:schemeClr val="bg1"/>
                </a:solidFill>
                <a:latin typeface="+mn-lt"/>
                <a:ea typeface="+mn-ea"/>
              </a:rPr>
              <a:t>本情報の内容（添付文書、リンク先などを含む）は、作成日時点でのものであり、予告なく変更される場合があります。</a:t>
            </a:r>
          </a:p>
        </p:txBody>
      </p:sp>
    </p:spTree>
    <p:extLst>
      <p:ext uri="{BB962C8B-B14F-4D97-AF65-F5344CB8AC3E}">
        <p14:creationId xmlns:p14="http://schemas.microsoft.com/office/powerpoint/2010/main" val="4140181508"/>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7EBE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ctr">
            <a:noAutofit/>
          </a:bodyPr>
          <a:lstStyle/>
          <a:p>
            <a:r>
              <a:rPr lang="ja-JP" altLang="en-US" dirty="0"/>
              <a:t>マスター タイトルの書式設定</a:t>
            </a:r>
            <a:endParaRPr lang="en-US" dirty="0"/>
          </a:p>
        </p:txBody>
      </p:sp>
      <p:sp>
        <p:nvSpPr>
          <p:cNvPr id="4" name="Text Placeholder 3"/>
          <p:cNvSpPr>
            <a:spLocks noGrp="1"/>
          </p:cNvSpPr>
          <p:nvPr>
            <p:ph type="body" idx="1"/>
          </p:nvPr>
        </p:nvSpPr>
        <p:spPr>
          <a:xfrm>
            <a:off x="269242" y="1276761"/>
            <a:ext cx="11653521" cy="1883593"/>
          </a:xfrm>
          <a:prstGeom prst="rect">
            <a:avLst/>
          </a:prstGeom>
        </p:spPr>
        <p:txBody>
          <a:bodyPr vert="horz" wrap="square" lIns="146304" tIns="91440" rIns="146304" bIns="91440" rtlCol="0">
            <a:sp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Tree>
    <p:extLst>
      <p:ext uri="{BB962C8B-B14F-4D97-AF65-F5344CB8AC3E}">
        <p14:creationId xmlns:p14="http://schemas.microsoft.com/office/powerpoint/2010/main" val="25117780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Lst>
  <p:transition>
    <p:fade/>
  </p:transition>
  <p:txStyles>
    <p:titleStyle>
      <a:lvl1pPr algn="l" defTabSz="685775" rtl="0" eaLnBrk="1" latinLnBrk="0" hangingPunct="1">
        <a:lnSpc>
          <a:spcPct val="90000"/>
        </a:lnSpc>
        <a:spcBef>
          <a:spcPct val="0"/>
        </a:spcBef>
        <a:buNone/>
        <a:defRPr kumimoji="1" lang="en-US" sz="3529" b="0" kern="1200" cap="none" spc="-75" baseline="0" dirty="0" smtClean="0">
          <a:ln w="3175">
            <a:noFill/>
          </a:ln>
          <a:gradFill>
            <a:gsLst>
              <a:gs pos="1250">
                <a:schemeClr val="tx1"/>
              </a:gs>
              <a:gs pos="100000">
                <a:schemeClr val="tx1"/>
              </a:gs>
            </a:gsLst>
            <a:lin ang="5400000" scaled="0"/>
          </a:gradFill>
          <a:effectLst/>
          <a:latin typeface="+mj-lt"/>
          <a:ea typeface="+mj-ea"/>
          <a:cs typeface="Segoe UI" pitchFamily="34" charset="0"/>
        </a:defRPr>
      </a:lvl1pPr>
    </p:titleStyle>
    <p:bodyStyle>
      <a:lvl1pPr marL="252109" marR="0" indent="-252109" algn="l" defTabSz="685775" rtl="0" eaLnBrk="1" fontAlgn="auto" latinLnBrk="0" hangingPunct="1">
        <a:lnSpc>
          <a:spcPct val="100000"/>
        </a:lnSpc>
        <a:spcBef>
          <a:spcPts val="441"/>
        </a:spcBef>
        <a:spcAft>
          <a:spcPts val="0"/>
        </a:spcAft>
        <a:buClrTx/>
        <a:buSzPct val="90000"/>
        <a:buFont typeface="Arial" pitchFamily="34" charset="0"/>
        <a:buChar char="•"/>
        <a:tabLst/>
        <a:defRPr kumimoji="1" sz="2941" kern="1200" spc="0" baseline="0">
          <a:gradFill>
            <a:gsLst>
              <a:gs pos="1250">
                <a:schemeClr val="tx1"/>
              </a:gs>
              <a:gs pos="100000">
                <a:schemeClr val="tx1"/>
              </a:gs>
            </a:gsLst>
            <a:lin ang="5400000" scaled="0"/>
          </a:gradFill>
          <a:latin typeface="+mn-lt"/>
          <a:ea typeface="+mn-ea"/>
          <a:cs typeface="+mn-cs"/>
        </a:defRPr>
      </a:lvl1pPr>
      <a:lvl2pPr marL="429518" marR="0" indent="-177410" algn="l" defTabSz="685775" rtl="0" eaLnBrk="1" fontAlgn="auto" latinLnBrk="0" hangingPunct="1">
        <a:lnSpc>
          <a:spcPct val="100000"/>
        </a:lnSpc>
        <a:spcBef>
          <a:spcPts val="441"/>
        </a:spcBef>
        <a:spcAft>
          <a:spcPts val="0"/>
        </a:spcAft>
        <a:buClrTx/>
        <a:buSzPct val="90000"/>
        <a:buFont typeface="Arial" pitchFamily="34" charset="0"/>
        <a:buChar char="•"/>
        <a:tabLst>
          <a:tab pos="992094" algn="l"/>
        </a:tabLst>
        <a:defRPr kumimoji="1" sz="2059" kern="1200" spc="0" baseline="0">
          <a:gradFill>
            <a:gsLst>
              <a:gs pos="1250">
                <a:schemeClr val="tx1"/>
              </a:gs>
              <a:gs pos="100000">
                <a:schemeClr val="tx1"/>
              </a:gs>
            </a:gsLst>
            <a:lin ang="5400000" scaled="0"/>
          </a:gradFill>
          <a:latin typeface="+mn-lt"/>
          <a:ea typeface="+mn-ea"/>
          <a:cs typeface="+mn-cs"/>
        </a:defRPr>
      </a:lvl2pPr>
      <a:lvl3pPr marL="588254" marR="0" indent="-168073" algn="l" defTabSz="685775" rtl="0" eaLnBrk="1" fontAlgn="auto" latinLnBrk="0" hangingPunct="1">
        <a:lnSpc>
          <a:spcPct val="100000"/>
        </a:lnSpc>
        <a:spcBef>
          <a:spcPts val="441"/>
        </a:spcBef>
        <a:spcAft>
          <a:spcPts val="0"/>
        </a:spcAft>
        <a:buClrTx/>
        <a:buSzPct val="90000"/>
        <a:buFont typeface="Arial" pitchFamily="34" charset="0"/>
        <a:buChar char="•"/>
        <a:tabLst/>
        <a:defRPr kumimoji="1" sz="1765" kern="1200" spc="0" baseline="0">
          <a:gradFill>
            <a:gsLst>
              <a:gs pos="1250">
                <a:schemeClr val="tx1"/>
              </a:gs>
              <a:gs pos="100000">
                <a:schemeClr val="tx1"/>
              </a:gs>
            </a:gsLst>
            <a:lin ang="5400000" scaled="0"/>
          </a:gradFill>
          <a:latin typeface="+mn-lt"/>
          <a:ea typeface="+mn-ea"/>
          <a:cs typeface="+mn-cs"/>
        </a:defRPr>
      </a:lvl3pPr>
      <a:lvl4pPr marL="756326" marR="0" indent="-168073" algn="l" defTabSz="685775" rtl="0" eaLnBrk="1" fontAlgn="auto" latinLnBrk="0" hangingPunct="1">
        <a:lnSpc>
          <a:spcPct val="100000"/>
        </a:lnSpc>
        <a:spcBef>
          <a:spcPts val="441"/>
        </a:spcBef>
        <a:spcAft>
          <a:spcPts val="0"/>
        </a:spcAft>
        <a:buClrTx/>
        <a:buSzPct val="90000"/>
        <a:buFont typeface="Arial" pitchFamily="34" charset="0"/>
        <a:buChar char="•"/>
        <a:tabLst/>
        <a:defRPr kumimoji="1" sz="1471" kern="1200" spc="0" baseline="0">
          <a:gradFill>
            <a:gsLst>
              <a:gs pos="1250">
                <a:schemeClr val="tx1"/>
              </a:gs>
              <a:gs pos="100000">
                <a:schemeClr val="tx1"/>
              </a:gs>
            </a:gsLst>
            <a:lin ang="5400000" scaled="0"/>
          </a:gradFill>
          <a:latin typeface="+mn-lt"/>
          <a:ea typeface="+mn-ea"/>
          <a:cs typeface="+mn-cs"/>
        </a:defRPr>
      </a:lvl4pPr>
      <a:lvl5pPr marL="924398" marR="0" indent="-168073" algn="l" defTabSz="685775" rtl="0" eaLnBrk="1" fontAlgn="auto" latinLnBrk="0" hangingPunct="1">
        <a:lnSpc>
          <a:spcPct val="100000"/>
        </a:lnSpc>
        <a:spcBef>
          <a:spcPts val="441"/>
        </a:spcBef>
        <a:spcAft>
          <a:spcPts val="0"/>
        </a:spcAft>
        <a:buClrTx/>
        <a:buSzPct val="90000"/>
        <a:buFont typeface="Arial" pitchFamily="34" charset="0"/>
        <a:buChar char="•"/>
        <a:tabLst/>
        <a:defRPr kumimoji="1" sz="1471"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kumimoji="1"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kumimoji="1"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kumimoji="1"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kumimoji="1" sz="1471" kern="1200">
          <a:solidFill>
            <a:schemeClr val="tx1"/>
          </a:solidFill>
          <a:latin typeface="+mn-lt"/>
          <a:ea typeface="+mn-ea"/>
          <a:cs typeface="+mn-cs"/>
        </a:defRPr>
      </a:lvl9pPr>
    </p:bodyStyle>
    <p:otherStyle>
      <a:defPPr>
        <a:defRPr lang="en-US"/>
      </a:defPPr>
      <a:lvl1pPr marL="0" algn="l" defTabSz="685775" rtl="0" eaLnBrk="1" latinLnBrk="0" hangingPunct="1">
        <a:defRPr kumimoji="1" sz="1324" kern="1200">
          <a:solidFill>
            <a:schemeClr val="tx1"/>
          </a:solidFill>
          <a:latin typeface="+mn-lt"/>
          <a:ea typeface="+mn-ea"/>
          <a:cs typeface="+mn-cs"/>
        </a:defRPr>
      </a:lvl1pPr>
      <a:lvl2pPr marL="342887" algn="l" defTabSz="685775" rtl="0" eaLnBrk="1" latinLnBrk="0" hangingPunct="1">
        <a:defRPr kumimoji="1" sz="1324" kern="1200">
          <a:solidFill>
            <a:schemeClr val="tx1"/>
          </a:solidFill>
          <a:latin typeface="+mn-lt"/>
          <a:ea typeface="+mn-ea"/>
          <a:cs typeface="+mn-cs"/>
        </a:defRPr>
      </a:lvl2pPr>
      <a:lvl3pPr marL="685775" algn="l" defTabSz="685775" rtl="0" eaLnBrk="1" latinLnBrk="0" hangingPunct="1">
        <a:defRPr kumimoji="1" sz="1324" kern="1200">
          <a:solidFill>
            <a:schemeClr val="tx1"/>
          </a:solidFill>
          <a:latin typeface="+mn-lt"/>
          <a:ea typeface="+mn-ea"/>
          <a:cs typeface="+mn-cs"/>
        </a:defRPr>
      </a:lvl3pPr>
      <a:lvl4pPr marL="1028663" algn="l" defTabSz="685775" rtl="0" eaLnBrk="1" latinLnBrk="0" hangingPunct="1">
        <a:defRPr kumimoji="1" sz="1324" kern="1200">
          <a:solidFill>
            <a:schemeClr val="tx1"/>
          </a:solidFill>
          <a:latin typeface="+mn-lt"/>
          <a:ea typeface="+mn-ea"/>
          <a:cs typeface="+mn-cs"/>
        </a:defRPr>
      </a:lvl4pPr>
      <a:lvl5pPr marL="1371551" algn="l" defTabSz="685775" rtl="0" eaLnBrk="1" latinLnBrk="0" hangingPunct="1">
        <a:defRPr kumimoji="1" sz="1324" kern="1200">
          <a:solidFill>
            <a:schemeClr val="tx1"/>
          </a:solidFill>
          <a:latin typeface="+mn-lt"/>
          <a:ea typeface="+mn-ea"/>
          <a:cs typeface="+mn-cs"/>
        </a:defRPr>
      </a:lvl5pPr>
      <a:lvl6pPr marL="1714439" algn="l" defTabSz="685775" rtl="0" eaLnBrk="1" latinLnBrk="0" hangingPunct="1">
        <a:defRPr kumimoji="1" sz="1324" kern="1200">
          <a:solidFill>
            <a:schemeClr val="tx1"/>
          </a:solidFill>
          <a:latin typeface="+mn-lt"/>
          <a:ea typeface="+mn-ea"/>
          <a:cs typeface="+mn-cs"/>
        </a:defRPr>
      </a:lvl6pPr>
      <a:lvl7pPr marL="2057326" algn="l" defTabSz="685775" rtl="0" eaLnBrk="1" latinLnBrk="0" hangingPunct="1">
        <a:defRPr kumimoji="1" sz="1324" kern="1200">
          <a:solidFill>
            <a:schemeClr val="tx1"/>
          </a:solidFill>
          <a:latin typeface="+mn-lt"/>
          <a:ea typeface="+mn-ea"/>
          <a:cs typeface="+mn-cs"/>
        </a:defRPr>
      </a:lvl7pPr>
      <a:lvl8pPr marL="2400213" algn="l" defTabSz="685775" rtl="0" eaLnBrk="1" latinLnBrk="0" hangingPunct="1">
        <a:defRPr kumimoji="1" sz="1324" kern="1200">
          <a:solidFill>
            <a:schemeClr val="tx1"/>
          </a:solidFill>
          <a:latin typeface="+mn-lt"/>
          <a:ea typeface="+mn-ea"/>
          <a:cs typeface="+mn-cs"/>
        </a:defRPr>
      </a:lvl8pPr>
      <a:lvl9pPr marL="2743102" algn="l" defTabSz="685775" rtl="0" eaLnBrk="1" latinLnBrk="0" hangingPunct="1">
        <a:defRPr kumimoji="1"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231" userDrawn="1">
          <p15:clr>
            <a:srgbClr val="5ACBF0"/>
          </p15:clr>
        </p15:guide>
        <p15:guide id="3" pos="999" userDrawn="1">
          <p15:clr>
            <a:srgbClr val="5ACBF0"/>
          </p15:clr>
        </p15:guide>
        <p15:guide id="4" pos="1767" userDrawn="1">
          <p15:clr>
            <a:srgbClr val="5ACBF0"/>
          </p15:clr>
        </p15:guide>
        <p15:guide id="5" pos="2535" userDrawn="1">
          <p15:clr>
            <a:srgbClr val="5ACBF0"/>
          </p15:clr>
        </p15:guide>
        <p15:guide id="6" pos="3303" userDrawn="1">
          <p15:clr>
            <a:srgbClr val="5ACBF0"/>
          </p15:clr>
        </p15:guide>
        <p15:guide id="7" pos="4071" userDrawn="1">
          <p15:clr>
            <a:srgbClr val="5ACBF0"/>
          </p15:clr>
        </p15:guide>
        <p15:guide id="8" pos="4839" userDrawn="1">
          <p15:clr>
            <a:srgbClr val="5ACBF0"/>
          </p15:clr>
        </p15:guide>
        <p15:guide id="9" pos="5607" userDrawn="1">
          <p15:clr>
            <a:srgbClr val="5ACBF0"/>
          </p15:clr>
        </p15:guide>
        <p15:guide id="10" pos="6375" userDrawn="1">
          <p15:clr>
            <a:srgbClr val="5ACBF0"/>
          </p15:clr>
        </p15:guide>
        <p15:guide id="11" pos="7143" userDrawn="1">
          <p15:clr>
            <a:srgbClr val="5ACBF0"/>
          </p15:clr>
        </p15:guide>
        <p15:guide id="12" pos="7911" userDrawn="1">
          <p15:clr>
            <a:srgbClr val="5ACBF0"/>
          </p15:clr>
        </p15:guide>
        <p15:guide id="13" pos="8679" userDrawn="1">
          <p15:clr>
            <a:srgbClr val="5ACBF0"/>
          </p15:clr>
        </p15:guide>
        <p15:guide id="14" pos="9447" userDrawn="1">
          <p15:clr>
            <a:srgbClr val="5ACBF0"/>
          </p15:clr>
        </p15:guide>
        <p15:guide id="15" pos="10215" userDrawn="1">
          <p15:clr>
            <a:srgbClr val="5ACBF0"/>
          </p15:clr>
        </p15:guide>
        <p15:guide id="16" pos="10219" userDrawn="1">
          <p15:clr>
            <a:srgbClr val="C35EA4"/>
          </p15:clr>
        </p15:guide>
        <p15:guide id="17" pos="10061" userDrawn="1">
          <p15:clr>
            <a:srgbClr val="C35EA4"/>
          </p15:clr>
        </p15:guide>
        <p15:guide id="18" orient="horz" pos="763" userDrawn="1">
          <p15:clr>
            <a:srgbClr val="5ACBF0"/>
          </p15:clr>
        </p15:guide>
        <p15:guide id="19" orient="horz" pos="570"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185"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image" Target="../media/image36.png"/><Relationship Id="rId4" Type="http://schemas.openxmlformats.org/officeDocument/2006/relationships/notesSlide" Target="../notesSlides/notesSlide9.xml"/></Relationships>
</file>

<file path=ppt/slides/_rels/slide100.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72.xml"/><Relationship Id="rId1" Type="http://schemas.openxmlformats.org/officeDocument/2006/relationships/slideLayout" Target="../slideLayouts/slideLayout5.xml"/><Relationship Id="rId4" Type="http://schemas.openxmlformats.org/officeDocument/2006/relationships/hyperlink" Target="http://localhost:57290/Pubs.svc" TargetMode="External"/></Relationships>
</file>

<file path=ppt/slides/_rels/slide101.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notesSlide" Target="../notesSlides/notesSlide73.xml"/><Relationship Id="rId7" Type="http://schemas.openxmlformats.org/officeDocument/2006/relationships/image" Target="../media/image209.png"/><Relationship Id="rId2" Type="http://schemas.openxmlformats.org/officeDocument/2006/relationships/slideLayout" Target="../slideLayouts/slideLayout5.xml"/><Relationship Id="rId1" Type="http://schemas.openxmlformats.org/officeDocument/2006/relationships/tags" Target="../tags/tag109.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206.png"/></Relationships>
</file>

<file path=ppt/slides/_rels/slide102.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74.xml"/><Relationship Id="rId1" Type="http://schemas.openxmlformats.org/officeDocument/2006/relationships/slideLayout" Target="../slideLayouts/slideLayout4.xml"/><Relationship Id="rId5" Type="http://schemas.openxmlformats.org/officeDocument/2006/relationships/image" Target="../media/image213.png"/><Relationship Id="rId4" Type="http://schemas.openxmlformats.org/officeDocument/2006/relationships/image" Target="../media/image212.png"/></Relationships>
</file>

<file path=ppt/slides/_rels/slide103.xml.rels><?xml version="1.0" encoding="UTF-8" standalone="yes"?>
<Relationships xmlns="http://schemas.openxmlformats.org/package/2006/relationships"><Relationship Id="rId3" Type="http://schemas.openxmlformats.org/officeDocument/2006/relationships/hyperlink" Target="https://blogs.msdn.microsoft.com/webdev/2014/02/18/introducing-asp-net-project-helios/" TargetMode="External"/><Relationship Id="rId2" Type="http://schemas.openxmlformats.org/officeDocument/2006/relationships/hyperlink" Target="https://github.com/aspnet/AspNetKatana/" TargetMode="Externa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75.xml"/><Relationship Id="rId1" Type="http://schemas.openxmlformats.org/officeDocument/2006/relationships/slideLayout" Target="../slideLayouts/slideLayout4.xml"/><Relationship Id="rId6" Type="http://schemas.openxmlformats.org/officeDocument/2006/relationships/image" Target="../media/image216.png"/><Relationship Id="rId5" Type="http://schemas.microsoft.com/office/2007/relationships/hdphoto" Target="../media/hdphoto1.wdp"/><Relationship Id="rId4" Type="http://schemas.openxmlformats.org/officeDocument/2006/relationships/image" Target="../media/image215.png"/></Relationships>
</file>

<file path=ppt/slides/_rels/slide105.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18.emf"/><Relationship Id="rId2" Type="http://schemas.openxmlformats.org/officeDocument/2006/relationships/notesSlide" Target="../notesSlides/notesSlide76.xml"/><Relationship Id="rId1" Type="http://schemas.openxmlformats.org/officeDocument/2006/relationships/slideLayout" Target="../slideLayouts/slideLayout4.xml"/><Relationship Id="rId6" Type="http://schemas.openxmlformats.org/officeDocument/2006/relationships/image" Target="../media/image221.png"/><Relationship Id="rId5" Type="http://schemas.openxmlformats.org/officeDocument/2006/relationships/image" Target="../media/image220.png"/><Relationship Id="rId4" Type="http://schemas.openxmlformats.org/officeDocument/2006/relationships/image" Target="../media/image219.emf"/></Relationships>
</file>

<file path=ppt/slides/_rels/slide107.xml.rels><?xml version="1.0" encoding="UTF-8" standalone="yes"?>
<Relationships xmlns="http://schemas.openxmlformats.org/package/2006/relationships"><Relationship Id="rId3" Type="http://schemas.openxmlformats.org/officeDocument/2006/relationships/image" Target="../media/image219.emf"/><Relationship Id="rId2" Type="http://schemas.openxmlformats.org/officeDocument/2006/relationships/image" Target="../media/image218.emf"/><Relationship Id="rId1" Type="http://schemas.openxmlformats.org/officeDocument/2006/relationships/slideLayout" Target="../slideLayouts/slideLayout4.xml"/><Relationship Id="rId4" Type="http://schemas.openxmlformats.org/officeDocument/2006/relationships/image" Target="../media/image220.png"/></Relationships>
</file>

<file path=ppt/slides/_rels/slide108.xml.rels><?xml version="1.0" encoding="UTF-8" standalone="yes"?>
<Relationships xmlns="http://schemas.openxmlformats.org/package/2006/relationships"><Relationship Id="rId2" Type="http://schemas.openxmlformats.org/officeDocument/2006/relationships/image" Target="../media/image222.emf"/><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3.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78.xml"/><Relationship Id="rId1" Type="http://schemas.openxmlformats.org/officeDocument/2006/relationships/slideLayout" Target="../slideLayouts/slideLayout5.xml"/><Relationship Id="rId6" Type="http://schemas.openxmlformats.org/officeDocument/2006/relationships/hyperlink" Target="https://docs.microsoft.com/ja-jp/aspnet/core/fundamentals/servers/?view=aspnetcore-2.2" TargetMode="External"/><Relationship Id="rId5" Type="http://schemas.openxmlformats.org/officeDocument/2006/relationships/image" Target="../media/image226.png"/><Relationship Id="rId4" Type="http://schemas.openxmlformats.org/officeDocument/2006/relationships/image" Target="../media/image225.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hyperlink" Target="https://blazor.net/" TargetMode="External"/><Relationship Id="rId2" Type="http://schemas.openxmlformats.org/officeDocument/2006/relationships/notesSlide" Target="../notesSlides/notesSlide80.xml"/><Relationship Id="rId1" Type="http://schemas.openxmlformats.org/officeDocument/2006/relationships/slideLayout" Target="../slideLayouts/slideLayout5.xml"/><Relationship Id="rId4" Type="http://schemas.openxmlformats.org/officeDocument/2006/relationships/image" Target="../media/image227.png"/></Relationships>
</file>

<file path=ppt/slides/_rels/slide116.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34.png"/><Relationship Id="rId2" Type="http://schemas.openxmlformats.org/officeDocument/2006/relationships/notesSlide" Target="../notesSlides/notesSlide82.xml"/><Relationship Id="rId1" Type="http://schemas.openxmlformats.org/officeDocument/2006/relationships/slideLayout" Target="../slideLayouts/slideLayout4.xml"/><Relationship Id="rId6" Type="http://schemas.openxmlformats.org/officeDocument/2006/relationships/image" Target="../media/image233.svg"/><Relationship Id="rId5" Type="http://schemas.openxmlformats.org/officeDocument/2006/relationships/image" Target="../media/image232.png"/><Relationship Id="rId4" Type="http://schemas.openxmlformats.org/officeDocument/2006/relationships/image" Target="../media/image231.svg"/></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5.xml"/><Relationship Id="rId4" Type="http://schemas.openxmlformats.org/officeDocument/2006/relationships/image" Target="../media/image237.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8" Type="http://schemas.openxmlformats.org/officeDocument/2006/relationships/image" Target="../media/image243.png"/><Relationship Id="rId13" Type="http://schemas.openxmlformats.org/officeDocument/2006/relationships/image" Target="../media/image248.png"/><Relationship Id="rId18" Type="http://schemas.openxmlformats.org/officeDocument/2006/relationships/image" Target="../media/image252.png"/><Relationship Id="rId26" Type="http://schemas.openxmlformats.org/officeDocument/2006/relationships/image" Target="../media/image260.png"/><Relationship Id="rId3" Type="http://schemas.openxmlformats.org/officeDocument/2006/relationships/image" Target="../media/image238.png"/><Relationship Id="rId21" Type="http://schemas.openxmlformats.org/officeDocument/2006/relationships/image" Target="../media/image255.png"/><Relationship Id="rId7" Type="http://schemas.openxmlformats.org/officeDocument/2006/relationships/image" Target="../media/image242.png"/><Relationship Id="rId12" Type="http://schemas.openxmlformats.org/officeDocument/2006/relationships/image" Target="../media/image247.jpeg"/><Relationship Id="rId17" Type="http://schemas.openxmlformats.org/officeDocument/2006/relationships/image" Target="../media/image251.png"/><Relationship Id="rId25" Type="http://schemas.openxmlformats.org/officeDocument/2006/relationships/image" Target="../media/image259.png"/><Relationship Id="rId2" Type="http://schemas.openxmlformats.org/officeDocument/2006/relationships/notesSlide" Target="../notesSlides/notesSlide84.xml"/><Relationship Id="rId16" Type="http://schemas.microsoft.com/office/2007/relationships/hdphoto" Target="../media/hdphoto3.wdp"/><Relationship Id="rId20" Type="http://schemas.openxmlformats.org/officeDocument/2006/relationships/image" Target="../media/image254.png"/><Relationship Id="rId1" Type="http://schemas.openxmlformats.org/officeDocument/2006/relationships/slideLayout" Target="../slideLayouts/slideLayout4.xml"/><Relationship Id="rId6" Type="http://schemas.openxmlformats.org/officeDocument/2006/relationships/image" Target="../media/image241.png"/><Relationship Id="rId11" Type="http://schemas.openxmlformats.org/officeDocument/2006/relationships/image" Target="../media/image246.png"/><Relationship Id="rId24" Type="http://schemas.openxmlformats.org/officeDocument/2006/relationships/image" Target="../media/image258.png"/><Relationship Id="rId5" Type="http://schemas.openxmlformats.org/officeDocument/2006/relationships/image" Target="../media/image240.png"/><Relationship Id="rId15" Type="http://schemas.openxmlformats.org/officeDocument/2006/relationships/image" Target="../media/image250.png"/><Relationship Id="rId23" Type="http://schemas.openxmlformats.org/officeDocument/2006/relationships/image" Target="../media/image257.png"/><Relationship Id="rId10" Type="http://schemas.openxmlformats.org/officeDocument/2006/relationships/image" Target="../media/image245.png"/><Relationship Id="rId19" Type="http://schemas.openxmlformats.org/officeDocument/2006/relationships/image" Target="../media/image253.png"/><Relationship Id="rId4" Type="http://schemas.openxmlformats.org/officeDocument/2006/relationships/image" Target="../media/image239.png"/><Relationship Id="rId9" Type="http://schemas.openxmlformats.org/officeDocument/2006/relationships/image" Target="../media/image244.jpeg"/><Relationship Id="rId14" Type="http://schemas.openxmlformats.org/officeDocument/2006/relationships/image" Target="../media/image249.png"/><Relationship Id="rId22" Type="http://schemas.openxmlformats.org/officeDocument/2006/relationships/image" Target="../media/image256.png"/><Relationship Id="rId27" Type="http://schemas.microsoft.com/office/2007/relationships/hdphoto" Target="../media/hdphoto4.wdp"/></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45.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tags" Target="../tags/tag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76.png"/><Relationship Id="rId4" Type="http://schemas.openxmlformats.org/officeDocument/2006/relationships/diagramLayout" Target="../diagrams/layout1.xml"/><Relationship Id="rId9" Type="http://schemas.openxmlformats.org/officeDocument/2006/relationships/image" Target="../media/image7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79.png"/><Relationship Id="rId4" Type="http://schemas.openxmlformats.org/officeDocument/2006/relationships/image" Target="../media/image7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1.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notesSlide" Target="../notesSlides/notesSlide26.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4.xml"/><Relationship Id="rId5" Type="http://schemas.openxmlformats.org/officeDocument/2006/relationships/tags" Target="../tags/tag26.xml"/><Relationship Id="rId4" Type="http://schemas.openxmlformats.org/officeDocument/2006/relationships/tags" Target="../tags/tag25.xml"/></Relationships>
</file>

<file path=ppt/slides/_rels/slide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87.png"/><Relationship Id="rId4" Type="http://schemas.openxmlformats.org/officeDocument/2006/relationships/image" Target="../media/image8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notesSlide" Target="../notesSlides/notesSlide3.xml"/><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slideLayout" Target="../slideLayouts/slideLayout4.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tags" Target="../tags/tag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8" Type="http://schemas.openxmlformats.org/officeDocument/2006/relationships/tags" Target="../tags/tag34.xml"/><Relationship Id="rId13" Type="http://schemas.openxmlformats.org/officeDocument/2006/relationships/image" Target="../media/image89.png"/><Relationship Id="rId18" Type="http://schemas.openxmlformats.org/officeDocument/2006/relationships/image" Target="../media/image94.png"/><Relationship Id="rId26" Type="http://schemas.openxmlformats.org/officeDocument/2006/relationships/image" Target="../media/image102.png"/><Relationship Id="rId3" Type="http://schemas.openxmlformats.org/officeDocument/2006/relationships/tags" Target="../tags/tag29.xml"/><Relationship Id="rId21" Type="http://schemas.openxmlformats.org/officeDocument/2006/relationships/image" Target="../media/image97.png"/><Relationship Id="rId7" Type="http://schemas.openxmlformats.org/officeDocument/2006/relationships/tags" Target="../tags/tag33.xml"/><Relationship Id="rId12" Type="http://schemas.openxmlformats.org/officeDocument/2006/relationships/notesSlide" Target="../notesSlides/notesSlide32.xml"/><Relationship Id="rId17" Type="http://schemas.openxmlformats.org/officeDocument/2006/relationships/image" Target="../media/image93.png"/><Relationship Id="rId25" Type="http://schemas.openxmlformats.org/officeDocument/2006/relationships/image" Target="../media/image101.png"/><Relationship Id="rId2" Type="http://schemas.openxmlformats.org/officeDocument/2006/relationships/tags" Target="../tags/tag28.xml"/><Relationship Id="rId16" Type="http://schemas.openxmlformats.org/officeDocument/2006/relationships/image" Target="../media/image92.jpeg"/><Relationship Id="rId20" Type="http://schemas.openxmlformats.org/officeDocument/2006/relationships/image" Target="../media/image96.png"/><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slideLayout" Target="../slideLayouts/slideLayout4.xml"/><Relationship Id="rId24" Type="http://schemas.openxmlformats.org/officeDocument/2006/relationships/image" Target="../media/image100.png"/><Relationship Id="rId5" Type="http://schemas.openxmlformats.org/officeDocument/2006/relationships/tags" Target="../tags/tag31.xml"/><Relationship Id="rId15" Type="http://schemas.openxmlformats.org/officeDocument/2006/relationships/image" Target="../media/image91.png"/><Relationship Id="rId23" Type="http://schemas.openxmlformats.org/officeDocument/2006/relationships/image" Target="../media/image99.png"/><Relationship Id="rId10" Type="http://schemas.openxmlformats.org/officeDocument/2006/relationships/tags" Target="../tags/tag36.xml"/><Relationship Id="rId19" Type="http://schemas.openxmlformats.org/officeDocument/2006/relationships/image" Target="../media/image95.png"/><Relationship Id="rId4" Type="http://schemas.openxmlformats.org/officeDocument/2006/relationships/tags" Target="../tags/tag30.xml"/><Relationship Id="rId9" Type="http://schemas.openxmlformats.org/officeDocument/2006/relationships/tags" Target="../tags/tag35.xml"/><Relationship Id="rId14" Type="http://schemas.openxmlformats.org/officeDocument/2006/relationships/image" Target="../media/image90.png"/><Relationship Id="rId22" Type="http://schemas.openxmlformats.org/officeDocument/2006/relationships/image" Target="../media/image98.png"/><Relationship Id="rId27" Type="http://schemas.openxmlformats.org/officeDocument/2006/relationships/image" Target="../media/image103.png"/></Relationships>
</file>

<file path=ppt/slides/_rels/slide6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105.png"/></Relationships>
</file>

<file path=ppt/slides/_rels/slide6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6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111.png"/></Relationships>
</file>

<file path=ppt/slides/_rels/slide6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117.png"/><Relationship Id="rId5" Type="http://schemas.openxmlformats.org/officeDocument/2006/relationships/image" Target="../media/image116.png"/><Relationship Id="rId10" Type="http://schemas.openxmlformats.org/officeDocument/2006/relationships/image" Target="../media/image121.png"/><Relationship Id="rId4" Type="http://schemas.openxmlformats.org/officeDocument/2006/relationships/image" Target="../media/image115.png"/><Relationship Id="rId9" Type="http://schemas.openxmlformats.org/officeDocument/2006/relationships/image" Target="../media/image120.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png"/><Relationship Id="rId18" Type="http://schemas.openxmlformats.org/officeDocument/2006/relationships/image" Target="../media/image137.png"/><Relationship Id="rId3" Type="http://schemas.openxmlformats.org/officeDocument/2006/relationships/image" Target="../media/image122.png"/><Relationship Id="rId21" Type="http://schemas.openxmlformats.org/officeDocument/2006/relationships/image" Target="../media/image140.png"/><Relationship Id="rId7" Type="http://schemas.openxmlformats.org/officeDocument/2006/relationships/image" Target="../media/image126.png"/><Relationship Id="rId12" Type="http://schemas.openxmlformats.org/officeDocument/2006/relationships/image" Target="../media/image131.png"/><Relationship Id="rId17" Type="http://schemas.openxmlformats.org/officeDocument/2006/relationships/image" Target="../media/image136.png"/><Relationship Id="rId2" Type="http://schemas.openxmlformats.org/officeDocument/2006/relationships/notesSlide" Target="../notesSlides/notesSlide40.xml"/><Relationship Id="rId16" Type="http://schemas.openxmlformats.org/officeDocument/2006/relationships/image" Target="../media/image135.png"/><Relationship Id="rId20" Type="http://schemas.openxmlformats.org/officeDocument/2006/relationships/image" Target="../media/image139.png"/><Relationship Id="rId1" Type="http://schemas.openxmlformats.org/officeDocument/2006/relationships/slideLayout" Target="../slideLayouts/slideLayout4.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5" Type="http://schemas.openxmlformats.org/officeDocument/2006/relationships/image" Target="../media/image134.png"/><Relationship Id="rId10" Type="http://schemas.openxmlformats.org/officeDocument/2006/relationships/image" Target="../media/image129.png"/><Relationship Id="rId19" Type="http://schemas.openxmlformats.org/officeDocument/2006/relationships/image" Target="../media/image138.png"/><Relationship Id="rId4" Type="http://schemas.openxmlformats.org/officeDocument/2006/relationships/image" Target="../media/image123.png"/><Relationship Id="rId9" Type="http://schemas.openxmlformats.org/officeDocument/2006/relationships/image" Target="../media/image128.png"/><Relationship Id="rId14" Type="http://schemas.openxmlformats.org/officeDocument/2006/relationships/image" Target="../media/image133.png"/><Relationship Id="rId22" Type="http://schemas.openxmlformats.org/officeDocument/2006/relationships/image" Target="../media/image141.png"/></Relationships>
</file>

<file path=ppt/slides/_rels/slide69.xml.rels><?xml version="1.0" encoding="UTF-8" standalone="yes"?>
<Relationships xmlns="http://schemas.openxmlformats.org/package/2006/relationships"><Relationship Id="rId8" Type="http://schemas.openxmlformats.org/officeDocument/2006/relationships/tags" Target="../tags/tag44.xml"/><Relationship Id="rId13" Type="http://schemas.openxmlformats.org/officeDocument/2006/relationships/notesSlide" Target="../notesSlides/notesSlide41.xml"/><Relationship Id="rId18" Type="http://schemas.openxmlformats.org/officeDocument/2006/relationships/image" Target="../media/image93.png"/><Relationship Id="rId26" Type="http://schemas.openxmlformats.org/officeDocument/2006/relationships/image" Target="../media/image101.png"/><Relationship Id="rId3" Type="http://schemas.openxmlformats.org/officeDocument/2006/relationships/tags" Target="../tags/tag39.xml"/><Relationship Id="rId21" Type="http://schemas.openxmlformats.org/officeDocument/2006/relationships/image" Target="../media/image96.png"/><Relationship Id="rId7" Type="http://schemas.openxmlformats.org/officeDocument/2006/relationships/tags" Target="../tags/tag43.xml"/><Relationship Id="rId12" Type="http://schemas.openxmlformats.org/officeDocument/2006/relationships/slideLayout" Target="../slideLayouts/slideLayout4.xml"/><Relationship Id="rId17" Type="http://schemas.openxmlformats.org/officeDocument/2006/relationships/image" Target="../media/image92.jpeg"/><Relationship Id="rId25" Type="http://schemas.openxmlformats.org/officeDocument/2006/relationships/image" Target="../media/image100.png"/><Relationship Id="rId2" Type="http://schemas.openxmlformats.org/officeDocument/2006/relationships/tags" Target="../tags/tag38.xml"/><Relationship Id="rId16" Type="http://schemas.openxmlformats.org/officeDocument/2006/relationships/image" Target="../media/image91.png"/><Relationship Id="rId20" Type="http://schemas.openxmlformats.org/officeDocument/2006/relationships/image" Target="../media/image95.png"/><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tags" Target="../tags/tag47.xml"/><Relationship Id="rId24" Type="http://schemas.openxmlformats.org/officeDocument/2006/relationships/image" Target="../media/image99.png"/><Relationship Id="rId5" Type="http://schemas.openxmlformats.org/officeDocument/2006/relationships/tags" Target="../tags/tag41.xml"/><Relationship Id="rId15" Type="http://schemas.openxmlformats.org/officeDocument/2006/relationships/image" Target="../media/image90.png"/><Relationship Id="rId23" Type="http://schemas.openxmlformats.org/officeDocument/2006/relationships/image" Target="../media/image98.png"/><Relationship Id="rId28" Type="http://schemas.openxmlformats.org/officeDocument/2006/relationships/image" Target="../media/image103.png"/><Relationship Id="rId10" Type="http://schemas.openxmlformats.org/officeDocument/2006/relationships/tags" Target="../tags/tag46.xml"/><Relationship Id="rId19" Type="http://schemas.openxmlformats.org/officeDocument/2006/relationships/image" Target="../media/image94.png"/><Relationship Id="rId4" Type="http://schemas.openxmlformats.org/officeDocument/2006/relationships/tags" Target="../tags/tag40.xml"/><Relationship Id="rId9" Type="http://schemas.openxmlformats.org/officeDocument/2006/relationships/tags" Target="../tags/tag45.xml"/><Relationship Id="rId14" Type="http://schemas.openxmlformats.org/officeDocument/2006/relationships/image" Target="../media/image89.png"/><Relationship Id="rId22" Type="http://schemas.openxmlformats.org/officeDocument/2006/relationships/image" Target="../media/image97.png"/><Relationship Id="rId27" Type="http://schemas.openxmlformats.org/officeDocument/2006/relationships/image" Target="../media/image10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143.jpeg"/></Relationships>
</file>

<file path=ppt/slides/_rels/slide71.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4.png"/><Relationship Id="rId7" Type="http://schemas.openxmlformats.org/officeDocument/2006/relationships/image" Target="../media/image148.png"/><Relationship Id="rId12" Type="http://schemas.openxmlformats.org/officeDocument/2006/relationships/image" Target="../media/image153.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146.png"/><Relationship Id="rId10" Type="http://schemas.openxmlformats.org/officeDocument/2006/relationships/image" Target="../media/image151.jpeg"/><Relationship Id="rId4" Type="http://schemas.openxmlformats.org/officeDocument/2006/relationships/image" Target="../media/image145.png"/><Relationship Id="rId9" Type="http://schemas.openxmlformats.org/officeDocument/2006/relationships/image" Target="../media/image150.jpeg"/></Relationships>
</file>

<file path=ppt/slides/_rels/slide72.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158.pn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73.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notesSlide" Target="../notesSlides/notesSlide45.xml"/><Relationship Id="rId1" Type="http://schemas.openxmlformats.org/officeDocument/2006/relationships/slideLayout" Target="../slideLayouts/slideLayout5.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7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175.png"/><Relationship Id="rId3" Type="http://schemas.openxmlformats.org/officeDocument/2006/relationships/image" Target="../media/image165.png"/><Relationship Id="rId7" Type="http://schemas.openxmlformats.org/officeDocument/2006/relationships/image" Target="../media/image169.png"/><Relationship Id="rId12" Type="http://schemas.openxmlformats.org/officeDocument/2006/relationships/image" Target="../media/image174.png"/><Relationship Id="rId2" Type="http://schemas.openxmlformats.org/officeDocument/2006/relationships/notesSlide" Target="../notesSlides/notesSlide47.xml"/><Relationship Id="rId1" Type="http://schemas.openxmlformats.org/officeDocument/2006/relationships/slideLayout" Target="../slideLayouts/slideLayout5.xml"/><Relationship Id="rId6" Type="http://schemas.openxmlformats.org/officeDocument/2006/relationships/image" Target="../media/image168.png"/><Relationship Id="rId11" Type="http://schemas.openxmlformats.org/officeDocument/2006/relationships/image" Target="../media/image173.png"/><Relationship Id="rId5" Type="http://schemas.openxmlformats.org/officeDocument/2006/relationships/image" Target="../media/image167.png"/><Relationship Id="rId15" Type="http://schemas.openxmlformats.org/officeDocument/2006/relationships/image" Target="../media/image144.png"/><Relationship Id="rId10" Type="http://schemas.openxmlformats.org/officeDocument/2006/relationships/image" Target="../media/image172.png"/><Relationship Id="rId4" Type="http://schemas.openxmlformats.org/officeDocument/2006/relationships/image" Target="../media/image166.png"/><Relationship Id="rId9" Type="http://schemas.openxmlformats.org/officeDocument/2006/relationships/image" Target="../media/image171.png"/><Relationship Id="rId14" Type="http://schemas.openxmlformats.org/officeDocument/2006/relationships/image" Target="../media/image176.png"/></Relationships>
</file>

<file path=ppt/slides/_rels/slide7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5.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9"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8" Type="http://schemas.openxmlformats.org/officeDocument/2006/relationships/tags" Target="../tags/tag55.xml"/><Relationship Id="rId13" Type="http://schemas.openxmlformats.org/officeDocument/2006/relationships/tags" Target="../tags/tag60.xml"/><Relationship Id="rId18" Type="http://schemas.openxmlformats.org/officeDocument/2006/relationships/tags" Target="../tags/tag65.xml"/><Relationship Id="rId26" Type="http://schemas.openxmlformats.org/officeDocument/2006/relationships/image" Target="../media/image91.png"/><Relationship Id="rId3" Type="http://schemas.openxmlformats.org/officeDocument/2006/relationships/tags" Target="../tags/tag50.xml"/><Relationship Id="rId21" Type="http://schemas.openxmlformats.org/officeDocument/2006/relationships/tags" Target="../tags/tag68.xml"/><Relationship Id="rId34" Type="http://schemas.openxmlformats.org/officeDocument/2006/relationships/image" Target="../media/image99.png"/><Relationship Id="rId7" Type="http://schemas.openxmlformats.org/officeDocument/2006/relationships/tags" Target="../tags/tag54.xml"/><Relationship Id="rId12" Type="http://schemas.openxmlformats.org/officeDocument/2006/relationships/tags" Target="../tags/tag59.xml"/><Relationship Id="rId17" Type="http://schemas.openxmlformats.org/officeDocument/2006/relationships/tags" Target="../tags/tag64.xml"/><Relationship Id="rId25" Type="http://schemas.openxmlformats.org/officeDocument/2006/relationships/image" Target="../media/image90.png"/><Relationship Id="rId33" Type="http://schemas.openxmlformats.org/officeDocument/2006/relationships/image" Target="../media/image98.png"/><Relationship Id="rId38" Type="http://schemas.openxmlformats.org/officeDocument/2006/relationships/image" Target="../media/image103.png"/><Relationship Id="rId2" Type="http://schemas.openxmlformats.org/officeDocument/2006/relationships/tags" Target="../tags/tag49.xml"/><Relationship Id="rId16" Type="http://schemas.openxmlformats.org/officeDocument/2006/relationships/tags" Target="../tags/tag63.xml"/><Relationship Id="rId20" Type="http://schemas.openxmlformats.org/officeDocument/2006/relationships/tags" Target="../tags/tag67.xml"/><Relationship Id="rId29" Type="http://schemas.openxmlformats.org/officeDocument/2006/relationships/image" Target="../media/image94.png"/><Relationship Id="rId1" Type="http://schemas.openxmlformats.org/officeDocument/2006/relationships/tags" Target="../tags/tag48.xml"/><Relationship Id="rId6" Type="http://schemas.openxmlformats.org/officeDocument/2006/relationships/tags" Target="../tags/tag53.xml"/><Relationship Id="rId11" Type="http://schemas.openxmlformats.org/officeDocument/2006/relationships/tags" Target="../tags/tag58.xml"/><Relationship Id="rId24" Type="http://schemas.openxmlformats.org/officeDocument/2006/relationships/image" Target="../media/image89.png"/><Relationship Id="rId32" Type="http://schemas.openxmlformats.org/officeDocument/2006/relationships/image" Target="../media/image97.png"/><Relationship Id="rId37" Type="http://schemas.openxmlformats.org/officeDocument/2006/relationships/image" Target="../media/image102.png"/><Relationship Id="rId5" Type="http://schemas.openxmlformats.org/officeDocument/2006/relationships/tags" Target="../tags/tag52.xml"/><Relationship Id="rId15" Type="http://schemas.openxmlformats.org/officeDocument/2006/relationships/tags" Target="../tags/tag62.xml"/><Relationship Id="rId23" Type="http://schemas.openxmlformats.org/officeDocument/2006/relationships/notesSlide" Target="../notesSlides/notesSlide52.xml"/><Relationship Id="rId28" Type="http://schemas.openxmlformats.org/officeDocument/2006/relationships/image" Target="../media/image93.png"/><Relationship Id="rId36" Type="http://schemas.openxmlformats.org/officeDocument/2006/relationships/image" Target="../media/image101.png"/><Relationship Id="rId10" Type="http://schemas.openxmlformats.org/officeDocument/2006/relationships/tags" Target="../tags/tag57.xml"/><Relationship Id="rId19" Type="http://schemas.openxmlformats.org/officeDocument/2006/relationships/tags" Target="../tags/tag66.xml"/><Relationship Id="rId31" Type="http://schemas.openxmlformats.org/officeDocument/2006/relationships/image" Target="../media/image96.png"/><Relationship Id="rId4" Type="http://schemas.openxmlformats.org/officeDocument/2006/relationships/tags" Target="../tags/tag51.xml"/><Relationship Id="rId9" Type="http://schemas.openxmlformats.org/officeDocument/2006/relationships/tags" Target="../tags/tag56.xml"/><Relationship Id="rId14" Type="http://schemas.openxmlformats.org/officeDocument/2006/relationships/tags" Target="../tags/tag61.xml"/><Relationship Id="rId22" Type="http://schemas.openxmlformats.org/officeDocument/2006/relationships/slideLayout" Target="../slideLayouts/slideLayout4.xml"/><Relationship Id="rId27" Type="http://schemas.openxmlformats.org/officeDocument/2006/relationships/image" Target="../media/image92.jpeg"/><Relationship Id="rId30" Type="http://schemas.openxmlformats.org/officeDocument/2006/relationships/image" Target="../media/image95.png"/><Relationship Id="rId35" Type="http://schemas.openxmlformats.org/officeDocument/2006/relationships/image" Target="../media/image100.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8" Type="http://schemas.openxmlformats.org/officeDocument/2006/relationships/tags" Target="../tags/tag76.xml"/><Relationship Id="rId13" Type="http://schemas.openxmlformats.org/officeDocument/2006/relationships/tags" Target="../tags/tag81.xml"/><Relationship Id="rId18" Type="http://schemas.openxmlformats.org/officeDocument/2006/relationships/tags" Target="../tags/tag86.xml"/><Relationship Id="rId26" Type="http://schemas.openxmlformats.org/officeDocument/2006/relationships/image" Target="../media/image96.png"/><Relationship Id="rId3" Type="http://schemas.openxmlformats.org/officeDocument/2006/relationships/tags" Target="../tags/tag71.xml"/><Relationship Id="rId21" Type="http://schemas.openxmlformats.org/officeDocument/2006/relationships/notesSlide" Target="../notesSlides/notesSlide54.xml"/><Relationship Id="rId34" Type="http://schemas.openxmlformats.org/officeDocument/2006/relationships/image" Target="../media/image100.png"/><Relationship Id="rId7" Type="http://schemas.openxmlformats.org/officeDocument/2006/relationships/tags" Target="../tags/tag75.xml"/><Relationship Id="rId12" Type="http://schemas.openxmlformats.org/officeDocument/2006/relationships/tags" Target="../tags/tag80.xml"/><Relationship Id="rId17" Type="http://schemas.openxmlformats.org/officeDocument/2006/relationships/tags" Target="../tags/tag85.xml"/><Relationship Id="rId25" Type="http://schemas.openxmlformats.org/officeDocument/2006/relationships/image" Target="../media/image95.png"/><Relationship Id="rId33" Type="http://schemas.openxmlformats.org/officeDocument/2006/relationships/image" Target="../media/image99.png"/><Relationship Id="rId2" Type="http://schemas.openxmlformats.org/officeDocument/2006/relationships/tags" Target="../tags/tag70.xml"/><Relationship Id="rId16" Type="http://schemas.openxmlformats.org/officeDocument/2006/relationships/tags" Target="../tags/tag84.xml"/><Relationship Id="rId20" Type="http://schemas.openxmlformats.org/officeDocument/2006/relationships/slideLayout" Target="../slideLayouts/slideLayout4.xml"/><Relationship Id="rId29" Type="http://schemas.openxmlformats.org/officeDocument/2006/relationships/image" Target="../media/image91.png"/><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tags" Target="../tags/tag79.xml"/><Relationship Id="rId24" Type="http://schemas.openxmlformats.org/officeDocument/2006/relationships/image" Target="../media/image94.png"/><Relationship Id="rId32" Type="http://schemas.openxmlformats.org/officeDocument/2006/relationships/image" Target="../media/image98.png"/><Relationship Id="rId5" Type="http://schemas.openxmlformats.org/officeDocument/2006/relationships/tags" Target="../tags/tag73.xml"/><Relationship Id="rId15" Type="http://schemas.openxmlformats.org/officeDocument/2006/relationships/tags" Target="../tags/tag83.xml"/><Relationship Id="rId23" Type="http://schemas.openxmlformats.org/officeDocument/2006/relationships/image" Target="../media/image179.png"/><Relationship Id="rId28" Type="http://schemas.openxmlformats.org/officeDocument/2006/relationships/image" Target="../media/image90.png"/><Relationship Id="rId36" Type="http://schemas.openxmlformats.org/officeDocument/2006/relationships/image" Target="../media/image102.png"/><Relationship Id="rId10" Type="http://schemas.openxmlformats.org/officeDocument/2006/relationships/tags" Target="../tags/tag78.xml"/><Relationship Id="rId19" Type="http://schemas.openxmlformats.org/officeDocument/2006/relationships/tags" Target="../tags/tag87.xml"/><Relationship Id="rId31" Type="http://schemas.openxmlformats.org/officeDocument/2006/relationships/image" Target="../media/image180.png"/><Relationship Id="rId4" Type="http://schemas.openxmlformats.org/officeDocument/2006/relationships/tags" Target="../tags/tag72.xml"/><Relationship Id="rId9" Type="http://schemas.openxmlformats.org/officeDocument/2006/relationships/tags" Target="../tags/tag77.xml"/><Relationship Id="rId14" Type="http://schemas.openxmlformats.org/officeDocument/2006/relationships/tags" Target="../tags/tag82.xml"/><Relationship Id="rId22" Type="http://schemas.openxmlformats.org/officeDocument/2006/relationships/image" Target="../media/image89.png"/><Relationship Id="rId27" Type="http://schemas.openxmlformats.org/officeDocument/2006/relationships/image" Target="../media/image97.png"/><Relationship Id="rId30" Type="http://schemas.openxmlformats.org/officeDocument/2006/relationships/image" Target="../media/image92.jpeg"/><Relationship Id="rId35" Type="http://schemas.openxmlformats.org/officeDocument/2006/relationships/image" Target="../media/image101.png"/></Relationships>
</file>

<file path=ppt/slides/_rels/slide83.xml.rels><?xml version="1.0" encoding="UTF-8" standalone="yes"?>
<Relationships xmlns="http://schemas.openxmlformats.org/package/2006/relationships"><Relationship Id="rId8" Type="http://schemas.openxmlformats.org/officeDocument/2006/relationships/image" Target="../media/image183.jpeg"/><Relationship Id="rId3" Type="http://schemas.openxmlformats.org/officeDocument/2006/relationships/tags" Target="../tags/tag90.xml"/><Relationship Id="rId7" Type="http://schemas.openxmlformats.org/officeDocument/2006/relationships/image" Target="../media/image182.png"/><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image" Target="../media/image181.jpeg"/><Relationship Id="rId5" Type="http://schemas.openxmlformats.org/officeDocument/2006/relationships/notesSlide" Target="../notesSlides/notesSlide55.xml"/><Relationship Id="rId4"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tags" Target="../tags/tag91.xml"/></Relationships>
</file>

<file path=ppt/slides/_rels/slide8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58.xml"/><Relationship Id="rId1" Type="http://schemas.openxmlformats.org/officeDocument/2006/relationships/slideLayout" Target="../slideLayouts/slideLayout5.xml"/><Relationship Id="rId5" Type="http://schemas.openxmlformats.org/officeDocument/2006/relationships/image" Target="../media/image186.png"/><Relationship Id="rId4" Type="http://schemas.openxmlformats.org/officeDocument/2006/relationships/image" Target="../media/image185.png"/></Relationships>
</file>

<file path=ppt/slides/_rels/slide87.xml.rels><?xml version="1.0" encoding="UTF-8" standalone="yes"?>
<Relationships xmlns="http://schemas.openxmlformats.org/package/2006/relationships"><Relationship Id="rId8" Type="http://schemas.openxmlformats.org/officeDocument/2006/relationships/notesSlide" Target="../notesSlides/notesSlide59.xml"/><Relationship Id="rId3" Type="http://schemas.openxmlformats.org/officeDocument/2006/relationships/tags" Target="../tags/tag94.xml"/><Relationship Id="rId7" Type="http://schemas.openxmlformats.org/officeDocument/2006/relationships/slideLayout" Target="../slideLayouts/slideLayout5.xm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tags" Target="../tags/tag97.xml"/><Relationship Id="rId5" Type="http://schemas.openxmlformats.org/officeDocument/2006/relationships/tags" Target="../tags/tag96.xml"/><Relationship Id="rId4" Type="http://schemas.openxmlformats.org/officeDocument/2006/relationships/tags" Target="../tags/tag95.xml"/></Relationships>
</file>

<file path=ppt/slides/_rels/slide88.xml.rels><?xml version="1.0" encoding="UTF-8" standalone="yes"?>
<Relationships xmlns="http://schemas.openxmlformats.org/package/2006/relationships"><Relationship Id="rId8" Type="http://schemas.openxmlformats.org/officeDocument/2006/relationships/image" Target="../media/image92.jpeg"/><Relationship Id="rId13" Type="http://schemas.openxmlformats.org/officeDocument/2006/relationships/image" Target="../media/image97.png"/><Relationship Id="rId18" Type="http://schemas.openxmlformats.org/officeDocument/2006/relationships/image" Target="../media/image99.png"/><Relationship Id="rId3" Type="http://schemas.openxmlformats.org/officeDocument/2006/relationships/slideLayout" Target="../slideLayouts/slideLayout4.xml"/><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2.png"/><Relationship Id="rId2" Type="http://schemas.openxmlformats.org/officeDocument/2006/relationships/tags" Target="../tags/tag99.xml"/><Relationship Id="rId16" Type="http://schemas.openxmlformats.org/officeDocument/2006/relationships/image" Target="../media/image101.png"/><Relationship Id="rId1" Type="http://schemas.openxmlformats.org/officeDocument/2006/relationships/tags" Target="../tags/tag98.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187.png"/><Relationship Id="rId15" Type="http://schemas.openxmlformats.org/officeDocument/2006/relationships/image" Target="../media/image100.png"/><Relationship Id="rId10" Type="http://schemas.openxmlformats.org/officeDocument/2006/relationships/image" Target="../media/image94.png"/><Relationship Id="rId4" Type="http://schemas.openxmlformats.org/officeDocument/2006/relationships/notesSlide" Target="../notesSlides/notesSlide60.xml"/><Relationship Id="rId9" Type="http://schemas.openxmlformats.org/officeDocument/2006/relationships/image" Target="../media/image93.png"/><Relationship Id="rId14" Type="http://schemas.openxmlformats.org/officeDocument/2006/relationships/image" Target="../media/image98.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tags" Target="../tags/tag16.xml"/><Relationship Id="rId3" Type="http://schemas.openxmlformats.org/officeDocument/2006/relationships/tags" Target="../tags/tag11.xml"/><Relationship Id="rId7" Type="http://schemas.openxmlformats.org/officeDocument/2006/relationships/tags" Target="../tags/tag15.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5" Type="http://schemas.openxmlformats.org/officeDocument/2006/relationships/tags" Target="../tags/tag13.xml"/><Relationship Id="rId10" Type="http://schemas.openxmlformats.org/officeDocument/2006/relationships/notesSlide" Target="../notesSlides/notesSlide8.xml"/><Relationship Id="rId4" Type="http://schemas.openxmlformats.org/officeDocument/2006/relationships/tags" Target="../tags/tag12.xml"/><Relationship Id="rId9"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63.xml"/><Relationship Id="rId1" Type="http://schemas.openxmlformats.org/officeDocument/2006/relationships/slideLayout" Target="../slideLayouts/slideLayout5.xml"/><Relationship Id="rId5" Type="http://schemas.openxmlformats.org/officeDocument/2006/relationships/image" Target="../media/image191.png"/><Relationship Id="rId4" Type="http://schemas.openxmlformats.org/officeDocument/2006/relationships/image" Target="../media/image190.png"/></Relationships>
</file>

<file path=ppt/slides/_rels/slide92.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tags" Target="../tags/tag102.xml"/><Relationship Id="rId7" Type="http://schemas.openxmlformats.org/officeDocument/2006/relationships/image" Target="../media/image192.png"/><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notesSlide" Target="../notesSlides/notesSlide64.xml"/><Relationship Id="rId5" Type="http://schemas.openxmlformats.org/officeDocument/2006/relationships/slideLayout" Target="../slideLayouts/slideLayout4.xml"/><Relationship Id="rId10" Type="http://schemas.openxmlformats.org/officeDocument/2006/relationships/image" Target="../media/image195.png"/><Relationship Id="rId4" Type="http://schemas.openxmlformats.org/officeDocument/2006/relationships/tags" Target="../tags/tag103.xml"/><Relationship Id="rId9" Type="http://schemas.openxmlformats.org/officeDocument/2006/relationships/image" Target="../media/image194.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196.png"/><Relationship Id="rId7" Type="http://schemas.openxmlformats.org/officeDocument/2006/relationships/image" Target="../media/image200.png"/><Relationship Id="rId2" Type="http://schemas.openxmlformats.org/officeDocument/2006/relationships/notesSlide" Target="../notesSlides/notesSlide68.xml"/><Relationship Id="rId1" Type="http://schemas.openxmlformats.org/officeDocument/2006/relationships/slideLayout" Target="../slideLayouts/slideLayout5.xml"/><Relationship Id="rId6" Type="http://schemas.openxmlformats.org/officeDocument/2006/relationships/image" Target="../media/image199.png"/><Relationship Id="rId5" Type="http://schemas.openxmlformats.org/officeDocument/2006/relationships/image" Target="../media/image198.png"/><Relationship Id="rId10" Type="http://schemas.openxmlformats.org/officeDocument/2006/relationships/image" Target="../media/image203.emf"/><Relationship Id="rId4" Type="http://schemas.openxmlformats.org/officeDocument/2006/relationships/image" Target="../media/image197.png"/><Relationship Id="rId9" Type="http://schemas.openxmlformats.org/officeDocument/2006/relationships/image" Target="../media/image202.png"/></Relationships>
</file>

<file path=ppt/slides/_rels/slide97.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tags" Target="../tags/tag106.xml"/><Relationship Id="rId7" Type="http://schemas.openxmlformats.org/officeDocument/2006/relationships/notesSlide" Target="../notesSlides/notesSlide69.xml"/><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slideLayout" Target="../slideLayouts/slideLayout4.xml"/><Relationship Id="rId5" Type="http://schemas.openxmlformats.org/officeDocument/2006/relationships/tags" Target="../tags/tag108.xml"/><Relationship Id="rId4" Type="http://schemas.openxmlformats.org/officeDocument/2006/relationships/tags" Target="../tags/tag10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8" Type="http://schemas.openxmlformats.org/officeDocument/2006/relationships/hyperlink" Target="http://example.com/Pubs.svc/publishers(&#8216;0877&#8217;)/employee/?$orderby=job_lvl" TargetMode="External"/><Relationship Id="rId3" Type="http://schemas.openxmlformats.org/officeDocument/2006/relationships/hyperlink" Target="http://example.com/Pubs.svc/publishers" TargetMode="External"/><Relationship Id="rId7" Type="http://schemas.openxmlformats.org/officeDocument/2006/relationships/hyperlink" Target="http://example.com/Pubs.svc/publishers(&#8216;0877&#8217;)/employee/?$filter=job_lvl%20eq=35" TargetMode="External"/><Relationship Id="rId2" Type="http://schemas.openxmlformats.org/officeDocument/2006/relationships/notesSlide" Target="../notesSlides/notesSlide71.xml"/><Relationship Id="rId1" Type="http://schemas.openxmlformats.org/officeDocument/2006/relationships/slideLayout" Target="../slideLayouts/slideLayout5.xml"/><Relationship Id="rId6" Type="http://schemas.openxmlformats.org/officeDocument/2006/relationships/hyperlink" Target="http://example.com/Pubs.svc/publishers(&#8216;0877&#8217;)/employee/" TargetMode="External"/><Relationship Id="rId5" Type="http://schemas.openxmlformats.org/officeDocument/2006/relationships/hyperlink" Target="http://example.com/Pubs.svc/publishers(&#8216;0877&#8217;)/pub_name" TargetMode="External"/><Relationship Id="rId10" Type="http://schemas.openxmlformats.org/officeDocument/2006/relationships/hyperlink" Target="http://example.com/Pubs.svc/publishers(&#8216;0877&#8217;)/employee/?$top=3" TargetMode="External"/><Relationship Id="rId4" Type="http://schemas.openxmlformats.org/officeDocument/2006/relationships/hyperlink" Target="http://example.com/Pubs.svc/publishers(&#8216;0877&#8217;)" TargetMode="External"/><Relationship Id="rId9" Type="http://schemas.openxmlformats.org/officeDocument/2006/relationships/hyperlink" Target="http://example.com/Pubs.svc/publishers(&#8216;0877&#8217;)/employee/?$orderby=job_lvl&amp;$skip=3"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B107B297-C197-4F9C-A4FC-7CF4086B2E3E}"/>
              </a:ext>
            </a:extLst>
          </p:cNvPr>
          <p:cNvSpPr>
            <a:spLocks noGrp="1"/>
          </p:cNvSpPr>
          <p:nvPr>
            <p:ph type="body" sz="quarter" idx="14"/>
          </p:nvPr>
        </p:nvSpPr>
        <p:spPr/>
        <p:txBody>
          <a:bodyPr/>
          <a:lstStyle/>
          <a:p>
            <a:r>
              <a:rPr kumimoji="1" lang="ja-JP" altLang="en-US" dirty="0">
                <a:solidFill>
                  <a:srgbClr val="000000"/>
                </a:solidFill>
              </a:rPr>
              <a:t>畠山 大有 </a:t>
            </a:r>
            <a:r>
              <a:rPr kumimoji="1" lang="en-US" altLang="ja-JP" dirty="0">
                <a:solidFill>
                  <a:srgbClr val="000000"/>
                </a:solidFill>
              </a:rPr>
              <a:t>| Daiyu Hatakeyama | @dahatake</a:t>
            </a:r>
            <a:endParaRPr kumimoji="1" lang="ja-JP" altLang="en-US" dirty="0">
              <a:solidFill>
                <a:srgbClr val="000000"/>
              </a:solidFill>
            </a:endParaRPr>
          </a:p>
        </p:txBody>
      </p:sp>
      <p:sp>
        <p:nvSpPr>
          <p:cNvPr id="4" name="テキスト プレースホルダー 3">
            <a:extLst>
              <a:ext uri="{FF2B5EF4-FFF2-40B4-BE49-F238E27FC236}">
                <a16:creationId xmlns:a16="http://schemas.microsoft.com/office/drawing/2014/main" id="{A0114F68-88C9-4F05-842D-7E6D56BD80DD}"/>
              </a:ext>
            </a:extLst>
          </p:cNvPr>
          <p:cNvSpPr>
            <a:spLocks noGrp="1"/>
          </p:cNvSpPr>
          <p:nvPr>
            <p:ph type="body" sz="quarter" idx="15"/>
          </p:nvPr>
        </p:nvSpPr>
        <p:spPr/>
        <p:txBody>
          <a:bodyPr/>
          <a:lstStyle/>
          <a:p>
            <a:r>
              <a:rPr lang="en-US" altLang="ja-JP" dirty="0">
                <a:solidFill>
                  <a:srgbClr val="000000"/>
                </a:solidFill>
              </a:rPr>
              <a:t>Architect  &amp;&amp; Software Engineer &amp;&amp; Applied Data Scientist (</a:t>
            </a:r>
            <a:r>
              <a:rPr lang="ja-JP" altLang="en-US" dirty="0">
                <a:solidFill>
                  <a:srgbClr val="000000"/>
                </a:solidFill>
              </a:rPr>
              <a:t>目指している</a:t>
            </a:r>
            <a:r>
              <a:rPr lang="en-US" altLang="ja-JP" dirty="0">
                <a:solidFill>
                  <a:srgbClr val="000000"/>
                </a:solidFill>
              </a:rPr>
              <a:t>)</a:t>
            </a:r>
            <a:br>
              <a:rPr lang="en-US" altLang="ja-JP" dirty="0">
                <a:solidFill>
                  <a:srgbClr val="000000"/>
                </a:solidFill>
              </a:rPr>
            </a:br>
            <a:r>
              <a:rPr lang="en-US" altLang="ja-JP" dirty="0">
                <a:solidFill>
                  <a:srgbClr val="000000"/>
                </a:solidFill>
              </a:rPr>
              <a:t>Microsoft Japan</a:t>
            </a:r>
            <a:endParaRPr lang="ja-JP" altLang="en-US" dirty="0">
              <a:solidFill>
                <a:srgbClr val="000000"/>
              </a:solidFill>
            </a:endParaRPr>
          </a:p>
        </p:txBody>
      </p:sp>
      <p:pic>
        <p:nvPicPr>
          <p:cNvPr id="9" name="グラフィックス 8">
            <a:extLst>
              <a:ext uri="{FF2B5EF4-FFF2-40B4-BE49-F238E27FC236}">
                <a16:creationId xmlns:a16="http://schemas.microsoft.com/office/drawing/2014/main" id="{BDB06777-8F42-4574-94A9-722BD780745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94222" y="4797152"/>
            <a:ext cx="233552" cy="233552"/>
          </a:xfrm>
          <a:prstGeom prst="rect">
            <a:avLst/>
          </a:prstGeom>
        </p:spPr>
      </p:pic>
      <p:pic>
        <p:nvPicPr>
          <p:cNvPr id="10" name="グラフィックス 9">
            <a:extLst>
              <a:ext uri="{FF2B5EF4-FFF2-40B4-BE49-F238E27FC236}">
                <a16:creationId xmlns:a16="http://schemas.microsoft.com/office/drawing/2014/main" id="{8DDB3354-A27D-4B34-81FA-65EE9FD70A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13348" y="4797152"/>
            <a:ext cx="233552" cy="233552"/>
          </a:xfrm>
          <a:prstGeom prst="rect">
            <a:avLst/>
          </a:prstGeom>
        </p:spPr>
      </p:pic>
      <p:pic>
        <p:nvPicPr>
          <p:cNvPr id="11" name="グラフィックス 10">
            <a:extLst>
              <a:ext uri="{FF2B5EF4-FFF2-40B4-BE49-F238E27FC236}">
                <a16:creationId xmlns:a16="http://schemas.microsoft.com/office/drawing/2014/main" id="{39795A04-3C04-4005-9649-4066873211B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32475" y="4797152"/>
            <a:ext cx="233552" cy="233552"/>
          </a:xfrm>
          <a:prstGeom prst="rect">
            <a:avLst/>
          </a:prstGeom>
        </p:spPr>
      </p:pic>
      <p:pic>
        <p:nvPicPr>
          <p:cNvPr id="12" name="グラフィックス 11">
            <a:extLst>
              <a:ext uri="{FF2B5EF4-FFF2-40B4-BE49-F238E27FC236}">
                <a16:creationId xmlns:a16="http://schemas.microsoft.com/office/drawing/2014/main" id="{6C5E503D-F6A5-48F9-B742-48F7262881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351600" y="4797152"/>
            <a:ext cx="233552" cy="233552"/>
          </a:xfrm>
          <a:prstGeom prst="rect">
            <a:avLst/>
          </a:prstGeom>
        </p:spPr>
      </p:pic>
      <p:sp>
        <p:nvSpPr>
          <p:cNvPr id="5" name="タイトル 4">
            <a:extLst>
              <a:ext uri="{FF2B5EF4-FFF2-40B4-BE49-F238E27FC236}">
                <a16:creationId xmlns:a16="http://schemas.microsoft.com/office/drawing/2014/main" id="{08A8C016-8C5B-433D-8AD1-F7E365295CEA}"/>
              </a:ext>
            </a:extLst>
          </p:cNvPr>
          <p:cNvSpPr>
            <a:spLocks noGrp="1"/>
          </p:cNvSpPr>
          <p:nvPr>
            <p:ph type="title"/>
          </p:nvPr>
        </p:nvSpPr>
        <p:spPr/>
        <p:txBody>
          <a:bodyPr/>
          <a:lstStyle/>
          <a:p>
            <a:r>
              <a:rPr lang="en-US" altLang="ja-JP" dirty="0">
                <a:solidFill>
                  <a:srgbClr val="000000"/>
                </a:solidFill>
              </a:rPr>
              <a:t>.NET </a:t>
            </a:r>
            <a:r>
              <a:rPr lang="ja-JP" altLang="en-US" dirty="0">
                <a:solidFill>
                  <a:srgbClr val="000000"/>
                </a:solidFill>
              </a:rPr>
              <a:t>の歴史</a:t>
            </a:r>
          </a:p>
        </p:txBody>
      </p:sp>
    </p:spTree>
    <p:extLst>
      <p:ext uri="{BB962C8B-B14F-4D97-AF65-F5344CB8AC3E}">
        <p14:creationId xmlns:p14="http://schemas.microsoft.com/office/powerpoint/2010/main" val="2741756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8819" name="Rectangle 3"/>
          <p:cNvSpPr>
            <a:spLocks noGrp="1" noChangeArrowheads="1"/>
          </p:cNvSpPr>
          <p:nvPr>
            <p:ph sz="quarter" idx="10"/>
          </p:nvPr>
        </p:nvSpPr>
        <p:spPr/>
        <p:txBody>
          <a:bodyPr>
            <a:normAutofit/>
          </a:bodyPr>
          <a:lstStyle/>
          <a:p>
            <a:pPr marL="542925" indent="-542925"/>
            <a:r>
              <a:rPr lang="en-US" altLang="ja-JP" sz="2800">
                <a:ea typeface="ＭＳ Ｐゴシック" charset="-128"/>
              </a:rPr>
              <a:t>COM </a:t>
            </a:r>
            <a:r>
              <a:rPr lang="ja-JP" altLang="en-US" sz="2800">
                <a:ea typeface="ＭＳ Ｐゴシック" charset="-128"/>
              </a:rPr>
              <a:t>対応のアプリケーションサービス</a:t>
            </a:r>
          </a:p>
          <a:p>
            <a:pPr marL="542925" indent="-542925"/>
            <a:r>
              <a:rPr lang="en-US" altLang="ja-JP" sz="2800">
                <a:ea typeface="ＭＳ Ｐゴシック" charset="-128"/>
              </a:rPr>
              <a:t>Windows 2000 Server </a:t>
            </a:r>
            <a:r>
              <a:rPr lang="ja-JP" altLang="en-US" sz="2800">
                <a:ea typeface="ＭＳ Ｐゴシック" charset="-128"/>
              </a:rPr>
              <a:t>の標準機能として実装</a:t>
            </a:r>
          </a:p>
          <a:p>
            <a:pPr marL="542925" indent="-542925"/>
            <a:r>
              <a:rPr lang="en-US" altLang="ja-JP" sz="2800">
                <a:ea typeface="ＭＳ Ｐゴシック" charset="-128"/>
              </a:rPr>
              <a:t>DCOM</a:t>
            </a:r>
            <a:r>
              <a:rPr lang="ja-JP" altLang="en-US" sz="2800">
                <a:ea typeface="ＭＳ Ｐゴシック" charset="-128"/>
              </a:rPr>
              <a:t>、</a:t>
            </a:r>
            <a:r>
              <a:rPr lang="en-US" altLang="ja-JP" sz="2800">
                <a:ea typeface="ＭＳ Ｐゴシック" charset="-128"/>
              </a:rPr>
              <a:t>MTS </a:t>
            </a:r>
            <a:r>
              <a:rPr lang="ja-JP" altLang="en-US" sz="2800">
                <a:ea typeface="ＭＳ Ｐゴシック" charset="-128"/>
              </a:rPr>
              <a:t>の機能を統合し拡張</a:t>
            </a:r>
          </a:p>
          <a:p>
            <a:pPr marL="542925" indent="-542925">
              <a:buNone/>
            </a:pPr>
            <a:r>
              <a:rPr lang="en-US" altLang="ja-JP" sz="2000">
                <a:ea typeface="ＭＳ Ｐゴシック" charset="-128"/>
              </a:rPr>
              <a:t>        MTS：Microsoft Transaction Server （Windows NT4.0 </a:t>
            </a:r>
            <a:r>
              <a:rPr lang="ja-JP" altLang="en-US" sz="2000">
                <a:ea typeface="ＭＳ Ｐゴシック" charset="-128"/>
              </a:rPr>
              <a:t>で実装）</a:t>
            </a:r>
          </a:p>
        </p:txBody>
      </p:sp>
      <p:sp>
        <p:nvSpPr>
          <p:cNvPr id="1698818" name="Rectangle 2"/>
          <p:cNvSpPr>
            <a:spLocks noGrp="1" noChangeArrowheads="1"/>
          </p:cNvSpPr>
          <p:nvPr>
            <p:ph type="title"/>
          </p:nvPr>
        </p:nvSpPr>
        <p:spPr/>
        <p:txBody>
          <a:bodyPr>
            <a:normAutofit/>
          </a:bodyPr>
          <a:lstStyle/>
          <a:p>
            <a:r>
              <a:rPr lang="en-US" altLang="ja-JP" sz="3600">
                <a:ea typeface="ＭＳ Ｐゴシック" charset="-128"/>
              </a:rPr>
              <a:t>COM+ </a:t>
            </a:r>
            <a:r>
              <a:rPr lang="ja-JP" altLang="en-US" sz="3600">
                <a:ea typeface="ＭＳ Ｐゴシック" charset="-128"/>
              </a:rPr>
              <a:t>コンポーネントサービス</a:t>
            </a:r>
          </a:p>
        </p:txBody>
      </p:sp>
      <p:sp>
        <p:nvSpPr>
          <p:cNvPr id="1698820" name="AutoShape 4"/>
          <p:cNvSpPr>
            <a:spLocks noChangeArrowheads="1"/>
          </p:cNvSpPr>
          <p:nvPr>
            <p:custDataLst>
              <p:tags r:id="rId1"/>
            </p:custDataLst>
          </p:nvPr>
        </p:nvSpPr>
        <p:spPr bwMode="ltGray">
          <a:xfrm>
            <a:off x="1966914" y="3356992"/>
            <a:ext cx="8245475" cy="3100958"/>
          </a:xfrm>
          <a:prstGeom prst="roundRect">
            <a:avLst>
              <a:gd name="adj" fmla="val 16667"/>
            </a:avLst>
          </a:prstGeom>
          <a:solidFill>
            <a:srgbClr val="969696"/>
          </a:solidFill>
          <a:ln w="9525">
            <a:noFill/>
            <a:round/>
            <a:headEnd type="none" w="sm" len="sm"/>
            <a:tailEnd/>
          </a:ln>
          <a:effectLst/>
          <a:extLst>
            <a:ext uri="{91240B29-F687-4F45-9708-019B960494DF}">
              <a14:hiddenLine xmlns:a14="http://schemas.microsoft.com/office/drawing/2010/main" w="9525">
                <a:solidFill>
                  <a:schemeClr val="tx1"/>
                </a:solidFill>
                <a:round/>
                <a:headEnd type="none" w="sm" len="sm"/>
                <a:tailEnd/>
              </a14:hiddenLine>
            </a:ext>
          </a:extLst>
        </p:spPr>
        <p:txBody>
          <a:bodyPr wrap="none"/>
          <a:lstStyle/>
          <a:p>
            <a:pPr algn="ctr" eaLnBrk="0" hangingPunct="0"/>
            <a:r>
              <a:rPr lang="en-US" altLang="ja-JP" sz="2800" dirty="0">
                <a:solidFill>
                  <a:srgbClr val="000000"/>
                </a:solidFill>
                <a:effectLst>
                  <a:outerShdw blurRad="38100" dist="38100" dir="2700000" algn="tl">
                    <a:srgbClr val="000000"/>
                  </a:outerShdw>
                </a:effectLst>
                <a:latin typeface="Segoe UI" pitchFamily="34" charset="0"/>
                <a:ea typeface="ＭＳ Ｐゴシック" charset="-128"/>
              </a:rPr>
              <a:t>COM+</a:t>
            </a:r>
          </a:p>
        </p:txBody>
      </p:sp>
      <p:sp>
        <p:nvSpPr>
          <p:cNvPr id="1698821" name="AutoShape 5"/>
          <p:cNvSpPr>
            <a:spLocks noChangeArrowheads="1"/>
          </p:cNvSpPr>
          <p:nvPr>
            <p:custDataLst>
              <p:tags r:id="rId2"/>
            </p:custDataLst>
          </p:nvPr>
        </p:nvSpPr>
        <p:spPr bwMode="ltGray">
          <a:xfrm>
            <a:off x="2195513" y="4095750"/>
            <a:ext cx="5732462" cy="2209800"/>
          </a:xfrm>
          <a:prstGeom prst="roundRect">
            <a:avLst>
              <a:gd name="adj" fmla="val 16667"/>
            </a:avLst>
          </a:prstGeom>
          <a:solidFill>
            <a:srgbClr val="D2D2D2"/>
          </a:solidFill>
          <a:ln w="9525">
            <a:noFill/>
            <a:round/>
            <a:headEnd type="none" w="sm" len="sm"/>
            <a:tailEnd/>
          </a:ln>
          <a:effectLst/>
          <a:extLst>
            <a:ext uri="{91240B29-F687-4F45-9708-019B960494DF}">
              <a14:hiddenLine xmlns:a14="http://schemas.microsoft.com/office/drawing/2010/main" w="9525">
                <a:solidFill>
                  <a:schemeClr val="tx1"/>
                </a:solidFill>
                <a:round/>
                <a:headEnd type="none" w="sm" len="sm"/>
                <a:tailEnd/>
              </a14:hiddenLine>
            </a:ext>
          </a:extLst>
        </p:spPr>
        <p:txBody>
          <a:bodyPr wrap="none"/>
          <a:lstStyle/>
          <a:p>
            <a:pPr algn="ctr" eaLnBrk="0" hangingPunct="0"/>
            <a:r>
              <a:rPr lang="en-US" altLang="ja-JP" sz="2800" dirty="0">
                <a:solidFill>
                  <a:srgbClr val="000000"/>
                </a:solidFill>
                <a:effectLst>
                  <a:outerShdw blurRad="38100" dist="38100" dir="2700000" algn="tl">
                    <a:srgbClr val="000000"/>
                  </a:outerShdw>
                </a:effectLst>
                <a:latin typeface="Segoe UI" pitchFamily="34" charset="0"/>
                <a:ea typeface="ＭＳ Ｐゴシック" charset="-128"/>
              </a:rPr>
              <a:t>DCOM, MTS</a:t>
            </a:r>
          </a:p>
        </p:txBody>
      </p:sp>
      <p:sp>
        <p:nvSpPr>
          <p:cNvPr id="1698822" name="AutoShape 6"/>
          <p:cNvSpPr>
            <a:spLocks noChangeArrowheads="1"/>
          </p:cNvSpPr>
          <p:nvPr/>
        </p:nvSpPr>
        <p:spPr bwMode="ltGray">
          <a:xfrm>
            <a:off x="2424113" y="4933950"/>
            <a:ext cx="2743200" cy="1143000"/>
          </a:xfrm>
          <a:prstGeom prst="roundRect">
            <a:avLst>
              <a:gd name="adj" fmla="val 16667"/>
            </a:avLst>
          </a:prstGeom>
          <a:gradFill rotWithShape="0">
            <a:gsLst>
              <a:gs pos="0">
                <a:schemeClr val="hlink"/>
              </a:gs>
              <a:gs pos="100000">
                <a:schemeClr val="hlink">
                  <a:gamma/>
                  <a:shade val="46275"/>
                  <a:invGamma/>
                </a:schemeClr>
              </a:gs>
            </a:gsLst>
            <a:lin ang="2700000" scaled="1"/>
          </a:gradFill>
          <a:ln w="9525">
            <a:solidFill>
              <a:schemeClr val="tx1"/>
            </a:solidFill>
            <a:round/>
            <a:headEnd type="none" w="sm" len="sm"/>
            <a:tailEnd/>
          </a:ln>
          <a:effectLst/>
        </p:spPr>
        <p:txBody>
          <a:bodyPr wrap="none" anchor="ctr"/>
          <a:lstStyle/>
          <a:p>
            <a:pPr algn="ctr" eaLnBrk="0" hangingPunct="0"/>
            <a:r>
              <a:rPr lang="en-US" altLang="ja-JP" sz="2800" dirty="0">
                <a:effectLst>
                  <a:outerShdw blurRad="38100" dist="38100" dir="2700000" algn="tl">
                    <a:srgbClr val="000000"/>
                  </a:outerShdw>
                </a:effectLst>
                <a:latin typeface="Segoe UI" pitchFamily="34" charset="0"/>
                <a:ea typeface="ＭＳ Ｐゴシック" charset="-128"/>
              </a:rPr>
              <a:t>COM</a:t>
            </a:r>
          </a:p>
        </p:txBody>
      </p:sp>
      <p:sp>
        <p:nvSpPr>
          <p:cNvPr id="1698823" name="Text Box 7"/>
          <p:cNvSpPr txBox="1">
            <a:spLocks noChangeArrowheads="1"/>
          </p:cNvSpPr>
          <p:nvPr/>
        </p:nvSpPr>
        <p:spPr bwMode="auto">
          <a:xfrm>
            <a:off x="5414963" y="4781551"/>
            <a:ext cx="2724150" cy="1311275"/>
          </a:xfrm>
          <a:prstGeom prst="rect">
            <a:avLst/>
          </a:prstGeom>
          <a:noFill/>
          <a:ln w="38100">
            <a:noFill/>
            <a:miter lim="800000"/>
            <a:headEnd type="none" w="sm" len="sm"/>
            <a:tailEnd/>
          </a:ln>
          <a:effectLst/>
        </p:spPr>
        <p:txBody>
          <a:bodyPr>
            <a:spAutoFit/>
          </a:bodyPr>
          <a:lstStyle/>
          <a:p>
            <a:pPr eaLnBrk="0" hangingPunct="0"/>
            <a:r>
              <a:rPr lang="ja-JP" altLang="en-US" sz="2000" dirty="0">
                <a:effectLst>
                  <a:outerShdw blurRad="38100" dist="38100" dir="2700000" algn="tl">
                    <a:srgbClr val="000000"/>
                  </a:outerShdw>
                </a:effectLst>
                <a:latin typeface="Segoe UI" pitchFamily="34" charset="0"/>
                <a:ea typeface="ＭＳ Ｐゴシック" charset="-128"/>
              </a:rPr>
              <a:t>分散トランザクション</a:t>
            </a:r>
          </a:p>
          <a:p>
            <a:pPr eaLnBrk="0" hangingPunct="0"/>
            <a:r>
              <a:rPr lang="ja-JP" altLang="en-US" sz="2000" dirty="0">
                <a:effectLst>
                  <a:outerShdw blurRad="38100" dist="38100" dir="2700000" algn="tl">
                    <a:srgbClr val="000000"/>
                  </a:outerShdw>
                </a:effectLst>
                <a:latin typeface="Segoe UI" pitchFamily="34" charset="0"/>
                <a:ea typeface="ＭＳ Ｐゴシック" charset="-128"/>
              </a:rPr>
              <a:t>リソースプーリング</a:t>
            </a:r>
          </a:p>
          <a:p>
            <a:pPr eaLnBrk="0" hangingPunct="0"/>
            <a:r>
              <a:rPr lang="ja-JP" altLang="en-US" sz="2000" dirty="0">
                <a:effectLst>
                  <a:outerShdw blurRad="38100" dist="38100" dir="2700000" algn="tl">
                    <a:srgbClr val="000000"/>
                  </a:outerShdw>
                </a:effectLst>
                <a:latin typeface="Segoe UI" pitchFamily="34" charset="0"/>
                <a:ea typeface="ＭＳ Ｐゴシック" charset="-128"/>
              </a:rPr>
              <a:t>セキュリティ</a:t>
            </a:r>
          </a:p>
          <a:p>
            <a:pPr eaLnBrk="0" hangingPunct="0"/>
            <a:r>
              <a:rPr lang="ja-JP" altLang="en-US" sz="2000" dirty="0">
                <a:effectLst>
                  <a:outerShdw blurRad="38100" dist="38100" dir="2700000" algn="tl">
                    <a:srgbClr val="000000"/>
                  </a:outerShdw>
                </a:effectLst>
                <a:latin typeface="Segoe UI" pitchFamily="34" charset="0"/>
                <a:ea typeface="ＭＳ Ｐゴシック" charset="-128"/>
              </a:rPr>
              <a:t>管理機能</a:t>
            </a:r>
            <a:endParaRPr lang="ja-JP" altLang="en-US" sz="3600" dirty="0">
              <a:effectLst>
                <a:outerShdw blurRad="38100" dist="38100" dir="2700000" algn="tl">
                  <a:srgbClr val="000000"/>
                </a:outerShdw>
              </a:effectLst>
              <a:latin typeface="Segoe UI" pitchFamily="34" charset="0"/>
              <a:ea typeface="ＭＳ Ｐゴシック" charset="-128"/>
            </a:endParaRPr>
          </a:p>
        </p:txBody>
      </p:sp>
      <p:sp>
        <p:nvSpPr>
          <p:cNvPr id="1698824" name="Text Box 8"/>
          <p:cNvSpPr txBox="1">
            <a:spLocks noChangeArrowheads="1"/>
          </p:cNvSpPr>
          <p:nvPr/>
        </p:nvSpPr>
        <p:spPr bwMode="auto">
          <a:xfrm>
            <a:off x="7981951" y="4110038"/>
            <a:ext cx="2193925" cy="2165350"/>
          </a:xfrm>
          <a:prstGeom prst="rect">
            <a:avLst/>
          </a:prstGeom>
          <a:noFill/>
          <a:ln w="38100">
            <a:noFill/>
            <a:miter lim="800000"/>
            <a:headEnd type="none" w="sm" len="sm"/>
            <a:tailEnd/>
          </a:ln>
          <a:effectLst/>
        </p:spPr>
        <p:txBody>
          <a:bodyPr>
            <a:spAutoFit/>
          </a:bodyPr>
          <a:lstStyle/>
          <a:p>
            <a:pPr eaLnBrk="0" hangingPunct="0"/>
            <a:r>
              <a:rPr lang="ja-JP" altLang="en-US" sz="2000" dirty="0">
                <a:effectLst>
                  <a:outerShdw blurRad="38100" dist="38100" dir="2700000" algn="tl">
                    <a:srgbClr val="000000"/>
                  </a:outerShdw>
                </a:effectLst>
                <a:latin typeface="Segoe UI" pitchFamily="34" charset="0"/>
                <a:ea typeface="ＭＳ Ｐゴシック" charset="-128"/>
              </a:rPr>
              <a:t>イベントサービス</a:t>
            </a:r>
          </a:p>
          <a:p>
            <a:pPr eaLnBrk="0" hangingPunct="0"/>
            <a:r>
              <a:rPr lang="ja-JP" altLang="en-US" sz="2000" dirty="0">
                <a:effectLst>
                  <a:outerShdw blurRad="38100" dist="38100" dir="2700000" algn="tl">
                    <a:srgbClr val="000000"/>
                  </a:outerShdw>
                </a:effectLst>
                <a:latin typeface="Segoe UI" pitchFamily="34" charset="0"/>
                <a:ea typeface="ＭＳ Ｐゴシック" charset="-128"/>
              </a:rPr>
              <a:t>セキュリティ</a:t>
            </a:r>
          </a:p>
          <a:p>
            <a:pPr eaLnBrk="0" hangingPunct="0"/>
            <a:r>
              <a:rPr lang="ja-JP" altLang="en-US" sz="2000" dirty="0">
                <a:effectLst>
                  <a:outerShdw blurRad="38100" dist="38100" dir="2700000" algn="tl">
                    <a:srgbClr val="000000"/>
                  </a:outerShdw>
                </a:effectLst>
                <a:latin typeface="Segoe UI" pitchFamily="34" charset="0"/>
                <a:ea typeface="ＭＳ Ｐゴシック" charset="-128"/>
              </a:rPr>
              <a:t>キューサービス</a:t>
            </a:r>
          </a:p>
          <a:p>
            <a:pPr eaLnBrk="0" hangingPunct="0"/>
            <a:r>
              <a:rPr lang="en-US" altLang="ja-JP" sz="2000" dirty="0">
                <a:effectLst>
                  <a:outerShdw blurRad="38100" dist="38100" dir="2700000" algn="tl">
                    <a:srgbClr val="000000"/>
                  </a:outerShdw>
                </a:effectLst>
                <a:latin typeface="Segoe UI" pitchFamily="34" charset="0"/>
                <a:ea typeface="ＭＳ Ｐゴシック" charset="-128"/>
              </a:rPr>
              <a:t>MTS </a:t>
            </a:r>
            <a:r>
              <a:rPr lang="ja-JP" altLang="en-US" sz="2000" dirty="0">
                <a:effectLst>
                  <a:outerShdw blurRad="38100" dist="38100" dir="2700000" algn="tl">
                    <a:srgbClr val="000000"/>
                  </a:outerShdw>
                </a:effectLst>
                <a:latin typeface="Segoe UI" pitchFamily="34" charset="0"/>
                <a:ea typeface="ＭＳ Ｐゴシック" charset="-128"/>
              </a:rPr>
              <a:t>サービス</a:t>
            </a:r>
          </a:p>
          <a:p>
            <a:pPr eaLnBrk="0" hangingPunct="0"/>
            <a:r>
              <a:rPr lang="ja-JP" altLang="en-US" sz="2000" dirty="0">
                <a:effectLst>
                  <a:outerShdw blurRad="38100" dist="38100" dir="2700000" algn="tl">
                    <a:srgbClr val="000000"/>
                  </a:outerShdw>
                </a:effectLst>
                <a:latin typeface="Segoe UI" pitchFamily="34" charset="0"/>
                <a:ea typeface="ＭＳ Ｐゴシック" charset="-128"/>
              </a:rPr>
              <a:t>ロードバランス</a:t>
            </a:r>
          </a:p>
          <a:p>
            <a:pPr eaLnBrk="0" hangingPunct="0"/>
            <a:r>
              <a:rPr lang="ja-JP" altLang="en-US" dirty="0">
                <a:effectLst>
                  <a:outerShdw blurRad="38100" dist="38100" dir="2700000" algn="tl">
                    <a:srgbClr val="000000"/>
                  </a:outerShdw>
                </a:effectLst>
                <a:latin typeface="Segoe UI" pitchFamily="34" charset="0"/>
                <a:ea typeface="ＭＳ Ｐゴシック" charset="-128"/>
              </a:rPr>
              <a:t> （</a:t>
            </a:r>
            <a:r>
              <a:rPr lang="en-US" altLang="ja-JP" dirty="0">
                <a:effectLst>
                  <a:outerShdw blurRad="38100" dist="38100" dir="2700000" algn="tl">
                    <a:srgbClr val="000000"/>
                  </a:outerShdw>
                </a:effectLst>
                <a:latin typeface="Segoe UI" pitchFamily="34" charset="0"/>
                <a:ea typeface="ＭＳ Ｐゴシック" charset="-128"/>
              </a:rPr>
              <a:t>Application</a:t>
            </a:r>
          </a:p>
          <a:p>
            <a:pPr eaLnBrk="0" hangingPunct="0"/>
            <a:r>
              <a:rPr lang="en-US" altLang="ja-JP" dirty="0">
                <a:effectLst>
                  <a:outerShdw blurRad="38100" dist="38100" dir="2700000" algn="tl">
                    <a:srgbClr val="000000"/>
                  </a:outerShdw>
                </a:effectLst>
                <a:latin typeface="Segoe UI" pitchFamily="34" charset="0"/>
                <a:ea typeface="ＭＳ Ｐゴシック" charset="-128"/>
              </a:rPr>
              <a:t>         Center 2000)</a:t>
            </a:r>
          </a:p>
        </p:txBody>
      </p:sp>
      <p:pic>
        <p:nvPicPr>
          <p:cNvPr id="1698825" name="Picture 9" descr="3orbswa2"/>
          <p:cNvPicPr>
            <a:picLocks noChangeAspect="1" noChangeArrowheads="1"/>
          </p:cNvPicPr>
          <p:nvPr/>
        </p:nvPicPr>
        <p:blipFill>
          <a:blip r:embed="rId5" cstate="print">
            <a:clrChange>
              <a:clrFrom>
                <a:srgbClr val="30496B"/>
              </a:clrFrom>
              <a:clrTo>
                <a:srgbClr val="30496B">
                  <a:alpha val="0"/>
                </a:srgbClr>
              </a:clrTo>
            </a:clrChange>
          </a:blip>
          <a:srcRect/>
          <a:stretch>
            <a:fillRect/>
          </a:stretch>
        </p:blipFill>
        <p:spPr bwMode="auto">
          <a:xfrm>
            <a:off x="9150350" y="2735263"/>
            <a:ext cx="1411288" cy="1439862"/>
          </a:xfrm>
          <a:prstGeom prst="rect">
            <a:avLst/>
          </a:prstGeom>
          <a:noFill/>
        </p:spPr>
      </p:pic>
    </p:spTree>
  </p:cSld>
  <p:clrMapOvr>
    <a:masterClrMapping/>
  </p:clrMapOvr>
  <p:transition>
    <p:zoom/>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lstStyle/>
          <a:p>
            <a:r>
              <a:rPr lang="ja-JP" altLang="en-US" sz="2000">
                <a:latin typeface="+mn-lt"/>
              </a:rPr>
              <a:t>サービス側</a:t>
            </a:r>
            <a:endParaRPr lang="en-US" altLang="ja-JP" sz="2000">
              <a:latin typeface="+mn-lt"/>
            </a:endParaRPr>
          </a:p>
          <a:p>
            <a:pPr lvl="1"/>
            <a:r>
              <a:rPr lang="en-US" altLang="ja-JP" sz="1800">
                <a:latin typeface="+mn-lt"/>
              </a:rPr>
              <a:t>Web </a:t>
            </a:r>
            <a:r>
              <a:rPr lang="ja-JP" altLang="en-US" sz="1800">
                <a:latin typeface="+mn-lt"/>
              </a:rPr>
              <a:t>アプリケーションの新規作成</a:t>
            </a:r>
          </a:p>
          <a:p>
            <a:pPr lvl="1"/>
            <a:r>
              <a:rPr lang="ja-JP" altLang="en-US" sz="1800">
                <a:latin typeface="+mn-lt"/>
              </a:rPr>
              <a:t>エンティティ データ モデルの作成 </a:t>
            </a:r>
            <a:r>
              <a:rPr lang="en-US" altLang="ja-JP" sz="1800">
                <a:latin typeface="+mn-lt"/>
              </a:rPr>
              <a:t>(Entity Framework)</a:t>
            </a:r>
          </a:p>
          <a:p>
            <a:pPr lvl="1"/>
            <a:r>
              <a:rPr lang="en-US" altLang="ja-JP" sz="1800">
                <a:latin typeface="+mn-lt"/>
              </a:rPr>
              <a:t>ADO.NET Data Service </a:t>
            </a:r>
            <a:r>
              <a:rPr lang="ja-JP" altLang="en-US" sz="1800">
                <a:latin typeface="+mn-lt"/>
              </a:rPr>
              <a:t>の作成 </a:t>
            </a:r>
            <a:r>
              <a:rPr lang="en-US" altLang="ja-JP" sz="1800">
                <a:latin typeface="+mn-lt"/>
              </a:rPr>
              <a:t>(</a:t>
            </a:r>
            <a:r>
              <a:rPr lang="ja-JP" altLang="en-US" sz="1800">
                <a:latin typeface="+mn-lt"/>
              </a:rPr>
              <a:t>新規アイテム</a:t>
            </a:r>
            <a:r>
              <a:rPr lang="en-US" altLang="ja-JP" sz="1800">
                <a:latin typeface="+mn-lt"/>
              </a:rPr>
              <a:t>)</a:t>
            </a:r>
            <a:endParaRPr lang="ja-JP" altLang="en-US" sz="1800">
              <a:latin typeface="+mn-lt"/>
            </a:endParaRPr>
          </a:p>
          <a:p>
            <a:pPr lvl="1"/>
            <a:endParaRPr lang="en-US" altLang="ja-JP" sz="1800">
              <a:latin typeface="+mn-lt"/>
            </a:endParaRPr>
          </a:p>
          <a:p>
            <a:endParaRPr lang="en-US" altLang="ja-JP" sz="2000" dirty="0">
              <a:latin typeface="+mn-lt"/>
            </a:endParaRPr>
          </a:p>
        </p:txBody>
      </p:sp>
      <p:sp>
        <p:nvSpPr>
          <p:cNvPr id="2" name="タイトル 1"/>
          <p:cNvSpPr>
            <a:spLocks noGrp="1"/>
          </p:cNvSpPr>
          <p:nvPr>
            <p:ph type="title"/>
          </p:nvPr>
        </p:nvSpPr>
        <p:spPr/>
        <p:txBody>
          <a:bodyPr/>
          <a:lstStyle/>
          <a:p>
            <a:r>
              <a:rPr altLang="ja-JP" sz="4000" dirty="0">
                <a:solidFill>
                  <a:srgbClr val="000000"/>
                </a:solidFill>
              </a:rPr>
              <a:t>ADO.NET Data Services</a:t>
            </a:r>
            <a:br>
              <a:rPr altLang="ja-JP" sz="4000" dirty="0">
                <a:solidFill>
                  <a:srgbClr val="000000"/>
                </a:solidFill>
              </a:rPr>
            </a:br>
            <a:r>
              <a:rPr lang="ja-JP" altLang="en-US" sz="2400" dirty="0">
                <a:solidFill>
                  <a:srgbClr val="000000"/>
                </a:solidFill>
              </a:rPr>
              <a:t>データ サービスの開発</a:t>
            </a:r>
            <a:endParaRPr lang="ja-JP" altLang="en-US" sz="4000" dirty="0">
              <a:solidFill>
                <a:srgbClr val="000000"/>
              </a:solidFill>
            </a:endParaRPr>
          </a:p>
        </p:txBody>
      </p:sp>
      <p:sp>
        <p:nvSpPr>
          <p:cNvPr id="4" name="正方形/長方形 3"/>
          <p:cNvSpPr/>
          <p:nvPr/>
        </p:nvSpPr>
        <p:spPr bwMode="auto">
          <a:xfrm>
            <a:off x="1543771" y="5194180"/>
            <a:ext cx="7715304" cy="142878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36" tIns="45718" rIns="91436" bIns="45718" numCol="1" rtlCol="0" anchor="ctr" anchorCtr="0" compatLnSpc="1">
            <a:prstTxWarp prst="textNoShape">
              <a:avLst/>
            </a:prstTxWarp>
          </a:bodyPr>
          <a:lstStyle/>
          <a:p>
            <a:pPr>
              <a:defRPr/>
            </a:pPr>
            <a:r>
              <a:rPr lang="en-US" altLang="ja-JP" sz="1200" dirty="0" err="1">
                <a:solidFill>
                  <a:srgbClr val="000000"/>
                </a:solidFill>
              </a:rPr>
              <a:t>pubsEntities</a:t>
            </a:r>
            <a:r>
              <a:rPr lang="en-US" altLang="ja-JP" sz="1200" dirty="0">
                <a:solidFill>
                  <a:srgbClr val="000000"/>
                </a:solidFill>
              </a:rPr>
              <a:t> </a:t>
            </a:r>
            <a:r>
              <a:rPr lang="en-US" altLang="ja-JP" sz="1200" dirty="0" err="1">
                <a:solidFill>
                  <a:srgbClr val="000000"/>
                </a:solidFill>
              </a:rPr>
              <a:t>ctx</a:t>
            </a:r>
            <a:r>
              <a:rPr lang="en-US" altLang="ja-JP" sz="1200" dirty="0">
                <a:solidFill>
                  <a:srgbClr val="000000"/>
                </a:solidFill>
              </a:rPr>
              <a:t> = new </a:t>
            </a:r>
            <a:r>
              <a:rPr lang="en-US" altLang="ja-JP" sz="1200" dirty="0" err="1">
                <a:solidFill>
                  <a:srgbClr val="000000"/>
                </a:solidFill>
              </a:rPr>
              <a:t>pubsEntities</a:t>
            </a:r>
            <a:r>
              <a:rPr lang="en-US" altLang="ja-JP" sz="1200" dirty="0">
                <a:solidFill>
                  <a:srgbClr val="000000"/>
                </a:solidFill>
              </a:rPr>
              <a:t>(new Uri("http://localhost:57290/Pubs.svc/"));</a:t>
            </a:r>
          </a:p>
          <a:p>
            <a:pPr>
              <a:defRPr/>
            </a:pPr>
            <a:r>
              <a:rPr lang="en-US" altLang="ja-JP" sz="1200" dirty="0" err="1">
                <a:solidFill>
                  <a:srgbClr val="000000"/>
                </a:solidFill>
              </a:rPr>
              <a:t>DataServiceQuery</a:t>
            </a:r>
            <a:r>
              <a:rPr lang="en-US" altLang="ja-JP" sz="1200" dirty="0">
                <a:solidFill>
                  <a:srgbClr val="000000"/>
                </a:solidFill>
              </a:rPr>
              <a:t>&lt;authors&gt; query = </a:t>
            </a:r>
            <a:r>
              <a:rPr lang="en-US" altLang="ja-JP" sz="1200" dirty="0" err="1">
                <a:solidFill>
                  <a:srgbClr val="000000"/>
                </a:solidFill>
              </a:rPr>
              <a:t>ctx.CreateQuery</a:t>
            </a:r>
            <a:r>
              <a:rPr lang="en-US" altLang="ja-JP" sz="1200" dirty="0">
                <a:solidFill>
                  <a:srgbClr val="000000"/>
                </a:solidFill>
              </a:rPr>
              <a:t>&lt;authors&gt;("authors");</a:t>
            </a:r>
          </a:p>
          <a:p>
            <a:pPr>
              <a:defRPr/>
            </a:pPr>
            <a:endParaRPr lang="en-US" altLang="ja-JP" sz="1200" dirty="0">
              <a:solidFill>
                <a:srgbClr val="000000"/>
              </a:solidFill>
            </a:endParaRPr>
          </a:p>
          <a:p>
            <a:pPr>
              <a:defRPr/>
            </a:pPr>
            <a:r>
              <a:rPr lang="en-US" altLang="ja-JP" sz="1200" dirty="0" err="1">
                <a:solidFill>
                  <a:srgbClr val="000000"/>
                </a:solidFill>
              </a:rPr>
              <a:t>foreach</a:t>
            </a:r>
            <a:r>
              <a:rPr lang="en-US" altLang="ja-JP" sz="1200" dirty="0">
                <a:solidFill>
                  <a:srgbClr val="000000"/>
                </a:solidFill>
              </a:rPr>
              <a:t> (authors author in query)</a:t>
            </a:r>
          </a:p>
          <a:p>
            <a:pPr>
              <a:defRPr/>
            </a:pPr>
            <a:r>
              <a:rPr lang="en-US" altLang="ja-JP" sz="1200" dirty="0">
                <a:solidFill>
                  <a:srgbClr val="000000"/>
                </a:solidFill>
              </a:rPr>
              <a:t>{</a:t>
            </a:r>
          </a:p>
          <a:p>
            <a:pPr>
              <a:defRPr/>
            </a:pPr>
            <a:r>
              <a:rPr lang="en-US" altLang="ja-JP" sz="1200" dirty="0">
                <a:solidFill>
                  <a:srgbClr val="000000"/>
                </a:solidFill>
              </a:rPr>
              <a:t>    </a:t>
            </a:r>
            <a:r>
              <a:rPr lang="en-US" altLang="ja-JP" sz="1200" dirty="0" err="1">
                <a:solidFill>
                  <a:srgbClr val="000000"/>
                </a:solidFill>
              </a:rPr>
              <a:t>Console.WriteLine</a:t>
            </a:r>
            <a:r>
              <a:rPr lang="en-US" altLang="ja-JP" sz="1200" dirty="0">
                <a:solidFill>
                  <a:srgbClr val="000000"/>
                </a:solidFill>
              </a:rPr>
              <a:t>(</a:t>
            </a:r>
            <a:r>
              <a:rPr lang="en-US" altLang="ja-JP" sz="1200" dirty="0" err="1">
                <a:solidFill>
                  <a:srgbClr val="000000"/>
                </a:solidFill>
              </a:rPr>
              <a:t>author.au_fname</a:t>
            </a:r>
            <a:r>
              <a:rPr lang="en-US" altLang="ja-JP" sz="1200" dirty="0">
                <a:solidFill>
                  <a:srgbClr val="000000"/>
                </a:solidFill>
              </a:rPr>
              <a:t> + </a:t>
            </a:r>
            <a:r>
              <a:rPr lang="en-US" altLang="ja-JP" sz="1200" dirty="0" err="1">
                <a:solidFill>
                  <a:srgbClr val="000000"/>
                </a:solidFill>
              </a:rPr>
              <a:t>author.au_lname</a:t>
            </a:r>
            <a:r>
              <a:rPr lang="en-US" altLang="ja-JP" sz="1200" dirty="0">
                <a:solidFill>
                  <a:srgbClr val="000000"/>
                </a:solidFill>
              </a:rPr>
              <a:t>);</a:t>
            </a:r>
          </a:p>
          <a:p>
            <a:pPr>
              <a:defRPr/>
            </a:pPr>
            <a:r>
              <a:rPr lang="en-US" altLang="ja-JP" sz="1200" dirty="0">
                <a:solidFill>
                  <a:srgbClr val="000000"/>
                </a:solidFill>
              </a:rPr>
              <a:t>}</a:t>
            </a:r>
            <a:endParaRPr lang="ja-JP" altLang="en-US" sz="1200" dirty="0">
              <a:solidFill>
                <a:srgbClr val="000000"/>
              </a:solidFill>
              <a:effectLst>
                <a:outerShdw blurRad="38100" dist="38100" dir="2700000" algn="tl">
                  <a:srgbClr val="000000">
                    <a:alpha val="43137"/>
                  </a:srgbClr>
                </a:outerShdw>
              </a:effectLst>
            </a:endParaRPr>
          </a:p>
        </p:txBody>
      </p:sp>
      <p:sp>
        <p:nvSpPr>
          <p:cNvPr id="5" name="正方形/長方形 4"/>
          <p:cNvSpPr/>
          <p:nvPr/>
        </p:nvSpPr>
        <p:spPr bwMode="auto">
          <a:xfrm>
            <a:off x="1556351" y="2843058"/>
            <a:ext cx="7715304" cy="107157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36" tIns="45718" rIns="91436" bIns="45718" numCol="1" rtlCol="0" anchor="ctr" anchorCtr="0" compatLnSpc="1">
            <a:prstTxWarp prst="textNoShape">
              <a:avLst/>
            </a:prstTxWarp>
          </a:bodyPr>
          <a:lstStyle/>
          <a:p>
            <a:r>
              <a:rPr lang="en-US" altLang="ja-JP" sz="1200" dirty="0">
                <a:solidFill>
                  <a:srgbClr val="000000"/>
                </a:solidFill>
              </a:rPr>
              <a:t> public class WebDataService1 : </a:t>
            </a:r>
            <a:r>
              <a:rPr lang="en-US" altLang="ja-JP" sz="1200" dirty="0" err="1">
                <a:solidFill>
                  <a:srgbClr val="000000"/>
                </a:solidFill>
              </a:rPr>
              <a:t>DataService</a:t>
            </a:r>
            <a:r>
              <a:rPr lang="en-US" altLang="ja-JP" sz="1200" dirty="0">
                <a:solidFill>
                  <a:srgbClr val="000000"/>
                </a:solidFill>
              </a:rPr>
              <a:t>&lt;</a:t>
            </a:r>
            <a:r>
              <a:rPr lang="en-US" altLang="ja-JP" sz="1200" dirty="0" err="1">
                <a:solidFill>
                  <a:srgbClr val="000000"/>
                </a:solidFill>
              </a:rPr>
              <a:t>PUBSEntities</a:t>
            </a:r>
            <a:r>
              <a:rPr lang="en-US" altLang="ja-JP" sz="1200" dirty="0">
                <a:solidFill>
                  <a:srgbClr val="000000"/>
                </a:solidFill>
              </a:rPr>
              <a:t>&gt;</a:t>
            </a:r>
          </a:p>
          <a:p>
            <a:r>
              <a:rPr lang="ja-JP" altLang="en-US" sz="1200" dirty="0">
                <a:solidFill>
                  <a:srgbClr val="000000"/>
                </a:solidFill>
              </a:rPr>
              <a:t> </a:t>
            </a:r>
            <a:r>
              <a:rPr lang="en-US" altLang="ja-JP" sz="1200" dirty="0">
                <a:solidFill>
                  <a:srgbClr val="000000"/>
                </a:solidFill>
              </a:rPr>
              <a:t>{</a:t>
            </a:r>
          </a:p>
          <a:p>
            <a:r>
              <a:rPr lang="en-US" altLang="ja-JP" sz="1200" dirty="0">
                <a:solidFill>
                  <a:srgbClr val="000000"/>
                </a:solidFill>
              </a:rPr>
              <a:t>      public static void </a:t>
            </a:r>
            <a:r>
              <a:rPr lang="en-US" altLang="ja-JP" sz="1200" dirty="0" err="1">
                <a:solidFill>
                  <a:srgbClr val="000000"/>
                </a:solidFill>
              </a:rPr>
              <a:t>InitializeService</a:t>
            </a:r>
            <a:r>
              <a:rPr lang="en-US" altLang="ja-JP" sz="1200" dirty="0">
                <a:solidFill>
                  <a:srgbClr val="000000"/>
                </a:solidFill>
              </a:rPr>
              <a:t>(</a:t>
            </a:r>
            <a:r>
              <a:rPr lang="en-US" altLang="ja-JP" sz="1200" dirty="0" err="1">
                <a:solidFill>
                  <a:srgbClr val="000000"/>
                </a:solidFill>
              </a:rPr>
              <a:t>IDataServiceConfiguration</a:t>
            </a:r>
            <a:r>
              <a:rPr lang="en-US" altLang="ja-JP" sz="1200" dirty="0">
                <a:solidFill>
                  <a:srgbClr val="000000"/>
                </a:solidFill>
              </a:rPr>
              <a:t> </a:t>
            </a:r>
            <a:r>
              <a:rPr lang="en-US" altLang="ja-JP" sz="1200" dirty="0" err="1">
                <a:solidFill>
                  <a:srgbClr val="000000"/>
                </a:solidFill>
              </a:rPr>
              <a:t>config</a:t>
            </a:r>
            <a:r>
              <a:rPr lang="en-US" altLang="ja-JP" sz="1200" dirty="0">
                <a:solidFill>
                  <a:srgbClr val="000000"/>
                </a:solidFill>
              </a:rPr>
              <a:t>)</a:t>
            </a:r>
          </a:p>
          <a:p>
            <a:r>
              <a:rPr lang="ja-JP" altLang="en-US" sz="1200" dirty="0">
                <a:solidFill>
                  <a:srgbClr val="000000"/>
                </a:solidFill>
              </a:rPr>
              <a:t>      </a:t>
            </a:r>
            <a:r>
              <a:rPr lang="en-US" altLang="ja-JP" sz="1200" dirty="0">
                <a:solidFill>
                  <a:srgbClr val="000000"/>
                </a:solidFill>
              </a:rPr>
              <a:t>{</a:t>
            </a:r>
          </a:p>
          <a:p>
            <a:r>
              <a:rPr lang="en-US" altLang="ja-JP" sz="1200" dirty="0">
                <a:solidFill>
                  <a:srgbClr val="000000"/>
                </a:solidFill>
              </a:rPr>
              <a:t>          </a:t>
            </a:r>
            <a:r>
              <a:rPr lang="en-US" altLang="ja-JP" sz="1200" dirty="0" err="1">
                <a:solidFill>
                  <a:srgbClr val="000000"/>
                </a:solidFill>
              </a:rPr>
              <a:t>config.SetEntitySetAccessRule</a:t>
            </a:r>
            <a:r>
              <a:rPr lang="en-US" altLang="ja-JP" sz="1200" dirty="0">
                <a:solidFill>
                  <a:srgbClr val="000000"/>
                </a:solidFill>
              </a:rPr>
              <a:t>("*", </a:t>
            </a:r>
            <a:r>
              <a:rPr lang="en-US" altLang="ja-JP" sz="1200" dirty="0" err="1">
                <a:solidFill>
                  <a:srgbClr val="000000"/>
                </a:solidFill>
              </a:rPr>
              <a:t>EntitySetRights.AllRead</a:t>
            </a:r>
            <a:r>
              <a:rPr lang="en-US" altLang="ja-JP" sz="1200" dirty="0">
                <a:solidFill>
                  <a:srgbClr val="000000"/>
                </a:solidFill>
              </a:rPr>
              <a:t>);</a:t>
            </a:r>
          </a:p>
        </p:txBody>
      </p:sp>
      <p:sp>
        <p:nvSpPr>
          <p:cNvPr id="6" name="コンテンツ プレースホルダ 2"/>
          <p:cNvSpPr txBox="1">
            <a:spLocks/>
          </p:cNvSpPr>
          <p:nvPr/>
        </p:nvSpPr>
        <p:spPr>
          <a:xfrm>
            <a:off x="274638" y="3980323"/>
            <a:ext cx="11403198" cy="1157240"/>
          </a:xfrm>
          <a:prstGeom prst="rect">
            <a:avLst/>
          </a:prstGeom>
        </p:spPr>
        <p:txBody>
          <a:bodyPr vert="horz" wrap="square" lIns="0" tIns="0" rIns="0" bIns="0" rtlCol="0">
            <a:spAutoFit/>
          </a:bodyPr>
          <a:lstStyle/>
          <a:p>
            <a:pPr marL="463550" indent="-463550" defTabSz="914363">
              <a:lnSpc>
                <a:spcPct val="90000"/>
              </a:lnSpc>
              <a:spcBef>
                <a:spcPct val="20000"/>
              </a:spcBef>
              <a:buSzPct val="120000"/>
              <a:buBlip>
                <a:blip r:embed="rId3"/>
              </a:buBlip>
              <a:defRPr/>
            </a:pPr>
            <a:r>
              <a:rPr lang="ja-JP" altLang="en-US" sz="2000" dirty="0"/>
              <a:t>クライアント側</a:t>
            </a:r>
            <a:endParaRPr lang="en-US" altLang="ja-JP" sz="2000" dirty="0"/>
          </a:p>
          <a:p>
            <a:pPr marL="833438" lvl="1" indent="-369888" defTabSz="914363">
              <a:lnSpc>
                <a:spcPct val="90000"/>
              </a:lnSpc>
              <a:spcBef>
                <a:spcPct val="20000"/>
              </a:spcBef>
              <a:buBlip>
                <a:blip r:embed="rId3"/>
              </a:buBlip>
              <a:defRPr/>
            </a:pPr>
            <a:r>
              <a:rPr lang="ja-JP" altLang="en-US" dirty="0"/>
              <a:t>エンティティ クラスの自動生成</a:t>
            </a:r>
            <a:endParaRPr lang="en-US" altLang="ja-JP" dirty="0"/>
          </a:p>
          <a:p>
            <a:pPr marL="1168400" lvl="2" indent="-346075" defTabSz="914363">
              <a:lnSpc>
                <a:spcPct val="90000"/>
              </a:lnSpc>
              <a:spcBef>
                <a:spcPct val="20000"/>
              </a:spcBef>
              <a:buBlip>
                <a:blip r:embed="rId3"/>
              </a:buBlip>
              <a:defRPr/>
            </a:pPr>
            <a:r>
              <a:rPr lang="en-US" altLang="ja-JP" sz="1600" dirty="0"/>
              <a:t>\Windows\Microsoft.NET\Framework\v3.5\DataSvcUtil.exe /</a:t>
            </a:r>
            <a:r>
              <a:rPr lang="en-US" altLang="ja-JP" sz="1600" dirty="0" err="1"/>
              <a:t>out:pubs.cs</a:t>
            </a:r>
            <a:r>
              <a:rPr lang="en-US" altLang="ja-JP" sz="1600" dirty="0"/>
              <a:t>/</a:t>
            </a:r>
            <a:r>
              <a:rPr lang="en-US" altLang="ja-JP" sz="1600" dirty="0" err="1"/>
              <a:t>uri:</a:t>
            </a:r>
            <a:r>
              <a:rPr lang="en-US" altLang="ja-JP" sz="1600" dirty="0" err="1">
                <a:hlinkClick r:id="rId4"/>
              </a:rPr>
              <a:t>http</a:t>
            </a:r>
            <a:r>
              <a:rPr lang="en-US" altLang="ja-JP" sz="1600" dirty="0">
                <a:hlinkClick r:id="rId4"/>
              </a:rPr>
              <a:t>://localhost:57290/</a:t>
            </a:r>
            <a:r>
              <a:rPr lang="en-US" altLang="ja-JP" sz="1600" dirty="0" err="1">
                <a:hlinkClick r:id="rId4"/>
              </a:rPr>
              <a:t>Pubs.svc</a:t>
            </a:r>
            <a:endParaRPr lang="en-US" altLang="ja-JP" sz="1600" dirty="0"/>
          </a:p>
          <a:p>
            <a:pPr marL="833438" lvl="1" indent="-369888" defTabSz="914363">
              <a:lnSpc>
                <a:spcPct val="90000"/>
              </a:lnSpc>
              <a:spcBef>
                <a:spcPct val="20000"/>
              </a:spcBef>
              <a:buBlip>
                <a:blip r:embed="rId3"/>
              </a:buBlip>
              <a:defRPr/>
            </a:pPr>
            <a:r>
              <a:rPr lang="ja-JP" altLang="en-US" dirty="0"/>
              <a:t>クライアント側コード</a:t>
            </a:r>
            <a:endParaRPr lang="en-US" altLang="ja-JP"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正方形/長方形 37"/>
          <p:cNvSpPr/>
          <p:nvPr>
            <p:custDataLst>
              <p:tags r:id="rId1"/>
            </p:custDataLst>
          </p:nvPr>
        </p:nvSpPr>
        <p:spPr bwMode="auto">
          <a:xfrm>
            <a:off x="2166910" y="5072074"/>
            <a:ext cx="8143932" cy="1714512"/>
          </a:xfrm>
          <a:prstGeom prst="rect">
            <a:avLst/>
          </a:prstGeom>
          <a:solidFill>
            <a:srgbClr val="007233"/>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000" dirty="0">
              <a:solidFill>
                <a:srgbClr val="FFFFFF"/>
              </a:solidFill>
              <a:effectLst>
                <a:outerShdw blurRad="38100" dist="38100" dir="2700000" algn="tl">
                  <a:srgbClr val="000000">
                    <a:alpha val="43137"/>
                  </a:srgbClr>
                </a:outerShdw>
              </a:effectLst>
            </a:endParaRPr>
          </a:p>
        </p:txBody>
      </p:sp>
      <p:sp>
        <p:nvSpPr>
          <p:cNvPr id="3" name="コンテンツ プレースホルダ 2"/>
          <p:cNvSpPr>
            <a:spLocks noGrp="1"/>
          </p:cNvSpPr>
          <p:nvPr>
            <p:ph sz="quarter" idx="10"/>
          </p:nvPr>
        </p:nvSpPr>
        <p:spPr>
          <a:xfrm>
            <a:off x="519249" y="1124744"/>
            <a:ext cx="11158587" cy="5166328"/>
          </a:xfrm>
        </p:spPr>
        <p:txBody>
          <a:bodyPr/>
          <a:lstStyle/>
          <a:p>
            <a:r>
              <a:rPr lang="ja-JP" altLang="en-US" sz="2400" dirty="0">
                <a:solidFill>
                  <a:srgbClr val="000000"/>
                </a:solidFill>
              </a:rPr>
              <a:t>データ駆動型の </a:t>
            </a:r>
            <a:r>
              <a:rPr lang="en-US" altLang="ja-JP" sz="2400" dirty="0">
                <a:solidFill>
                  <a:srgbClr val="000000"/>
                </a:solidFill>
              </a:rPr>
              <a:t>Web </a:t>
            </a:r>
            <a:r>
              <a:rPr lang="ja-JP" altLang="en-US" sz="2400" dirty="0">
                <a:solidFill>
                  <a:srgbClr val="000000"/>
                </a:solidFill>
              </a:rPr>
              <a:t>サイト構築</a:t>
            </a:r>
            <a:endParaRPr lang="en-US" altLang="ja-JP" sz="2400" dirty="0">
              <a:solidFill>
                <a:srgbClr val="000000"/>
              </a:solidFill>
            </a:endParaRPr>
          </a:p>
          <a:p>
            <a:pPr lvl="1"/>
            <a:r>
              <a:rPr lang="ja-JP" altLang="en-US" sz="2000" dirty="0">
                <a:solidFill>
                  <a:srgbClr val="000000"/>
                </a:solidFill>
              </a:rPr>
              <a:t>データ モデルを中心とし、</a:t>
            </a:r>
            <a:r>
              <a:rPr lang="en-US" altLang="ja-JP" sz="2000" dirty="0">
                <a:solidFill>
                  <a:srgbClr val="000000"/>
                </a:solidFill>
              </a:rPr>
              <a:t>Web </a:t>
            </a:r>
            <a:r>
              <a:rPr lang="ja-JP" altLang="en-US" sz="2000" dirty="0">
                <a:solidFill>
                  <a:srgbClr val="000000"/>
                </a:solidFill>
              </a:rPr>
              <a:t>サイトを迅速に構築</a:t>
            </a:r>
            <a:endParaRPr lang="en-US" altLang="ja-JP" sz="2000" dirty="0">
              <a:solidFill>
                <a:srgbClr val="000000"/>
              </a:solidFill>
            </a:endParaRPr>
          </a:p>
          <a:p>
            <a:pPr lvl="1"/>
            <a:r>
              <a:rPr lang="ja-JP" altLang="en-US" sz="2000" dirty="0">
                <a:solidFill>
                  <a:srgbClr val="000000"/>
                </a:solidFill>
              </a:rPr>
              <a:t>テンプレートで </a:t>
            </a:r>
            <a:r>
              <a:rPr lang="en-US" altLang="ja-JP" sz="2000" dirty="0">
                <a:solidFill>
                  <a:srgbClr val="000000"/>
                </a:solidFill>
              </a:rPr>
              <a:t>Web</a:t>
            </a:r>
            <a:r>
              <a:rPr lang="ja-JP" altLang="en-US" sz="2000" dirty="0">
                <a:solidFill>
                  <a:srgbClr val="000000"/>
                </a:solidFill>
              </a:rPr>
              <a:t> ページを柔軟にカスタマイズ</a:t>
            </a:r>
            <a:endParaRPr lang="en-US" altLang="ja-JP" sz="2000" dirty="0">
              <a:solidFill>
                <a:srgbClr val="000000"/>
              </a:solidFill>
            </a:endParaRPr>
          </a:p>
          <a:p>
            <a:pPr lvl="2"/>
            <a:r>
              <a:rPr lang="ja-JP" altLang="en-US" sz="1800" dirty="0">
                <a:solidFill>
                  <a:srgbClr val="000000"/>
                </a:solidFill>
              </a:rPr>
              <a:t>ユーザーインターフェイス </a:t>
            </a:r>
            <a:r>
              <a:rPr lang="en-US" altLang="ja-JP" sz="1800" dirty="0">
                <a:solidFill>
                  <a:srgbClr val="000000"/>
                </a:solidFill>
              </a:rPr>
              <a:t>(</a:t>
            </a:r>
            <a:r>
              <a:rPr lang="ja-JP" altLang="en-US" sz="1800" dirty="0">
                <a:solidFill>
                  <a:srgbClr val="000000"/>
                </a:solidFill>
              </a:rPr>
              <a:t>ページ、コントロール</a:t>
            </a:r>
            <a:r>
              <a:rPr lang="en-US" altLang="ja-JP" sz="1800" dirty="0">
                <a:solidFill>
                  <a:srgbClr val="000000"/>
                </a:solidFill>
              </a:rPr>
              <a:t>)</a:t>
            </a:r>
          </a:p>
          <a:p>
            <a:pPr lvl="2"/>
            <a:r>
              <a:rPr lang="ja-JP" altLang="en-US" sz="1800" dirty="0">
                <a:solidFill>
                  <a:srgbClr val="000000"/>
                </a:solidFill>
              </a:rPr>
              <a:t>ビジネス ルールや検証の付与</a:t>
            </a:r>
            <a:endParaRPr lang="en-US" altLang="ja-JP" sz="1800" dirty="0">
              <a:solidFill>
                <a:srgbClr val="000000"/>
              </a:solidFill>
            </a:endParaRPr>
          </a:p>
          <a:p>
            <a:endParaRPr lang="en-US" altLang="ja-JP" sz="1000" dirty="0">
              <a:solidFill>
                <a:srgbClr val="000000"/>
              </a:solidFill>
            </a:endParaRPr>
          </a:p>
          <a:p>
            <a:r>
              <a:rPr lang="en-US" altLang="ja-JP" sz="2400" dirty="0">
                <a:solidFill>
                  <a:srgbClr val="000000"/>
                </a:solidFill>
              </a:rPr>
              <a:t>ASP.NET Dynamic Data - Web</a:t>
            </a:r>
            <a:r>
              <a:rPr lang="ja-JP" altLang="en-US" sz="2400" dirty="0">
                <a:solidFill>
                  <a:srgbClr val="000000"/>
                </a:solidFill>
              </a:rPr>
              <a:t> サイトの構築</a:t>
            </a:r>
            <a:endParaRPr lang="en-US" altLang="ja-JP" sz="2400" dirty="0">
              <a:solidFill>
                <a:srgbClr val="000000"/>
              </a:solidFill>
            </a:endParaRPr>
          </a:p>
          <a:p>
            <a:pPr marL="920750" lvl="1" indent="-457200">
              <a:buFont typeface="+mj-lt"/>
              <a:buAutoNum type="arabicPeriod"/>
            </a:pPr>
            <a:r>
              <a:rPr lang="en-US" altLang="ja-JP" sz="2000" dirty="0">
                <a:solidFill>
                  <a:srgbClr val="000000"/>
                </a:solidFill>
              </a:rPr>
              <a:t>Dynamic Data Web </a:t>
            </a:r>
            <a:r>
              <a:rPr lang="ja-JP" altLang="en-US" sz="2000" dirty="0">
                <a:solidFill>
                  <a:srgbClr val="000000"/>
                </a:solidFill>
              </a:rPr>
              <a:t>アプリケーションの作成</a:t>
            </a:r>
            <a:endParaRPr lang="en-US" altLang="ja-JP" sz="2000" dirty="0">
              <a:solidFill>
                <a:srgbClr val="000000"/>
              </a:solidFill>
            </a:endParaRPr>
          </a:p>
          <a:p>
            <a:pPr lvl="2"/>
            <a:r>
              <a:rPr lang="en-US" altLang="ja-JP" sz="1800" dirty="0">
                <a:solidFill>
                  <a:srgbClr val="000000"/>
                </a:solidFill>
              </a:rPr>
              <a:t>Web </a:t>
            </a:r>
            <a:r>
              <a:rPr lang="ja-JP" altLang="en-US" sz="1800" dirty="0">
                <a:solidFill>
                  <a:srgbClr val="000000"/>
                </a:solidFill>
              </a:rPr>
              <a:t>サイトのテンプレートが自動生成される</a:t>
            </a:r>
            <a:endParaRPr lang="en-US" altLang="ja-JP" sz="1800" dirty="0">
              <a:solidFill>
                <a:srgbClr val="000000"/>
              </a:solidFill>
            </a:endParaRPr>
          </a:p>
          <a:p>
            <a:pPr marL="920750" lvl="1" indent="-457200">
              <a:buFont typeface="+mj-lt"/>
              <a:buAutoNum type="arabicPeriod"/>
            </a:pPr>
            <a:r>
              <a:rPr lang="ja-JP" altLang="en-US" sz="2000" dirty="0">
                <a:solidFill>
                  <a:srgbClr val="000000"/>
                </a:solidFill>
              </a:rPr>
              <a:t>データ モデルの作成 </a:t>
            </a:r>
            <a:r>
              <a:rPr lang="en-US" altLang="ja-JP" sz="2000" dirty="0">
                <a:solidFill>
                  <a:srgbClr val="000000"/>
                </a:solidFill>
              </a:rPr>
              <a:t>(LINQ to SQL </a:t>
            </a:r>
            <a:r>
              <a:rPr lang="ja-JP" altLang="en-US" sz="2000" dirty="0">
                <a:solidFill>
                  <a:srgbClr val="000000"/>
                </a:solidFill>
              </a:rPr>
              <a:t>など</a:t>
            </a:r>
            <a:r>
              <a:rPr lang="en-US" altLang="ja-JP" sz="2000" dirty="0">
                <a:solidFill>
                  <a:srgbClr val="000000"/>
                </a:solidFill>
              </a:rPr>
              <a:t>)</a:t>
            </a:r>
          </a:p>
          <a:p>
            <a:pPr marL="920750" lvl="1" indent="-457200">
              <a:buFont typeface="+mj-lt"/>
              <a:buAutoNum type="arabicPeriod"/>
            </a:pPr>
            <a:r>
              <a:rPr lang="ja-JP" altLang="en-US" sz="2000" dirty="0">
                <a:solidFill>
                  <a:srgbClr val="000000"/>
                </a:solidFill>
              </a:rPr>
              <a:t>データ モデルの登録</a:t>
            </a:r>
            <a:endParaRPr lang="en-US" altLang="ja-JP" sz="2000" dirty="0">
              <a:solidFill>
                <a:srgbClr val="000000"/>
              </a:solidFill>
            </a:endParaRPr>
          </a:p>
        </p:txBody>
      </p:sp>
      <p:sp>
        <p:nvSpPr>
          <p:cNvPr id="2" name="タイトル 1"/>
          <p:cNvSpPr>
            <a:spLocks noGrp="1"/>
          </p:cNvSpPr>
          <p:nvPr>
            <p:ph type="title"/>
          </p:nvPr>
        </p:nvSpPr>
        <p:spPr/>
        <p:txBody>
          <a:bodyPr/>
          <a:lstStyle/>
          <a:p>
            <a:r>
              <a:rPr altLang="ja-JP" sz="4000" dirty="0">
                <a:solidFill>
                  <a:srgbClr val="000000"/>
                </a:solidFill>
              </a:rPr>
              <a:t>ASP.NET</a:t>
            </a:r>
            <a:r>
              <a:rPr lang="ja-JP" altLang="en-US" sz="4000" dirty="0">
                <a:solidFill>
                  <a:srgbClr val="000000"/>
                </a:solidFill>
              </a:rPr>
              <a:t> </a:t>
            </a:r>
            <a:r>
              <a:rPr altLang="ja-JP" sz="4000" dirty="0">
                <a:solidFill>
                  <a:srgbClr val="000000"/>
                </a:solidFill>
              </a:rPr>
              <a:t>Dynamic Data</a:t>
            </a:r>
            <a:br>
              <a:rPr altLang="ja-JP" sz="4000" dirty="0">
                <a:solidFill>
                  <a:srgbClr val="000000"/>
                </a:solidFill>
              </a:rPr>
            </a:br>
            <a:r>
              <a:rPr altLang="ja-JP" sz="2400" dirty="0">
                <a:solidFill>
                  <a:srgbClr val="000000"/>
                </a:solidFill>
              </a:rPr>
              <a:t>Scaffold</a:t>
            </a:r>
            <a:r>
              <a:rPr lang="ja-JP" altLang="en-US" sz="2400" dirty="0">
                <a:solidFill>
                  <a:srgbClr val="000000"/>
                </a:solidFill>
              </a:rPr>
              <a:t> で、データ駆動型の </a:t>
            </a:r>
            <a:r>
              <a:rPr altLang="ja-JP" sz="2400" dirty="0">
                <a:solidFill>
                  <a:srgbClr val="000000"/>
                </a:solidFill>
              </a:rPr>
              <a:t>Web </a:t>
            </a:r>
            <a:r>
              <a:rPr lang="ja-JP" altLang="en-US" sz="2400" dirty="0">
                <a:solidFill>
                  <a:srgbClr val="000000"/>
                </a:solidFill>
              </a:rPr>
              <a:t>サイトを容易に構築</a:t>
            </a:r>
            <a:endParaRPr lang="ja-JP" altLang="en-US" sz="4000" dirty="0">
              <a:solidFill>
                <a:srgbClr val="000000"/>
              </a:solidFill>
            </a:endParaRPr>
          </a:p>
        </p:txBody>
      </p:sp>
      <p:grpSp>
        <p:nvGrpSpPr>
          <p:cNvPr id="4" name="グループ化 23"/>
          <p:cNvGrpSpPr/>
          <p:nvPr/>
        </p:nvGrpSpPr>
        <p:grpSpPr>
          <a:xfrm>
            <a:off x="8274859" y="5474474"/>
            <a:ext cx="928694" cy="1071570"/>
            <a:chOff x="5572132" y="4857760"/>
            <a:chExt cx="1500198" cy="1643074"/>
          </a:xfrm>
        </p:grpSpPr>
        <p:sp>
          <p:nvSpPr>
            <p:cNvPr id="12" name="角丸四角形 11"/>
            <p:cNvSpPr/>
            <p:nvPr/>
          </p:nvSpPr>
          <p:spPr bwMode="auto">
            <a:xfrm>
              <a:off x="5572132" y="4857760"/>
              <a:ext cx="642942" cy="642942"/>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000" dirty="0">
                <a:solidFill>
                  <a:srgbClr val="FFFFFF"/>
                </a:solidFill>
                <a:effectLst>
                  <a:outerShdw blurRad="38100" dist="38100" dir="2700000" algn="tl">
                    <a:srgbClr val="000000">
                      <a:alpha val="43137"/>
                    </a:srgbClr>
                  </a:outerShdw>
                </a:effectLst>
              </a:endParaRPr>
            </a:p>
          </p:txBody>
        </p:sp>
        <p:cxnSp>
          <p:nvCxnSpPr>
            <p:cNvPr id="14" name="直線コネクタ 13"/>
            <p:cNvCxnSpPr/>
            <p:nvPr/>
          </p:nvCxnSpPr>
          <p:spPr>
            <a:xfrm>
              <a:off x="5572132" y="5000636"/>
              <a:ext cx="634800" cy="15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角丸四角形 14"/>
            <p:cNvSpPr/>
            <p:nvPr/>
          </p:nvSpPr>
          <p:spPr bwMode="auto">
            <a:xfrm>
              <a:off x="6429388" y="5286388"/>
              <a:ext cx="642942" cy="642942"/>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000" dirty="0">
                <a:solidFill>
                  <a:srgbClr val="FFFFFF"/>
                </a:solidFill>
                <a:effectLst>
                  <a:outerShdw blurRad="38100" dist="38100" dir="2700000" algn="tl">
                    <a:srgbClr val="000000">
                      <a:alpha val="43137"/>
                    </a:srgbClr>
                  </a:outerShdw>
                </a:effectLst>
              </a:endParaRPr>
            </a:p>
          </p:txBody>
        </p:sp>
        <p:cxnSp>
          <p:nvCxnSpPr>
            <p:cNvPr id="16" name="直線コネクタ 15"/>
            <p:cNvCxnSpPr/>
            <p:nvPr/>
          </p:nvCxnSpPr>
          <p:spPr>
            <a:xfrm>
              <a:off x="6429388" y="5429264"/>
              <a:ext cx="634800" cy="15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角丸四角形 16"/>
            <p:cNvSpPr/>
            <p:nvPr/>
          </p:nvSpPr>
          <p:spPr bwMode="auto">
            <a:xfrm>
              <a:off x="5572132" y="5857892"/>
              <a:ext cx="642942" cy="642942"/>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000" dirty="0">
                <a:solidFill>
                  <a:srgbClr val="FFFFFF"/>
                </a:solidFill>
                <a:effectLst>
                  <a:outerShdw blurRad="38100" dist="38100" dir="2700000" algn="tl">
                    <a:srgbClr val="000000">
                      <a:alpha val="43137"/>
                    </a:srgbClr>
                  </a:outerShdw>
                </a:effectLst>
              </a:endParaRPr>
            </a:p>
          </p:txBody>
        </p:sp>
        <p:cxnSp>
          <p:nvCxnSpPr>
            <p:cNvPr id="18" name="直線コネクタ 17"/>
            <p:cNvCxnSpPr/>
            <p:nvPr/>
          </p:nvCxnSpPr>
          <p:spPr>
            <a:xfrm>
              <a:off x="5572132" y="6000768"/>
              <a:ext cx="634800" cy="15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カギ線コネクタ 19"/>
            <p:cNvCxnSpPr>
              <a:stCxn id="12" idx="3"/>
              <a:endCxn id="15" idx="1"/>
            </p:cNvCxnSpPr>
            <p:nvPr/>
          </p:nvCxnSpPr>
          <p:spPr>
            <a:xfrm>
              <a:off x="6215074" y="5179231"/>
              <a:ext cx="214314" cy="428628"/>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カギ線コネクタ 21"/>
            <p:cNvCxnSpPr>
              <a:stCxn id="17" idx="0"/>
              <a:endCxn id="15" idx="1"/>
            </p:cNvCxnSpPr>
            <p:nvPr/>
          </p:nvCxnSpPr>
          <p:spPr>
            <a:xfrm rot="5400000" flipH="1" flipV="1">
              <a:off x="6036479" y="5464984"/>
              <a:ext cx="250033" cy="535785"/>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テキスト ボックス 24"/>
          <p:cNvSpPr txBox="1"/>
          <p:nvPr/>
        </p:nvSpPr>
        <p:spPr>
          <a:xfrm>
            <a:off x="8167702" y="5117285"/>
            <a:ext cx="1143008" cy="307777"/>
          </a:xfrm>
          <a:prstGeom prst="rect">
            <a:avLst/>
          </a:prstGeom>
          <a:noFill/>
        </p:spPr>
        <p:txBody>
          <a:bodyPr wrap="square" rtlCol="0">
            <a:spAutoFit/>
          </a:bodyPr>
          <a:lstStyle/>
          <a:p>
            <a:pPr algn="ctr"/>
            <a:r>
              <a:rPr lang="ja-JP" altLang="en-US" sz="1400" b="1" dirty="0">
                <a:effectLst>
                  <a:outerShdw blurRad="38100" dist="38100" dir="2700000" algn="tl">
                    <a:srgbClr val="000000">
                      <a:alpha val="43137"/>
                    </a:srgbClr>
                  </a:outerShdw>
                </a:effectLst>
              </a:rPr>
              <a:t>モデル</a:t>
            </a:r>
          </a:p>
        </p:txBody>
      </p:sp>
      <p:grpSp>
        <p:nvGrpSpPr>
          <p:cNvPr id="5" name="グループ化 30"/>
          <p:cNvGrpSpPr/>
          <p:nvPr/>
        </p:nvGrpSpPr>
        <p:grpSpPr>
          <a:xfrm>
            <a:off x="5753724" y="5474474"/>
            <a:ext cx="827428" cy="1104898"/>
            <a:chOff x="5072066" y="5253060"/>
            <a:chExt cx="827428" cy="1104898"/>
          </a:xfrm>
        </p:grpSpPr>
        <p:pic>
          <p:nvPicPr>
            <p:cNvPr id="1030" name="Picture 6" descr="\\kkondo1\data$\_Archive\Template\ClipArtOLD\Document Sm.png"/>
            <p:cNvPicPr>
              <a:picLocks noChangeAspect="1" noChangeArrowheads="1"/>
            </p:cNvPicPr>
            <p:nvPr/>
          </p:nvPicPr>
          <p:blipFill>
            <a:blip r:embed="rId4" cstate="print"/>
            <a:srcRect/>
            <a:stretch>
              <a:fillRect/>
            </a:stretch>
          </p:blipFill>
          <p:spPr bwMode="auto">
            <a:xfrm>
              <a:off x="5072066" y="5395936"/>
              <a:ext cx="388936" cy="818813"/>
            </a:xfrm>
            <a:prstGeom prst="rect">
              <a:avLst/>
            </a:prstGeom>
            <a:noFill/>
          </p:spPr>
        </p:pic>
        <p:pic>
          <p:nvPicPr>
            <p:cNvPr id="28" name="Picture 6" descr="\\kkondo1\data$\_Archive\Template\ClipArtOLD\Document Sm.png"/>
            <p:cNvPicPr>
              <a:picLocks noChangeAspect="1" noChangeArrowheads="1"/>
            </p:cNvPicPr>
            <p:nvPr/>
          </p:nvPicPr>
          <p:blipFill>
            <a:blip r:embed="rId4" cstate="print"/>
            <a:srcRect/>
            <a:stretch>
              <a:fillRect/>
            </a:stretch>
          </p:blipFill>
          <p:spPr bwMode="auto">
            <a:xfrm>
              <a:off x="5214942" y="5324498"/>
              <a:ext cx="388936" cy="818813"/>
            </a:xfrm>
            <a:prstGeom prst="rect">
              <a:avLst/>
            </a:prstGeom>
            <a:noFill/>
          </p:spPr>
        </p:pic>
        <p:pic>
          <p:nvPicPr>
            <p:cNvPr id="29" name="Picture 6" descr="\\kkondo1\data$\_Archive\Template\ClipArtOLD\Document Sm.png"/>
            <p:cNvPicPr>
              <a:picLocks noChangeAspect="1" noChangeArrowheads="1"/>
            </p:cNvPicPr>
            <p:nvPr/>
          </p:nvPicPr>
          <p:blipFill>
            <a:blip r:embed="rId4" cstate="print"/>
            <a:srcRect/>
            <a:stretch>
              <a:fillRect/>
            </a:stretch>
          </p:blipFill>
          <p:spPr bwMode="auto">
            <a:xfrm>
              <a:off x="5357818" y="5253060"/>
              <a:ext cx="388936" cy="818813"/>
            </a:xfrm>
            <a:prstGeom prst="rect">
              <a:avLst/>
            </a:prstGeom>
            <a:noFill/>
          </p:spPr>
        </p:pic>
        <p:pic>
          <p:nvPicPr>
            <p:cNvPr id="1029" name="Picture 5" descr="\\kkondo1\data$\_Archive\Template\ClipArtOLD\document folder icon.png"/>
            <p:cNvPicPr>
              <a:picLocks noChangeAspect="1" noChangeArrowheads="1"/>
            </p:cNvPicPr>
            <p:nvPr/>
          </p:nvPicPr>
          <p:blipFill>
            <a:blip r:embed="rId5" cstate="print"/>
            <a:srcRect/>
            <a:stretch>
              <a:fillRect/>
            </a:stretch>
          </p:blipFill>
          <p:spPr bwMode="auto">
            <a:xfrm>
              <a:off x="5214942" y="5824564"/>
              <a:ext cx="684552" cy="533394"/>
            </a:xfrm>
            <a:prstGeom prst="rect">
              <a:avLst/>
            </a:prstGeom>
            <a:noFill/>
          </p:spPr>
        </p:pic>
      </p:grpSp>
      <p:sp>
        <p:nvSpPr>
          <p:cNvPr id="30" name="テキスト ボックス 29"/>
          <p:cNvSpPr txBox="1"/>
          <p:nvPr/>
        </p:nvSpPr>
        <p:spPr>
          <a:xfrm>
            <a:off x="5524496" y="5117285"/>
            <a:ext cx="1285884" cy="307777"/>
          </a:xfrm>
          <a:prstGeom prst="rect">
            <a:avLst/>
          </a:prstGeom>
          <a:noFill/>
        </p:spPr>
        <p:txBody>
          <a:bodyPr wrap="square" rtlCol="0">
            <a:spAutoFit/>
          </a:bodyPr>
          <a:lstStyle/>
          <a:p>
            <a:pPr algn="ctr"/>
            <a:r>
              <a:rPr lang="ja-JP" altLang="en-US" sz="1400" b="1" dirty="0">
                <a:effectLst>
                  <a:outerShdw blurRad="38100" dist="38100" dir="2700000" algn="tl">
                    <a:srgbClr val="000000">
                      <a:alpha val="43137"/>
                    </a:srgbClr>
                  </a:outerShdw>
                </a:effectLst>
              </a:rPr>
              <a:t>テンプレート</a:t>
            </a:r>
          </a:p>
        </p:txBody>
      </p:sp>
      <p:pic>
        <p:nvPicPr>
          <p:cNvPr id="1031" name="Picture 7"/>
          <p:cNvPicPr>
            <a:picLocks noChangeAspect="1" noChangeArrowheads="1"/>
          </p:cNvPicPr>
          <p:nvPr/>
        </p:nvPicPr>
        <p:blipFill>
          <a:blip r:embed="rId6" cstate="print"/>
          <a:srcRect/>
          <a:stretch>
            <a:fillRect/>
          </a:stretch>
        </p:blipFill>
        <p:spPr bwMode="auto">
          <a:xfrm>
            <a:off x="2971785" y="5474474"/>
            <a:ext cx="1481141" cy="1169236"/>
          </a:xfrm>
          <a:prstGeom prst="rect">
            <a:avLst/>
          </a:prstGeom>
          <a:ln>
            <a:noFill/>
          </a:ln>
          <a:effectLst/>
          <a:scene3d>
            <a:camera prst="perspectiveContrastingLeftFacing">
              <a:rot lat="300000" lon="19800000" rev="0"/>
            </a:camera>
            <a:lightRig rig="threePt" dir="t">
              <a:rot lat="0" lon="0" rev="2700000"/>
            </a:lightRig>
          </a:scene3d>
          <a:sp3d>
            <a:bevelT w="63500" h="50800"/>
          </a:sp3d>
        </p:spPr>
      </p:pic>
      <p:pic>
        <p:nvPicPr>
          <p:cNvPr id="33" name="Picture 68" descr="I:\Illustrations-Icons\Windows_Vista_Icons_ for_Marketing_use\IE7.png"/>
          <p:cNvPicPr>
            <a:picLocks noChangeAspect="1" noChangeArrowheads="1"/>
          </p:cNvPicPr>
          <p:nvPr/>
        </p:nvPicPr>
        <p:blipFill>
          <a:blip r:embed="rId7" cstate="print"/>
          <a:srcRect/>
          <a:stretch>
            <a:fillRect/>
          </a:stretch>
        </p:blipFill>
        <p:spPr bwMode="auto">
          <a:xfrm>
            <a:off x="2738415" y="5260160"/>
            <a:ext cx="501789" cy="500066"/>
          </a:xfrm>
          <a:prstGeom prst="rect">
            <a:avLst/>
          </a:prstGeom>
          <a:noFill/>
          <a:ln w="9525">
            <a:noFill/>
            <a:miter lim="800000"/>
            <a:headEnd/>
            <a:tailEnd/>
          </a:ln>
        </p:spPr>
      </p:pic>
      <p:pic>
        <p:nvPicPr>
          <p:cNvPr id="1032" name="Picture 8" descr="\\kkondo1\data$\_Archive\Template\ClipArt\Artwork_Imagery\Shapes and Graphics\Arrows - arrow\Straight\arrow 12 yellow arrow light edges.png"/>
          <p:cNvPicPr>
            <a:picLocks noChangeAspect="1" noChangeArrowheads="1"/>
          </p:cNvPicPr>
          <p:nvPr/>
        </p:nvPicPr>
        <p:blipFill>
          <a:blip r:embed="rId8"/>
          <a:srcRect/>
          <a:stretch>
            <a:fillRect/>
          </a:stretch>
        </p:blipFill>
        <p:spPr bwMode="auto">
          <a:xfrm rot="10800000">
            <a:off x="3952861" y="5688789"/>
            <a:ext cx="1816521" cy="728661"/>
          </a:xfrm>
          <a:prstGeom prst="rect">
            <a:avLst/>
          </a:prstGeom>
          <a:noFill/>
        </p:spPr>
      </p:pic>
      <p:pic>
        <p:nvPicPr>
          <p:cNvPr id="36" name="Picture 8" descr="\\kkondo1\data$\_Archive\Template\ClipArt\Artwork_Imagery\Shapes and Graphics\Arrows - arrow\Straight\arrow 12 yellow arrow light edges.png"/>
          <p:cNvPicPr>
            <a:picLocks noChangeAspect="1" noChangeArrowheads="1"/>
          </p:cNvPicPr>
          <p:nvPr/>
        </p:nvPicPr>
        <p:blipFill>
          <a:blip r:embed="rId8"/>
          <a:srcRect/>
          <a:stretch>
            <a:fillRect/>
          </a:stretch>
        </p:blipFill>
        <p:spPr bwMode="auto">
          <a:xfrm rot="10800000">
            <a:off x="6310315" y="5688789"/>
            <a:ext cx="1816521" cy="728661"/>
          </a:xfrm>
          <a:prstGeom prst="rect">
            <a:avLst/>
          </a:prstGeom>
          <a:noFill/>
        </p:spPr>
      </p:pic>
      <p:sp>
        <p:nvSpPr>
          <p:cNvPr id="37" name="テキスト ボックス 36"/>
          <p:cNvSpPr txBox="1"/>
          <p:nvPr/>
        </p:nvSpPr>
        <p:spPr>
          <a:xfrm>
            <a:off x="3095604" y="5117285"/>
            <a:ext cx="1285884" cy="307777"/>
          </a:xfrm>
          <a:prstGeom prst="rect">
            <a:avLst/>
          </a:prstGeom>
          <a:noFill/>
        </p:spPr>
        <p:txBody>
          <a:bodyPr wrap="square" rtlCol="0">
            <a:spAutoFit/>
          </a:bodyPr>
          <a:lstStyle/>
          <a:p>
            <a:pPr algn="ctr"/>
            <a:r>
              <a:rPr lang="en-US" altLang="ja-JP" sz="1400" b="1" dirty="0">
                <a:effectLst>
                  <a:outerShdw blurRad="38100" dist="38100" dir="2700000" algn="tl">
                    <a:srgbClr val="000000">
                      <a:alpha val="43137"/>
                    </a:srgbClr>
                  </a:outerShdw>
                </a:effectLst>
              </a:rPr>
              <a:t>Web </a:t>
            </a:r>
            <a:r>
              <a:rPr lang="ja-JP" altLang="en-US" sz="1400" b="1" dirty="0">
                <a:effectLst>
                  <a:outerShdw blurRad="38100" dist="38100" dir="2700000" algn="tl">
                    <a:srgbClr val="000000">
                      <a:alpha val="43137"/>
                    </a:srgbClr>
                  </a:outerShdw>
                </a:effectLst>
              </a:rPr>
              <a:t>サイト</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altLang="ja-JP" sz="4000" dirty="0">
                <a:solidFill>
                  <a:srgbClr val="000000"/>
                </a:solidFill>
              </a:rPr>
              <a:t>Microsoft Sync Framework</a:t>
            </a:r>
            <a:br>
              <a:rPr altLang="ja-JP" sz="4000" dirty="0">
                <a:solidFill>
                  <a:srgbClr val="000000"/>
                </a:solidFill>
              </a:rPr>
            </a:br>
            <a:r>
              <a:rPr lang="ja-JP" altLang="en-US" sz="2400" dirty="0">
                <a:solidFill>
                  <a:srgbClr val="000000"/>
                </a:solidFill>
              </a:rPr>
              <a:t>データベース、ファイル、</a:t>
            </a:r>
            <a:r>
              <a:rPr altLang="ja-JP" sz="2400" dirty="0">
                <a:solidFill>
                  <a:srgbClr val="000000"/>
                </a:solidFill>
              </a:rPr>
              <a:t>RSS</a:t>
            </a:r>
            <a:r>
              <a:rPr lang="ja-JP" altLang="en-US" sz="2400" dirty="0">
                <a:solidFill>
                  <a:srgbClr val="000000"/>
                </a:solidFill>
              </a:rPr>
              <a:t>、さまざまなデータを同期</a:t>
            </a:r>
            <a:endParaRPr lang="ja-JP" altLang="en-US" sz="4000" dirty="0">
              <a:solidFill>
                <a:srgbClr val="000000"/>
              </a:solidFill>
            </a:endParaRPr>
          </a:p>
        </p:txBody>
      </p:sp>
      <p:sp>
        <p:nvSpPr>
          <p:cNvPr id="21" name="コンテンツ プレースホルダ 20"/>
          <p:cNvSpPr>
            <a:spLocks noGrp="1"/>
          </p:cNvSpPr>
          <p:nvPr>
            <p:ph idx="4294967295"/>
          </p:nvPr>
        </p:nvSpPr>
        <p:spPr>
          <a:xfrm>
            <a:off x="0" y="1412875"/>
            <a:ext cx="11176000" cy="4945063"/>
          </a:xfrm>
        </p:spPr>
        <p:txBody>
          <a:bodyPr/>
          <a:lstStyle/>
          <a:p>
            <a:r>
              <a:rPr lang="ja-JP" altLang="en-US" sz="2400"/>
              <a:t>同期のための包括的なフレームワーク</a:t>
            </a:r>
          </a:p>
          <a:p>
            <a:pPr lvl="1"/>
            <a:r>
              <a:rPr lang="ja-JP" altLang="en-US" sz="2000"/>
              <a:t>ローミング、共有、オフライン ソリューションを実現</a:t>
            </a:r>
            <a:endParaRPr lang="en-US" altLang="ja-JP" sz="2000"/>
          </a:p>
          <a:p>
            <a:pPr lvl="1"/>
            <a:r>
              <a:rPr lang="ja-JP" altLang="en-US" sz="2000"/>
              <a:t>アプリケーション、サービス、デバイス間のコラボレーション</a:t>
            </a:r>
            <a:endParaRPr lang="en-US" altLang="ja-JP" sz="2000"/>
          </a:p>
          <a:p>
            <a:pPr lvl="1"/>
            <a:r>
              <a:rPr lang="ja-JP" altLang="en-US" sz="2000"/>
              <a:t>プロバイダ モデルによる拡張性</a:t>
            </a:r>
            <a:endParaRPr lang="en-US" altLang="ja-JP" sz="2000"/>
          </a:p>
          <a:p>
            <a:endParaRPr lang="ja-JP" altLang="en-US" sz="1200"/>
          </a:p>
          <a:p>
            <a:r>
              <a:rPr lang="en-US" altLang="ja-JP" sz="2400"/>
              <a:t>Sync Framework </a:t>
            </a:r>
            <a:r>
              <a:rPr lang="ja-JP" altLang="en-US" sz="2400"/>
              <a:t>のテクノロジ</a:t>
            </a:r>
          </a:p>
          <a:p>
            <a:pPr lvl="1"/>
            <a:r>
              <a:rPr lang="en-US" altLang="ja-JP" sz="2000"/>
              <a:t>Sync Services for ADO.NET</a:t>
            </a:r>
          </a:p>
          <a:p>
            <a:pPr lvl="1"/>
            <a:r>
              <a:rPr lang="en-US" altLang="ja-JP" sz="2000"/>
              <a:t>Sync Framework </a:t>
            </a:r>
            <a:r>
              <a:rPr lang="ja-JP" altLang="en-US" sz="2000"/>
              <a:t>コア コンポーネント</a:t>
            </a:r>
            <a:endParaRPr lang="ja-JP" altLang="en-US" sz="1600"/>
          </a:p>
          <a:p>
            <a:pPr lvl="1"/>
            <a:r>
              <a:rPr lang="en-US" altLang="ja-JP" sz="2000"/>
              <a:t>Sync Services for FeedSync</a:t>
            </a:r>
          </a:p>
          <a:p>
            <a:pPr lvl="1"/>
            <a:r>
              <a:rPr lang="en-US" altLang="ja-JP" sz="2000"/>
              <a:t>Sync Services for File Systems</a:t>
            </a:r>
            <a:endParaRPr lang="ja-JP" altLang="en-US" sz="2000"/>
          </a:p>
          <a:p>
            <a:pPr lvl="1"/>
            <a:r>
              <a:rPr lang="ja-JP" altLang="en-US" sz="2000"/>
              <a:t>メタデータ ストレージ サービス</a:t>
            </a:r>
            <a:endParaRPr lang="en-US" altLang="ja-JP" sz="2000"/>
          </a:p>
          <a:p>
            <a:pPr lvl="1"/>
            <a:endParaRPr lang="en-US" altLang="ja-JP" sz="2000"/>
          </a:p>
          <a:p>
            <a:r>
              <a:rPr lang="ja-JP" altLang="en-US" sz="2400"/>
              <a:t>プログラミング</a:t>
            </a:r>
            <a:endParaRPr lang="en-US" altLang="ja-JP" sz="2400"/>
          </a:p>
          <a:p>
            <a:pPr lvl="1"/>
            <a:r>
              <a:rPr lang="en-US" altLang="ja-JP" sz="2000"/>
              <a:t>Microsoft.Synchronization</a:t>
            </a:r>
            <a:br>
              <a:rPr lang="en-US" altLang="ja-JP" sz="2000"/>
            </a:br>
            <a:r>
              <a:rPr lang="ja-JP" altLang="en-US" sz="2000"/>
              <a:t>名前空間 </a:t>
            </a:r>
            <a:r>
              <a:rPr lang="en-US" altLang="ja-JP" sz="2000"/>
              <a:t>(.Data, .Files, etc.)</a:t>
            </a:r>
            <a:endParaRPr lang="en-US" altLang="ja-JP" sz="2000" dirty="0"/>
          </a:p>
        </p:txBody>
      </p:sp>
      <p:pic>
        <p:nvPicPr>
          <p:cNvPr id="5122" name="Picture 2" descr="\\kkondo1\data$\_Archive\Template\ClipArtOLD\Database Sm.png"/>
          <p:cNvPicPr>
            <a:picLocks noChangeAspect="1" noChangeArrowheads="1"/>
          </p:cNvPicPr>
          <p:nvPr/>
        </p:nvPicPr>
        <p:blipFill>
          <a:blip r:embed="rId3" cstate="print"/>
          <a:srcRect/>
          <a:stretch>
            <a:fillRect/>
          </a:stretch>
        </p:blipFill>
        <p:spPr bwMode="auto">
          <a:xfrm>
            <a:off x="6596067" y="5786454"/>
            <a:ext cx="569981" cy="682612"/>
          </a:xfrm>
          <a:prstGeom prst="rect">
            <a:avLst/>
          </a:prstGeom>
          <a:noFill/>
        </p:spPr>
      </p:pic>
      <p:pic>
        <p:nvPicPr>
          <p:cNvPr id="7" name="Picture 2" descr="\\kkondo1\data$\_Archive\Template\ClipArtOLD\Database Sm.png"/>
          <p:cNvPicPr>
            <a:picLocks noChangeAspect="1" noChangeArrowheads="1"/>
          </p:cNvPicPr>
          <p:nvPr/>
        </p:nvPicPr>
        <p:blipFill>
          <a:blip r:embed="rId4" cstate="print"/>
          <a:srcRect/>
          <a:stretch>
            <a:fillRect/>
          </a:stretch>
        </p:blipFill>
        <p:spPr bwMode="auto">
          <a:xfrm>
            <a:off x="7452608" y="5786454"/>
            <a:ext cx="357904" cy="428628"/>
          </a:xfrm>
          <a:prstGeom prst="rect">
            <a:avLst/>
          </a:prstGeom>
          <a:noFill/>
        </p:spPr>
      </p:pic>
      <p:sp>
        <p:nvSpPr>
          <p:cNvPr id="11" name="テキスト ボックス 10"/>
          <p:cNvSpPr txBox="1"/>
          <p:nvPr/>
        </p:nvSpPr>
        <p:spPr>
          <a:xfrm>
            <a:off x="6381752" y="6488668"/>
            <a:ext cx="1071570" cy="369332"/>
          </a:xfrm>
          <a:prstGeom prst="rect">
            <a:avLst/>
          </a:prstGeom>
          <a:noFill/>
        </p:spPr>
        <p:txBody>
          <a:bodyPr wrap="none" rtlCol="0">
            <a:noAutofit/>
          </a:bodyPr>
          <a:lstStyle/>
          <a:p>
            <a:pPr algn="ctr"/>
            <a:r>
              <a:rPr lang="ja-JP" altLang="en-US" sz="1100" dirty="0"/>
              <a:t>データ ソース</a:t>
            </a:r>
          </a:p>
        </p:txBody>
      </p:sp>
      <p:sp>
        <p:nvSpPr>
          <p:cNvPr id="12" name="テキスト ボックス 11"/>
          <p:cNvSpPr txBox="1"/>
          <p:nvPr/>
        </p:nvSpPr>
        <p:spPr>
          <a:xfrm>
            <a:off x="7310446" y="6274378"/>
            <a:ext cx="1071570" cy="369332"/>
          </a:xfrm>
          <a:prstGeom prst="rect">
            <a:avLst/>
          </a:prstGeom>
          <a:noFill/>
        </p:spPr>
        <p:txBody>
          <a:bodyPr wrap="none" rtlCol="0">
            <a:noAutofit/>
          </a:bodyPr>
          <a:lstStyle/>
          <a:p>
            <a:r>
              <a:rPr lang="ja-JP" altLang="en-US" sz="1100" dirty="0"/>
              <a:t>メタデータ</a:t>
            </a:r>
          </a:p>
        </p:txBody>
      </p:sp>
      <p:sp>
        <p:nvSpPr>
          <p:cNvPr id="13" name="正方形/長方形 12"/>
          <p:cNvSpPr/>
          <p:nvPr/>
        </p:nvSpPr>
        <p:spPr bwMode="auto">
          <a:xfrm>
            <a:off x="6524628" y="4572008"/>
            <a:ext cx="1500198" cy="1071570"/>
          </a:xfrm>
          <a:prstGeom prst="rect">
            <a:avLst/>
          </a:prstGeom>
          <a:solidFill>
            <a:srgbClr val="4223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altLang="ja-JP" sz="1200" dirty="0">
                <a:solidFill>
                  <a:srgbClr val="FFFFFF"/>
                </a:solidFill>
                <a:effectLst>
                  <a:outerShdw blurRad="38100" dist="38100" dir="2700000" algn="tl">
                    <a:srgbClr val="000000">
                      <a:alpha val="43137"/>
                    </a:srgbClr>
                  </a:outerShdw>
                </a:effectLst>
              </a:rPr>
              <a:t>Sync Service</a:t>
            </a:r>
          </a:p>
          <a:p>
            <a:pPr algn="ctr" defTabSz="914099" fontAlgn="base">
              <a:spcBef>
                <a:spcPct val="0"/>
              </a:spcBef>
              <a:spcAft>
                <a:spcPct val="0"/>
              </a:spcAft>
            </a:pPr>
            <a:r>
              <a:rPr lang="ja-JP" altLang="en-US" sz="1200" dirty="0">
                <a:solidFill>
                  <a:srgbClr val="FFFFFF"/>
                </a:solidFill>
                <a:effectLst>
                  <a:outerShdw blurRad="38100" dist="38100" dir="2700000" algn="tl">
                    <a:srgbClr val="000000">
                      <a:alpha val="43137"/>
                    </a:srgbClr>
                  </a:outerShdw>
                </a:effectLst>
              </a:rPr>
              <a:t>プロバイダ</a:t>
            </a:r>
          </a:p>
        </p:txBody>
      </p:sp>
      <p:sp>
        <p:nvSpPr>
          <p:cNvPr id="14" name="正方形/長方形 13"/>
          <p:cNvSpPr/>
          <p:nvPr/>
        </p:nvSpPr>
        <p:spPr bwMode="auto">
          <a:xfrm>
            <a:off x="6596066" y="5072074"/>
            <a:ext cx="1357322" cy="428628"/>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altLang="ja-JP" sz="1200" dirty="0">
                <a:solidFill>
                  <a:srgbClr val="FFFFFF"/>
                </a:solidFill>
                <a:effectLst>
                  <a:outerShdw blurRad="38100" dist="38100" dir="2700000" algn="tl">
                    <a:srgbClr val="000000">
                      <a:alpha val="43137"/>
                    </a:srgbClr>
                  </a:outerShdw>
                </a:effectLst>
              </a:rPr>
              <a:t>Sync Framework</a:t>
            </a:r>
          </a:p>
          <a:p>
            <a:pPr algn="ctr" defTabSz="914099" fontAlgn="base">
              <a:spcBef>
                <a:spcPct val="0"/>
              </a:spcBef>
              <a:spcAft>
                <a:spcPct val="0"/>
              </a:spcAft>
            </a:pPr>
            <a:r>
              <a:rPr lang="ja-JP" altLang="en-US" sz="1200" dirty="0">
                <a:solidFill>
                  <a:srgbClr val="FFFFFF"/>
                </a:solidFill>
                <a:effectLst>
                  <a:outerShdw blurRad="38100" dist="38100" dir="2700000" algn="tl">
                    <a:srgbClr val="000000">
                      <a:alpha val="43137"/>
                    </a:srgbClr>
                  </a:outerShdw>
                </a:effectLst>
              </a:rPr>
              <a:t>ランタイム</a:t>
            </a:r>
          </a:p>
        </p:txBody>
      </p:sp>
      <p:sp>
        <p:nvSpPr>
          <p:cNvPr id="15" name="上下矢印 14"/>
          <p:cNvSpPr/>
          <p:nvPr/>
        </p:nvSpPr>
        <p:spPr bwMode="auto">
          <a:xfrm>
            <a:off x="6738942" y="5500702"/>
            <a:ext cx="285752" cy="428628"/>
          </a:xfrm>
          <a:prstGeom prst="upDownArrow">
            <a:avLst>
              <a:gd name="adj1" fmla="val 50000"/>
              <a:gd name="adj2" fmla="val 35618"/>
            </a:avLst>
          </a:prstGeom>
          <a:solidFill>
            <a:schemeClr val="tx1"/>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000" dirty="0">
              <a:solidFill>
                <a:srgbClr val="FFFFFF"/>
              </a:solidFill>
              <a:effectLst>
                <a:outerShdw blurRad="38100" dist="38100" dir="2700000" algn="tl">
                  <a:srgbClr val="000000">
                    <a:alpha val="43137"/>
                  </a:srgbClr>
                </a:outerShdw>
              </a:effectLst>
            </a:endParaRPr>
          </a:p>
        </p:txBody>
      </p:sp>
      <p:sp>
        <p:nvSpPr>
          <p:cNvPr id="16" name="上下矢印 15"/>
          <p:cNvSpPr/>
          <p:nvPr/>
        </p:nvSpPr>
        <p:spPr bwMode="auto">
          <a:xfrm>
            <a:off x="7488684" y="5500702"/>
            <a:ext cx="285752" cy="428628"/>
          </a:xfrm>
          <a:prstGeom prst="upDownArrow">
            <a:avLst>
              <a:gd name="adj1" fmla="val 50000"/>
              <a:gd name="adj2" fmla="val 35618"/>
            </a:avLst>
          </a:prstGeom>
          <a:solidFill>
            <a:schemeClr val="tx1"/>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000" dirty="0">
              <a:solidFill>
                <a:srgbClr val="FFFFFF"/>
              </a:solidFill>
              <a:effectLst>
                <a:outerShdw blurRad="38100" dist="38100" dir="2700000" algn="tl">
                  <a:srgbClr val="000000">
                    <a:alpha val="43137"/>
                  </a:srgbClr>
                </a:outerShdw>
              </a:effectLst>
            </a:endParaRPr>
          </a:p>
        </p:txBody>
      </p:sp>
      <p:pic>
        <p:nvPicPr>
          <p:cNvPr id="17" name="Picture 2" descr="\\kkondo1\data$\_Archive\Template\ClipArtOLD\Database Sm.png"/>
          <p:cNvPicPr>
            <a:picLocks noChangeAspect="1" noChangeArrowheads="1"/>
          </p:cNvPicPr>
          <p:nvPr/>
        </p:nvPicPr>
        <p:blipFill>
          <a:blip r:embed="rId3" cstate="print"/>
          <a:srcRect/>
          <a:stretch>
            <a:fillRect/>
          </a:stretch>
        </p:blipFill>
        <p:spPr bwMode="auto">
          <a:xfrm>
            <a:off x="9096397" y="5786454"/>
            <a:ext cx="569981" cy="682612"/>
          </a:xfrm>
          <a:prstGeom prst="rect">
            <a:avLst/>
          </a:prstGeom>
          <a:noFill/>
        </p:spPr>
      </p:pic>
      <p:pic>
        <p:nvPicPr>
          <p:cNvPr id="18" name="Picture 2" descr="\\kkondo1\data$\_Archive\Template\ClipArtOLD\Database Sm.png"/>
          <p:cNvPicPr>
            <a:picLocks noChangeAspect="1" noChangeArrowheads="1"/>
          </p:cNvPicPr>
          <p:nvPr/>
        </p:nvPicPr>
        <p:blipFill>
          <a:blip r:embed="rId4" cstate="print"/>
          <a:srcRect/>
          <a:stretch>
            <a:fillRect/>
          </a:stretch>
        </p:blipFill>
        <p:spPr bwMode="auto">
          <a:xfrm>
            <a:off x="9952938" y="5786454"/>
            <a:ext cx="357904" cy="428628"/>
          </a:xfrm>
          <a:prstGeom prst="rect">
            <a:avLst/>
          </a:prstGeom>
          <a:noFill/>
        </p:spPr>
      </p:pic>
      <p:sp>
        <p:nvSpPr>
          <p:cNvPr id="19" name="テキスト ボックス 18"/>
          <p:cNvSpPr txBox="1"/>
          <p:nvPr/>
        </p:nvSpPr>
        <p:spPr>
          <a:xfrm>
            <a:off x="8882082" y="6488668"/>
            <a:ext cx="1071570" cy="369332"/>
          </a:xfrm>
          <a:prstGeom prst="rect">
            <a:avLst/>
          </a:prstGeom>
          <a:noFill/>
        </p:spPr>
        <p:txBody>
          <a:bodyPr wrap="none" rtlCol="0">
            <a:noAutofit/>
          </a:bodyPr>
          <a:lstStyle/>
          <a:p>
            <a:pPr algn="ctr"/>
            <a:r>
              <a:rPr lang="ja-JP" altLang="en-US" sz="1100" dirty="0"/>
              <a:t>データ ソース</a:t>
            </a:r>
          </a:p>
        </p:txBody>
      </p:sp>
      <p:sp>
        <p:nvSpPr>
          <p:cNvPr id="20" name="テキスト ボックス 19"/>
          <p:cNvSpPr txBox="1"/>
          <p:nvPr/>
        </p:nvSpPr>
        <p:spPr>
          <a:xfrm>
            <a:off x="9810776" y="6274378"/>
            <a:ext cx="571504" cy="369332"/>
          </a:xfrm>
          <a:prstGeom prst="rect">
            <a:avLst/>
          </a:prstGeom>
          <a:noFill/>
        </p:spPr>
        <p:txBody>
          <a:bodyPr wrap="none" rtlCol="0">
            <a:noAutofit/>
          </a:bodyPr>
          <a:lstStyle/>
          <a:p>
            <a:r>
              <a:rPr lang="ja-JP" altLang="en-US" sz="1100" dirty="0"/>
              <a:t>メタデータ</a:t>
            </a:r>
          </a:p>
        </p:txBody>
      </p:sp>
      <p:sp>
        <p:nvSpPr>
          <p:cNvPr id="22" name="正方形/長方形 21"/>
          <p:cNvSpPr/>
          <p:nvPr/>
        </p:nvSpPr>
        <p:spPr bwMode="auto">
          <a:xfrm>
            <a:off x="9024958" y="4572008"/>
            <a:ext cx="1500198" cy="1071570"/>
          </a:xfrm>
          <a:prstGeom prst="rect">
            <a:avLst/>
          </a:prstGeom>
          <a:solidFill>
            <a:srgbClr val="4223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altLang="ja-JP" sz="1200" dirty="0">
                <a:solidFill>
                  <a:srgbClr val="FFFFFF"/>
                </a:solidFill>
                <a:effectLst>
                  <a:outerShdw blurRad="38100" dist="38100" dir="2700000" algn="tl">
                    <a:srgbClr val="000000">
                      <a:alpha val="43137"/>
                    </a:srgbClr>
                  </a:outerShdw>
                </a:effectLst>
              </a:rPr>
              <a:t>Sync Service</a:t>
            </a:r>
          </a:p>
          <a:p>
            <a:pPr algn="ctr" defTabSz="914099" fontAlgn="base">
              <a:spcBef>
                <a:spcPct val="0"/>
              </a:spcBef>
              <a:spcAft>
                <a:spcPct val="0"/>
              </a:spcAft>
            </a:pPr>
            <a:r>
              <a:rPr lang="ja-JP" altLang="en-US" sz="1200" dirty="0">
                <a:solidFill>
                  <a:srgbClr val="FFFFFF"/>
                </a:solidFill>
                <a:effectLst>
                  <a:outerShdw blurRad="38100" dist="38100" dir="2700000" algn="tl">
                    <a:srgbClr val="000000">
                      <a:alpha val="43137"/>
                    </a:srgbClr>
                  </a:outerShdw>
                </a:effectLst>
              </a:rPr>
              <a:t>プロバイダ</a:t>
            </a:r>
          </a:p>
        </p:txBody>
      </p:sp>
      <p:sp>
        <p:nvSpPr>
          <p:cNvPr id="23" name="正方形/長方形 22"/>
          <p:cNvSpPr/>
          <p:nvPr/>
        </p:nvSpPr>
        <p:spPr bwMode="auto">
          <a:xfrm>
            <a:off x="9096396" y="5072074"/>
            <a:ext cx="1357322" cy="428628"/>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altLang="ja-JP" sz="1200" dirty="0">
                <a:solidFill>
                  <a:srgbClr val="FFFFFF"/>
                </a:solidFill>
                <a:effectLst>
                  <a:outerShdw blurRad="38100" dist="38100" dir="2700000" algn="tl">
                    <a:srgbClr val="000000">
                      <a:alpha val="43137"/>
                    </a:srgbClr>
                  </a:outerShdw>
                </a:effectLst>
              </a:rPr>
              <a:t>Sync Framework</a:t>
            </a:r>
          </a:p>
          <a:p>
            <a:pPr algn="ctr" defTabSz="914099" fontAlgn="base">
              <a:spcBef>
                <a:spcPct val="0"/>
              </a:spcBef>
              <a:spcAft>
                <a:spcPct val="0"/>
              </a:spcAft>
            </a:pPr>
            <a:r>
              <a:rPr lang="ja-JP" altLang="en-US" sz="1200" dirty="0">
                <a:solidFill>
                  <a:srgbClr val="FFFFFF"/>
                </a:solidFill>
                <a:effectLst>
                  <a:outerShdw blurRad="38100" dist="38100" dir="2700000" algn="tl">
                    <a:srgbClr val="000000">
                      <a:alpha val="43137"/>
                    </a:srgbClr>
                  </a:outerShdw>
                </a:effectLst>
              </a:rPr>
              <a:t>ランタイム</a:t>
            </a:r>
          </a:p>
        </p:txBody>
      </p:sp>
      <p:sp>
        <p:nvSpPr>
          <p:cNvPr id="24" name="上下矢印 23"/>
          <p:cNvSpPr/>
          <p:nvPr/>
        </p:nvSpPr>
        <p:spPr bwMode="auto">
          <a:xfrm>
            <a:off x="9239272" y="5500702"/>
            <a:ext cx="285752" cy="428628"/>
          </a:xfrm>
          <a:prstGeom prst="upDownArrow">
            <a:avLst>
              <a:gd name="adj1" fmla="val 50000"/>
              <a:gd name="adj2" fmla="val 35618"/>
            </a:avLst>
          </a:prstGeom>
          <a:solidFill>
            <a:schemeClr val="tx1"/>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000" dirty="0">
              <a:solidFill>
                <a:srgbClr val="FFFFFF"/>
              </a:solidFill>
              <a:effectLst>
                <a:outerShdw blurRad="38100" dist="38100" dir="2700000" algn="tl">
                  <a:srgbClr val="000000">
                    <a:alpha val="43137"/>
                  </a:srgbClr>
                </a:outerShdw>
              </a:effectLst>
            </a:endParaRPr>
          </a:p>
        </p:txBody>
      </p:sp>
      <p:sp>
        <p:nvSpPr>
          <p:cNvPr id="25" name="上下矢印 24"/>
          <p:cNvSpPr/>
          <p:nvPr/>
        </p:nvSpPr>
        <p:spPr bwMode="auto">
          <a:xfrm>
            <a:off x="9989014" y="5500702"/>
            <a:ext cx="285752" cy="428628"/>
          </a:xfrm>
          <a:prstGeom prst="upDownArrow">
            <a:avLst>
              <a:gd name="adj1" fmla="val 50000"/>
              <a:gd name="adj2" fmla="val 35618"/>
            </a:avLst>
          </a:prstGeom>
          <a:solidFill>
            <a:schemeClr val="tx1"/>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000" dirty="0">
              <a:solidFill>
                <a:srgbClr val="FFFFFF"/>
              </a:solidFill>
              <a:effectLst>
                <a:outerShdw blurRad="38100" dist="38100" dir="2700000" algn="tl">
                  <a:srgbClr val="000000">
                    <a:alpha val="43137"/>
                  </a:srgbClr>
                </a:outerShdw>
              </a:effectLst>
            </a:endParaRPr>
          </a:p>
        </p:txBody>
      </p:sp>
      <p:sp>
        <p:nvSpPr>
          <p:cNvPr id="26" name="左右矢印 25"/>
          <p:cNvSpPr/>
          <p:nvPr/>
        </p:nvSpPr>
        <p:spPr bwMode="auto">
          <a:xfrm>
            <a:off x="8060545" y="4857760"/>
            <a:ext cx="928694" cy="500066"/>
          </a:xfrm>
          <a:prstGeom prst="leftRightArrow">
            <a:avLst>
              <a:gd name="adj1" fmla="val 50000"/>
              <a:gd name="adj2" fmla="val 32990"/>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000" dirty="0">
              <a:solidFill>
                <a:srgbClr val="FFFFFF"/>
              </a:solidFill>
              <a:effectLst>
                <a:outerShdw blurRad="38100" dist="38100" dir="2700000" algn="tl">
                  <a:srgbClr val="000000">
                    <a:alpha val="43137"/>
                  </a:srgbClr>
                </a:outerShdw>
              </a:effectLst>
            </a:endParaRPr>
          </a:p>
        </p:txBody>
      </p:sp>
      <p:sp>
        <p:nvSpPr>
          <p:cNvPr id="28" name="テキスト ボックス 27"/>
          <p:cNvSpPr txBox="1"/>
          <p:nvPr/>
        </p:nvSpPr>
        <p:spPr>
          <a:xfrm>
            <a:off x="7989107" y="5286388"/>
            <a:ext cx="1071570" cy="369332"/>
          </a:xfrm>
          <a:prstGeom prst="rect">
            <a:avLst/>
          </a:prstGeom>
          <a:noFill/>
        </p:spPr>
        <p:txBody>
          <a:bodyPr wrap="none" rtlCol="0">
            <a:noAutofit/>
          </a:bodyPr>
          <a:lstStyle/>
          <a:p>
            <a:pPr algn="ctr"/>
            <a:r>
              <a:rPr lang="ja-JP" altLang="en-US" sz="1100" dirty="0"/>
              <a:t>同期</a:t>
            </a:r>
            <a:endParaRPr lang="en-US" altLang="ja-JP" sz="1100" dirty="0"/>
          </a:p>
          <a:p>
            <a:pPr algn="ctr"/>
            <a:r>
              <a:rPr lang="ja-JP" altLang="en-US" sz="1100" dirty="0"/>
              <a:t>セッション</a:t>
            </a:r>
          </a:p>
        </p:txBody>
      </p:sp>
      <p:pic>
        <p:nvPicPr>
          <p:cNvPr id="5125" name="Picture 5" descr="\\kkondo1\data$\_Archive\Template\ClipArt\Artwork_Imagery\Shapes and Graphics\Arrows - arrow\Straight\sm yellow straight down arrow.png"/>
          <p:cNvPicPr>
            <a:picLocks noChangeAspect="1" noChangeArrowheads="1"/>
          </p:cNvPicPr>
          <p:nvPr/>
        </p:nvPicPr>
        <p:blipFill>
          <a:blip r:embed="rId5"/>
          <a:srcRect/>
          <a:stretch>
            <a:fillRect/>
          </a:stretch>
        </p:blipFill>
        <p:spPr bwMode="auto">
          <a:xfrm>
            <a:off x="8172469" y="4000505"/>
            <a:ext cx="704846" cy="914395"/>
          </a:xfrm>
          <a:prstGeom prst="rect">
            <a:avLst/>
          </a:prstGeom>
          <a:noFill/>
        </p:spPr>
      </p:pic>
      <p:sp>
        <p:nvSpPr>
          <p:cNvPr id="29" name="正方形/長方形 28"/>
          <p:cNvSpPr/>
          <p:nvPr/>
        </p:nvSpPr>
        <p:spPr bwMode="auto">
          <a:xfrm>
            <a:off x="7667636" y="3571876"/>
            <a:ext cx="1714512" cy="642942"/>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ja-JP" altLang="en-US" sz="1400" dirty="0">
                <a:solidFill>
                  <a:srgbClr val="FFFFFF"/>
                </a:solidFill>
                <a:effectLst>
                  <a:outerShdw blurRad="38100" dist="38100" dir="2700000" algn="tl">
                    <a:srgbClr val="000000">
                      <a:alpha val="43137"/>
                    </a:srgbClr>
                  </a:outerShdw>
                </a:effectLst>
              </a:rPr>
              <a:t>アプリケーション</a:t>
            </a:r>
          </a:p>
        </p:txBody>
      </p:sp>
    </p:spTree>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0C68B9-ADDC-4C55-99DA-1E860BE6388A}"/>
              </a:ext>
            </a:extLst>
          </p:cNvPr>
          <p:cNvSpPr>
            <a:spLocks noGrp="1"/>
          </p:cNvSpPr>
          <p:nvPr>
            <p:ph type="title"/>
          </p:nvPr>
        </p:nvSpPr>
        <p:spPr/>
        <p:txBody>
          <a:bodyPr/>
          <a:lstStyle/>
          <a:p>
            <a:r>
              <a:rPr kumimoji="1" lang="en-US" altLang="ja-JP" dirty="0"/>
              <a:t>One ASP.NET </a:t>
            </a:r>
            <a:r>
              <a:rPr kumimoji="1" lang="ja-JP" altLang="en-US" dirty="0"/>
              <a:t>～ </a:t>
            </a:r>
            <a:r>
              <a:rPr kumimoji="1" lang="en-US" altLang="ja-JP" dirty="0"/>
              <a:t>Katana Project</a:t>
            </a:r>
            <a:endParaRPr kumimoji="1" lang="ja-JP" altLang="en-US" dirty="0"/>
          </a:p>
        </p:txBody>
      </p:sp>
      <p:sp>
        <p:nvSpPr>
          <p:cNvPr id="46" name="正方形/長方形 45">
            <a:extLst>
              <a:ext uri="{FF2B5EF4-FFF2-40B4-BE49-F238E27FC236}">
                <a16:creationId xmlns:a16="http://schemas.microsoft.com/office/drawing/2014/main" id="{2BCA0482-50E2-49D2-B28B-DDC919D5D44F}"/>
              </a:ext>
            </a:extLst>
          </p:cNvPr>
          <p:cNvSpPr/>
          <p:nvPr/>
        </p:nvSpPr>
        <p:spPr bwMode="auto">
          <a:xfrm>
            <a:off x="5413260" y="5151127"/>
            <a:ext cx="6400730" cy="1383942"/>
          </a:xfrm>
          <a:prstGeom prst="rect">
            <a:avLst/>
          </a:prstGeom>
          <a:solidFill>
            <a:srgbClr val="00188F">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69197" tIns="34598" rIns="69197" bIns="34598" numCol="1" spcCol="0" rtlCol="0" fromWordArt="0" anchor="b" anchorCtr="0" forceAA="0" compatLnSpc="1">
            <a:prstTxWarp prst="textNoShape">
              <a:avLst/>
            </a:prstTxWarp>
            <a:noAutofit/>
          </a:bodyPr>
          <a:lstStyle/>
          <a:p>
            <a:pPr algn="ctr" defTabSz="896094" fontAlgn="base">
              <a:lnSpc>
                <a:spcPct val="90000"/>
              </a:lnSpc>
              <a:spcBef>
                <a:spcPct val="0"/>
              </a:spcBef>
              <a:spcAft>
                <a:spcPct val="0"/>
              </a:spcAft>
              <a:defRPr/>
            </a:pPr>
            <a:r>
              <a:rPr lang="en-US" altLang="ja-JP" sz="3459" b="1" kern="0" dirty="0">
                <a:gradFill>
                  <a:gsLst>
                    <a:gs pos="0">
                      <a:srgbClr val="FFFFFF"/>
                    </a:gs>
                    <a:gs pos="100000">
                      <a:srgbClr val="FFFFFF"/>
                    </a:gs>
                  </a:gsLst>
                  <a:lin ang="5400000" scaled="0"/>
                </a:gradFill>
                <a:ea typeface="Segoe UI" pitchFamily="34" charset="0"/>
                <a:cs typeface="Segoe UI" pitchFamily="34" charset="0"/>
              </a:rPr>
              <a:t>Host</a:t>
            </a:r>
          </a:p>
        </p:txBody>
      </p:sp>
      <p:sp>
        <p:nvSpPr>
          <p:cNvPr id="47" name="正方形/長方形 46">
            <a:hlinkClick r:id="rId2"/>
            <a:extLst>
              <a:ext uri="{FF2B5EF4-FFF2-40B4-BE49-F238E27FC236}">
                <a16:creationId xmlns:a16="http://schemas.microsoft.com/office/drawing/2014/main" id="{22181842-1E91-442E-AC44-82597B5FD79A}"/>
              </a:ext>
            </a:extLst>
          </p:cNvPr>
          <p:cNvSpPr/>
          <p:nvPr/>
        </p:nvSpPr>
        <p:spPr bwMode="auto">
          <a:xfrm>
            <a:off x="5413260" y="3767185"/>
            <a:ext cx="6400730" cy="1383942"/>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69197" tIns="69197" rIns="69197" bIns="69197"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r>
              <a:rPr lang="en-US" altLang="ja-JP" sz="3459" b="1" kern="0" dirty="0">
                <a:gradFill>
                  <a:gsLst>
                    <a:gs pos="0">
                      <a:srgbClr val="FFFFFF"/>
                    </a:gs>
                    <a:gs pos="100000">
                      <a:srgbClr val="FFFFFF"/>
                    </a:gs>
                  </a:gsLst>
                  <a:lin ang="5400000" scaled="0"/>
                </a:gradFill>
                <a:ea typeface="Segoe UI" pitchFamily="34" charset="0"/>
                <a:cs typeface="Segoe UI" pitchFamily="34" charset="0"/>
              </a:rPr>
              <a:t>Server</a:t>
            </a:r>
            <a:r>
              <a:rPr lang="en-US" altLang="ja-JP" sz="2691" b="1" kern="0" dirty="0">
                <a:gradFill>
                  <a:gsLst>
                    <a:gs pos="0">
                      <a:srgbClr val="FFFFFF"/>
                    </a:gs>
                    <a:gs pos="100000">
                      <a:srgbClr val="FFFFFF"/>
                    </a:gs>
                  </a:gsLst>
                  <a:lin ang="5400000" scaled="0"/>
                </a:gradFill>
                <a:ea typeface="Segoe UI" pitchFamily="34" charset="0"/>
                <a:cs typeface="Segoe UI" pitchFamily="34" charset="0"/>
              </a:rPr>
              <a:t> </a:t>
            </a:r>
            <a:r>
              <a:rPr lang="en-US" altLang="ja-JP" sz="2691" kern="0" dirty="0">
                <a:gradFill>
                  <a:gsLst>
                    <a:gs pos="0">
                      <a:srgbClr val="FFFFFF"/>
                    </a:gs>
                    <a:gs pos="100000">
                      <a:srgbClr val="FFFFFF"/>
                    </a:gs>
                  </a:gsLst>
                  <a:lin ang="5400000" scaled="0"/>
                </a:gradFill>
                <a:ea typeface="Segoe UI" pitchFamily="34" charset="0"/>
                <a:cs typeface="Segoe UI" pitchFamily="34" charset="0"/>
              </a:rPr>
              <a:t>(</a:t>
            </a:r>
            <a:r>
              <a:rPr lang="en-US" altLang="ja-JP" sz="2691" b="1" kern="0" dirty="0">
                <a:solidFill>
                  <a:srgbClr val="FF8C00">
                    <a:lumMod val="40000"/>
                    <a:lumOff val="60000"/>
                  </a:srgbClr>
                </a:solidFill>
                <a:ea typeface="Segoe UI" pitchFamily="34" charset="0"/>
                <a:cs typeface="Segoe UI" pitchFamily="34" charset="0"/>
              </a:rPr>
              <a:t>Katana Project</a:t>
            </a:r>
            <a:r>
              <a:rPr lang="en-US" altLang="ja-JP" sz="2691" kern="0" dirty="0">
                <a:gradFill>
                  <a:gsLst>
                    <a:gs pos="0">
                      <a:srgbClr val="FFFFFF"/>
                    </a:gs>
                    <a:gs pos="100000">
                      <a:srgbClr val="FFFFFF"/>
                    </a:gs>
                  </a:gsLst>
                  <a:lin ang="5400000" scaled="0"/>
                </a:gradFill>
                <a:ea typeface="Segoe UI" pitchFamily="34" charset="0"/>
                <a:cs typeface="Segoe UI" pitchFamily="34" charset="0"/>
              </a:rPr>
              <a:t>)</a:t>
            </a:r>
          </a:p>
        </p:txBody>
      </p:sp>
      <p:sp>
        <p:nvSpPr>
          <p:cNvPr id="48" name="正方形/長方形 47">
            <a:extLst>
              <a:ext uri="{FF2B5EF4-FFF2-40B4-BE49-F238E27FC236}">
                <a16:creationId xmlns:a16="http://schemas.microsoft.com/office/drawing/2014/main" id="{1536CCB2-F3A8-4A2F-AE7B-E59863E126D8}"/>
              </a:ext>
            </a:extLst>
          </p:cNvPr>
          <p:cNvSpPr/>
          <p:nvPr/>
        </p:nvSpPr>
        <p:spPr bwMode="auto">
          <a:xfrm>
            <a:off x="5413260" y="1517535"/>
            <a:ext cx="6400730" cy="103795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69197" tIns="69197" rIns="69197" bIns="69197"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r>
              <a:rPr lang="en-US" altLang="ja-JP" sz="3459" b="1" kern="0" dirty="0">
                <a:gradFill>
                  <a:gsLst>
                    <a:gs pos="0">
                      <a:srgbClr val="FFFFFF"/>
                    </a:gs>
                    <a:gs pos="100000">
                      <a:srgbClr val="FFFFFF"/>
                    </a:gs>
                  </a:gsLst>
                  <a:lin ang="5400000" scaled="0"/>
                </a:gradFill>
                <a:ea typeface="Segoe UI" pitchFamily="34" charset="0"/>
                <a:cs typeface="Segoe UI" pitchFamily="34" charset="0"/>
              </a:rPr>
              <a:t>Application</a:t>
            </a:r>
          </a:p>
        </p:txBody>
      </p:sp>
      <p:sp>
        <p:nvSpPr>
          <p:cNvPr id="49" name="正方形/長方形 48">
            <a:extLst>
              <a:ext uri="{FF2B5EF4-FFF2-40B4-BE49-F238E27FC236}">
                <a16:creationId xmlns:a16="http://schemas.microsoft.com/office/drawing/2014/main" id="{C6399E87-069D-41EB-9FC9-86DE977BCD9E}"/>
              </a:ext>
            </a:extLst>
          </p:cNvPr>
          <p:cNvSpPr/>
          <p:nvPr/>
        </p:nvSpPr>
        <p:spPr bwMode="auto">
          <a:xfrm>
            <a:off x="5413260" y="2555492"/>
            <a:ext cx="6400730" cy="1210949"/>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69197" tIns="69197" rIns="69197" bIns="69197"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r>
              <a:rPr lang="en-US" altLang="ja-JP" sz="3459" b="1" kern="0" dirty="0">
                <a:gradFill>
                  <a:gsLst>
                    <a:gs pos="0">
                      <a:srgbClr val="FFFFFF"/>
                    </a:gs>
                    <a:gs pos="100000">
                      <a:srgbClr val="FFFFFF"/>
                    </a:gs>
                  </a:gsLst>
                  <a:lin ang="5400000" scaled="0"/>
                </a:gradFill>
                <a:ea typeface="Segoe UI" pitchFamily="34" charset="0"/>
                <a:cs typeface="Segoe UI" pitchFamily="34" charset="0"/>
              </a:rPr>
              <a:t>Middleware</a:t>
            </a:r>
          </a:p>
          <a:p>
            <a:pPr algn="ctr" defTabSz="896094" fontAlgn="base">
              <a:lnSpc>
                <a:spcPct val="90000"/>
              </a:lnSpc>
              <a:spcBef>
                <a:spcPct val="0"/>
              </a:spcBef>
              <a:spcAft>
                <a:spcPct val="0"/>
              </a:spcAft>
              <a:defRPr/>
            </a:pPr>
            <a:r>
              <a:rPr lang="en-US" altLang="ja-JP" sz="2307" kern="0" dirty="0" err="1">
                <a:gradFill>
                  <a:gsLst>
                    <a:gs pos="0">
                      <a:srgbClr val="FFFFFF"/>
                    </a:gs>
                    <a:gs pos="100000">
                      <a:srgbClr val="FFFFFF"/>
                    </a:gs>
                  </a:gsLst>
                  <a:lin ang="5400000" scaled="0"/>
                </a:gradFill>
                <a:ea typeface="Segoe UI" pitchFamily="34" charset="0"/>
                <a:cs typeface="Segoe UI" pitchFamily="34" charset="0"/>
              </a:rPr>
              <a:t>SignalR</a:t>
            </a:r>
            <a:r>
              <a:rPr lang="en-US" altLang="ja-JP" sz="2307" kern="0" dirty="0">
                <a:gradFill>
                  <a:gsLst>
                    <a:gs pos="0">
                      <a:srgbClr val="FFFFFF"/>
                    </a:gs>
                    <a:gs pos="100000">
                      <a:srgbClr val="FFFFFF"/>
                    </a:gs>
                  </a:gsLst>
                  <a:lin ang="5400000" scaled="0"/>
                </a:gradFill>
                <a:ea typeface="Segoe UI" pitchFamily="34" charset="0"/>
                <a:cs typeface="Segoe UI" pitchFamily="34" charset="0"/>
              </a:rPr>
              <a:t>, Web API, Nancy, </a:t>
            </a:r>
            <a:r>
              <a:rPr lang="en-US" altLang="ja-JP" sz="2307" kern="0" dirty="0" err="1">
                <a:gradFill>
                  <a:gsLst>
                    <a:gs pos="0">
                      <a:srgbClr val="FFFFFF"/>
                    </a:gs>
                    <a:gs pos="100000">
                      <a:srgbClr val="FFFFFF"/>
                    </a:gs>
                  </a:gsLst>
                  <a:lin ang="5400000" scaled="0"/>
                </a:gradFill>
                <a:ea typeface="Segoe UI" pitchFamily="34" charset="0"/>
                <a:cs typeface="Segoe UI" pitchFamily="34" charset="0"/>
              </a:rPr>
              <a:t>Auth</a:t>
            </a:r>
            <a:r>
              <a:rPr lang="en-US" altLang="ja-JP" sz="2307" kern="0" dirty="0">
                <a:gradFill>
                  <a:gsLst>
                    <a:gs pos="0">
                      <a:srgbClr val="FFFFFF"/>
                    </a:gs>
                    <a:gs pos="100000">
                      <a:srgbClr val="FFFFFF"/>
                    </a:gs>
                  </a:gsLst>
                  <a:lin ang="5400000" scaled="0"/>
                </a:gradFill>
                <a:ea typeface="Segoe UI" pitchFamily="34" charset="0"/>
                <a:cs typeface="Segoe UI" pitchFamily="34" charset="0"/>
              </a:rPr>
              <a:t> …</a:t>
            </a:r>
            <a:endParaRPr lang="ja-JP" altLang="en-US" sz="230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正方形/長方形 49">
            <a:extLst>
              <a:ext uri="{FF2B5EF4-FFF2-40B4-BE49-F238E27FC236}">
                <a16:creationId xmlns:a16="http://schemas.microsoft.com/office/drawing/2014/main" id="{99488BD5-D02D-4C31-BD58-DBE2ADF03268}"/>
              </a:ext>
            </a:extLst>
          </p:cNvPr>
          <p:cNvSpPr/>
          <p:nvPr/>
        </p:nvSpPr>
        <p:spPr bwMode="auto">
          <a:xfrm>
            <a:off x="5555317" y="4316557"/>
            <a:ext cx="2006715" cy="830365"/>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69197" tIns="69197" rIns="69197" bIns="69197"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r>
              <a:rPr lang="en-US" altLang="ja-JP" sz="2307" b="1" kern="0" dirty="0" err="1">
                <a:gradFill>
                  <a:gsLst>
                    <a:gs pos="0">
                      <a:srgbClr val="FFFFFF"/>
                    </a:gs>
                    <a:gs pos="100000">
                      <a:srgbClr val="FFFFFF"/>
                    </a:gs>
                  </a:gsLst>
                  <a:lin ang="5400000" scaled="0"/>
                </a:gradFill>
                <a:ea typeface="Segoe UI" pitchFamily="34" charset="0"/>
                <a:cs typeface="Segoe UI" pitchFamily="34" charset="0"/>
              </a:rPr>
              <a:t>SystemWeb</a:t>
            </a:r>
            <a:endParaRPr lang="en-US" altLang="ja-JP" sz="2307" b="1" kern="0" dirty="0">
              <a:gradFill>
                <a:gsLst>
                  <a:gs pos="0">
                    <a:srgbClr val="FFFFFF"/>
                  </a:gs>
                  <a:gs pos="100000">
                    <a:srgbClr val="FFFFFF"/>
                  </a:gs>
                </a:gsLst>
                <a:lin ang="5400000" scaled="0"/>
              </a:gradFill>
              <a:ea typeface="Segoe UI" pitchFamily="34" charset="0"/>
              <a:cs typeface="Segoe UI" pitchFamily="34" charset="0"/>
            </a:endParaRPr>
          </a:p>
        </p:txBody>
      </p:sp>
      <p:sp>
        <p:nvSpPr>
          <p:cNvPr id="51" name="正方形/長方形 50">
            <a:extLst>
              <a:ext uri="{FF2B5EF4-FFF2-40B4-BE49-F238E27FC236}">
                <a16:creationId xmlns:a16="http://schemas.microsoft.com/office/drawing/2014/main" id="{87E2DF1B-DCFB-4B59-A369-3B3817BE1EEE}"/>
              </a:ext>
            </a:extLst>
          </p:cNvPr>
          <p:cNvSpPr/>
          <p:nvPr/>
        </p:nvSpPr>
        <p:spPr bwMode="auto">
          <a:xfrm>
            <a:off x="7610477" y="4316557"/>
            <a:ext cx="2006715" cy="830365"/>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69197" tIns="69197" rIns="69197" bIns="69197"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r>
              <a:rPr lang="en-US" altLang="ja-JP" sz="2307" b="1" kern="0" dirty="0">
                <a:solidFill>
                  <a:srgbClr val="FF8C00">
                    <a:lumMod val="40000"/>
                    <a:lumOff val="60000"/>
                  </a:srgbClr>
                </a:solidFill>
                <a:ea typeface="Segoe UI" pitchFamily="34" charset="0"/>
                <a:cs typeface="Segoe UI" pitchFamily="34" charset="0"/>
              </a:rPr>
              <a:t>Helios</a:t>
            </a:r>
          </a:p>
          <a:p>
            <a:pPr algn="ctr" defTabSz="896094" fontAlgn="base">
              <a:lnSpc>
                <a:spcPct val="90000"/>
              </a:lnSpc>
              <a:spcBef>
                <a:spcPct val="0"/>
              </a:spcBef>
              <a:spcAft>
                <a:spcPct val="0"/>
              </a:spcAft>
              <a:defRPr/>
            </a:pPr>
            <a:r>
              <a:rPr lang="en-US" altLang="ja-JP" sz="2307" kern="0" dirty="0">
                <a:gradFill>
                  <a:gsLst>
                    <a:gs pos="0">
                      <a:srgbClr val="FFFFFF"/>
                    </a:gs>
                    <a:gs pos="100000">
                      <a:srgbClr val="FFFFFF"/>
                    </a:gs>
                  </a:gsLst>
                  <a:lin ang="5400000" scaled="0"/>
                </a:gradFill>
                <a:ea typeface="Segoe UI" pitchFamily="34" charset="0"/>
                <a:cs typeface="Segoe UI" pitchFamily="34" charset="0"/>
              </a:rPr>
              <a:t>(</a:t>
            </a:r>
            <a:r>
              <a:rPr lang="en-US" altLang="ja-JP" sz="2307" kern="0" dirty="0" err="1">
                <a:gradFill>
                  <a:gsLst>
                    <a:gs pos="0">
                      <a:srgbClr val="FFFFFF"/>
                    </a:gs>
                    <a:gs pos="100000">
                      <a:srgbClr val="FFFFFF"/>
                    </a:gs>
                  </a:gsLst>
                  <a:lin ang="5400000" scaled="0"/>
                </a:gradFill>
                <a:ea typeface="Segoe UI" pitchFamily="34" charset="0"/>
                <a:cs typeface="Segoe UI" pitchFamily="34" charset="0"/>
              </a:rPr>
              <a:t>Host.IIS</a:t>
            </a:r>
            <a:r>
              <a:rPr lang="en-US" altLang="ja-JP" sz="2307" kern="0" dirty="0">
                <a:gradFill>
                  <a:gsLst>
                    <a:gs pos="0">
                      <a:srgbClr val="FFFFFF"/>
                    </a:gs>
                    <a:gs pos="100000">
                      <a:srgbClr val="FFFFFF"/>
                    </a:gs>
                  </a:gsLst>
                  <a:lin ang="5400000" scaled="0"/>
                </a:gradFill>
                <a:ea typeface="Segoe UI" pitchFamily="34" charset="0"/>
                <a:cs typeface="Segoe UI" pitchFamily="34" charset="0"/>
              </a:rPr>
              <a:t>)</a:t>
            </a:r>
          </a:p>
        </p:txBody>
      </p:sp>
      <p:sp>
        <p:nvSpPr>
          <p:cNvPr id="52" name="正方形/長方形 51">
            <a:extLst>
              <a:ext uri="{FF2B5EF4-FFF2-40B4-BE49-F238E27FC236}">
                <a16:creationId xmlns:a16="http://schemas.microsoft.com/office/drawing/2014/main" id="{187650A7-AE85-4EA6-91C4-6E840A42DCC1}"/>
              </a:ext>
            </a:extLst>
          </p:cNvPr>
          <p:cNvSpPr/>
          <p:nvPr/>
        </p:nvSpPr>
        <p:spPr bwMode="auto">
          <a:xfrm>
            <a:off x="9669282" y="4316557"/>
            <a:ext cx="2006715" cy="830365"/>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69197" tIns="69197" rIns="69197" bIns="69197"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r>
              <a:rPr lang="en-US" altLang="ja-JP" sz="2307" b="1" kern="0" dirty="0" err="1">
                <a:gradFill>
                  <a:gsLst>
                    <a:gs pos="0">
                      <a:srgbClr val="FFFFFF"/>
                    </a:gs>
                    <a:gs pos="100000">
                      <a:srgbClr val="FFFFFF"/>
                    </a:gs>
                  </a:gsLst>
                  <a:lin ang="5400000" scaled="0"/>
                </a:gradFill>
                <a:ea typeface="Segoe UI" pitchFamily="34" charset="0"/>
                <a:cs typeface="Segoe UI" pitchFamily="34" charset="0"/>
              </a:rPr>
              <a:t>HttpListener</a:t>
            </a:r>
            <a:endParaRPr lang="en-US" altLang="ja-JP" sz="2307" b="1" kern="0" dirty="0">
              <a:gradFill>
                <a:gsLst>
                  <a:gs pos="0">
                    <a:srgbClr val="FFFFFF"/>
                  </a:gs>
                  <a:gs pos="100000">
                    <a:srgbClr val="FFFFFF"/>
                  </a:gs>
                </a:gsLst>
                <a:lin ang="5400000" scaled="0"/>
              </a:gradFill>
              <a:ea typeface="Segoe UI" pitchFamily="34" charset="0"/>
              <a:cs typeface="Segoe UI" pitchFamily="34" charset="0"/>
            </a:endParaRPr>
          </a:p>
          <a:p>
            <a:pPr algn="ctr" defTabSz="896094" fontAlgn="base">
              <a:lnSpc>
                <a:spcPct val="90000"/>
              </a:lnSpc>
              <a:spcBef>
                <a:spcPct val="0"/>
              </a:spcBef>
              <a:spcAft>
                <a:spcPct val="0"/>
              </a:spcAft>
              <a:defRPr/>
            </a:pPr>
            <a:r>
              <a:rPr lang="en-US" altLang="ja-JP" sz="2307" b="1" kern="0" dirty="0" err="1">
                <a:gradFill>
                  <a:gsLst>
                    <a:gs pos="0">
                      <a:srgbClr val="FFFFFF"/>
                    </a:gs>
                    <a:gs pos="100000">
                      <a:srgbClr val="FFFFFF"/>
                    </a:gs>
                  </a:gsLst>
                  <a:lin ang="5400000" scaled="0"/>
                </a:gradFill>
                <a:ea typeface="Segoe UI" pitchFamily="34" charset="0"/>
                <a:cs typeface="Segoe UI" pitchFamily="34" charset="0"/>
              </a:rPr>
              <a:t>Nowin</a:t>
            </a:r>
            <a:endParaRPr lang="en-US" altLang="ja-JP" sz="2307" b="1" kern="0" dirty="0">
              <a:gradFill>
                <a:gsLst>
                  <a:gs pos="0">
                    <a:srgbClr val="FFFFFF"/>
                  </a:gs>
                  <a:gs pos="100000">
                    <a:srgbClr val="FFFFFF"/>
                  </a:gs>
                </a:gsLst>
                <a:lin ang="5400000" scaled="0"/>
              </a:gradFill>
              <a:ea typeface="Segoe UI" pitchFamily="34" charset="0"/>
              <a:cs typeface="Segoe UI" pitchFamily="34" charset="0"/>
            </a:endParaRPr>
          </a:p>
        </p:txBody>
      </p:sp>
      <p:sp>
        <p:nvSpPr>
          <p:cNvPr id="53" name="正方形/長方形 52">
            <a:extLst>
              <a:ext uri="{FF2B5EF4-FFF2-40B4-BE49-F238E27FC236}">
                <a16:creationId xmlns:a16="http://schemas.microsoft.com/office/drawing/2014/main" id="{1C565E37-4916-447B-80B0-AB2C2AA1A4A3}"/>
              </a:ext>
            </a:extLst>
          </p:cNvPr>
          <p:cNvSpPr/>
          <p:nvPr/>
        </p:nvSpPr>
        <p:spPr bwMode="auto">
          <a:xfrm>
            <a:off x="5551671" y="5151127"/>
            <a:ext cx="4065521" cy="864964"/>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69197" tIns="69197" rIns="69197" bIns="69197"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r>
              <a:rPr lang="en-US" altLang="ja-JP" sz="3075" b="1" kern="0" dirty="0">
                <a:gradFill>
                  <a:gsLst>
                    <a:gs pos="0">
                      <a:srgbClr val="FFFFFF"/>
                    </a:gs>
                    <a:gs pos="100000">
                      <a:srgbClr val="FFFFFF"/>
                    </a:gs>
                  </a:gsLst>
                  <a:lin ang="5400000" scaled="0"/>
                </a:gradFill>
                <a:ea typeface="Segoe UI" pitchFamily="34" charset="0"/>
                <a:cs typeface="Segoe UI" pitchFamily="34" charset="0"/>
              </a:rPr>
              <a:t>IIS</a:t>
            </a:r>
          </a:p>
        </p:txBody>
      </p:sp>
      <p:sp>
        <p:nvSpPr>
          <p:cNvPr id="54" name="正方形/長方形 53">
            <a:extLst>
              <a:ext uri="{FF2B5EF4-FFF2-40B4-BE49-F238E27FC236}">
                <a16:creationId xmlns:a16="http://schemas.microsoft.com/office/drawing/2014/main" id="{82ED2033-23D4-4DAB-BBB6-0BD0B8C8DE63}"/>
              </a:ext>
            </a:extLst>
          </p:cNvPr>
          <p:cNvSpPr/>
          <p:nvPr/>
        </p:nvSpPr>
        <p:spPr bwMode="auto">
          <a:xfrm>
            <a:off x="9673183" y="5151127"/>
            <a:ext cx="2006715" cy="864964"/>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69197" tIns="69197" rIns="69197" bIns="69197"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r>
              <a:rPr lang="en-US" altLang="ja-JP" sz="2499" b="1" kern="0" dirty="0" err="1">
                <a:gradFill>
                  <a:gsLst>
                    <a:gs pos="0">
                      <a:srgbClr val="FFFFFF"/>
                    </a:gs>
                    <a:gs pos="100000">
                      <a:srgbClr val="FFFFFF"/>
                    </a:gs>
                  </a:gsLst>
                  <a:lin ang="5400000" scaled="0"/>
                </a:gradFill>
                <a:ea typeface="Segoe UI" pitchFamily="34" charset="0"/>
                <a:cs typeface="Segoe UI" pitchFamily="34" charset="0"/>
              </a:rPr>
              <a:t>OwinHost</a:t>
            </a:r>
            <a:endParaRPr lang="en-US" altLang="ja-JP" sz="2499" b="1" kern="0" dirty="0">
              <a:gradFill>
                <a:gsLst>
                  <a:gs pos="0">
                    <a:srgbClr val="FFFFFF"/>
                  </a:gs>
                  <a:gs pos="100000">
                    <a:srgbClr val="FFFFFF"/>
                  </a:gs>
                </a:gsLst>
                <a:lin ang="5400000" scaled="0"/>
              </a:gradFill>
              <a:ea typeface="Segoe UI" pitchFamily="34" charset="0"/>
              <a:cs typeface="Segoe UI" pitchFamily="34" charset="0"/>
            </a:endParaRPr>
          </a:p>
          <a:p>
            <a:pPr algn="ctr" defTabSz="896094" fontAlgn="base">
              <a:lnSpc>
                <a:spcPct val="90000"/>
              </a:lnSpc>
              <a:spcBef>
                <a:spcPct val="0"/>
              </a:spcBef>
              <a:spcAft>
                <a:spcPct val="0"/>
              </a:spcAft>
              <a:defRPr/>
            </a:pPr>
            <a:r>
              <a:rPr lang="en-US" altLang="ja-JP" sz="2499" b="1" kern="0" dirty="0" err="1">
                <a:gradFill>
                  <a:gsLst>
                    <a:gs pos="0">
                      <a:srgbClr val="FFFFFF"/>
                    </a:gs>
                    <a:gs pos="100000">
                      <a:srgbClr val="FFFFFF"/>
                    </a:gs>
                  </a:gsLst>
                  <a:lin ang="5400000" scaled="0"/>
                </a:gradFill>
                <a:ea typeface="Segoe UI" pitchFamily="34" charset="0"/>
                <a:cs typeface="Segoe UI" pitchFamily="34" charset="0"/>
              </a:rPr>
              <a:t>CustomHost</a:t>
            </a:r>
            <a:endParaRPr lang="en-US" altLang="ja-JP" sz="2499" b="1"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55" name="グループ化 54">
            <a:extLst>
              <a:ext uri="{FF2B5EF4-FFF2-40B4-BE49-F238E27FC236}">
                <a16:creationId xmlns:a16="http://schemas.microsoft.com/office/drawing/2014/main" id="{0CB8BEA4-7888-4D76-A326-685F6F662323}"/>
              </a:ext>
            </a:extLst>
          </p:cNvPr>
          <p:cNvGrpSpPr/>
          <p:nvPr/>
        </p:nvGrpSpPr>
        <p:grpSpPr>
          <a:xfrm>
            <a:off x="361311" y="5150382"/>
            <a:ext cx="4843796" cy="1383942"/>
            <a:chOff x="241572" y="5439600"/>
            <a:chExt cx="5040000" cy="1440000"/>
          </a:xfrm>
        </p:grpSpPr>
        <p:sp>
          <p:nvSpPr>
            <p:cNvPr id="56" name="正方形/長方形 55">
              <a:extLst>
                <a:ext uri="{FF2B5EF4-FFF2-40B4-BE49-F238E27FC236}">
                  <a16:creationId xmlns:a16="http://schemas.microsoft.com/office/drawing/2014/main" id="{BF3C24C4-49FD-4EEF-966C-A60CBA069FD8}"/>
                </a:ext>
              </a:extLst>
            </p:cNvPr>
            <p:cNvSpPr/>
            <p:nvPr/>
          </p:nvSpPr>
          <p:spPr bwMode="auto">
            <a:xfrm>
              <a:off x="241572" y="5439600"/>
              <a:ext cx="5040000" cy="1440000"/>
            </a:xfrm>
            <a:prstGeom prst="rect">
              <a:avLst/>
            </a:prstGeom>
            <a:solidFill>
              <a:srgbClr val="00188F">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69197" tIns="34598" rIns="69197" bIns="34598" numCol="1" spcCol="0" rtlCol="0" fromWordArt="0" anchor="b" anchorCtr="0" forceAA="0" compatLnSpc="1">
              <a:prstTxWarp prst="textNoShape">
                <a:avLst/>
              </a:prstTxWarp>
              <a:noAutofit/>
            </a:bodyPr>
            <a:lstStyle/>
            <a:p>
              <a:pPr algn="ctr" defTabSz="896094" fontAlgn="base">
                <a:lnSpc>
                  <a:spcPct val="90000"/>
                </a:lnSpc>
                <a:spcBef>
                  <a:spcPct val="0"/>
                </a:spcBef>
                <a:spcAft>
                  <a:spcPct val="0"/>
                </a:spcAft>
                <a:defRPr/>
              </a:pPr>
              <a:r>
                <a:rPr lang="en-US" altLang="ja-JP" sz="3459" b="1" kern="0" dirty="0">
                  <a:gradFill>
                    <a:gsLst>
                      <a:gs pos="0">
                        <a:srgbClr val="FFFFFF"/>
                      </a:gs>
                      <a:gs pos="100000">
                        <a:srgbClr val="FFFFFF"/>
                      </a:gs>
                    </a:gsLst>
                    <a:lin ang="5400000" scaled="0"/>
                  </a:gradFill>
                  <a:ea typeface="Segoe UI" pitchFamily="34" charset="0"/>
                  <a:cs typeface="Segoe UI" pitchFamily="34" charset="0"/>
                </a:rPr>
                <a:t>Host</a:t>
              </a:r>
              <a:endParaRPr lang="ja-JP" altLang="en-US" sz="3459" b="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正方形/長方形 56">
              <a:extLst>
                <a:ext uri="{FF2B5EF4-FFF2-40B4-BE49-F238E27FC236}">
                  <a16:creationId xmlns:a16="http://schemas.microsoft.com/office/drawing/2014/main" id="{8D467929-6001-4FDA-AE79-B1607E05FF80}"/>
                </a:ext>
              </a:extLst>
            </p:cNvPr>
            <p:cNvSpPr/>
            <p:nvPr/>
          </p:nvSpPr>
          <p:spPr bwMode="auto">
            <a:xfrm>
              <a:off x="385572" y="5441638"/>
              <a:ext cx="4752000" cy="90000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69197" tIns="69197" rIns="69197" bIns="69197"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r>
                <a:rPr lang="en-US" altLang="ja-JP" sz="3075" b="1" kern="0" dirty="0">
                  <a:gradFill>
                    <a:gsLst>
                      <a:gs pos="0">
                        <a:srgbClr val="FFFFFF"/>
                      </a:gs>
                      <a:gs pos="100000">
                        <a:srgbClr val="FFFFFF"/>
                      </a:gs>
                    </a:gsLst>
                    <a:lin ang="5400000" scaled="0"/>
                  </a:gradFill>
                  <a:ea typeface="Segoe UI" pitchFamily="34" charset="0"/>
                  <a:cs typeface="Segoe UI" pitchFamily="34" charset="0"/>
                </a:rPr>
                <a:t>IIS</a:t>
              </a:r>
            </a:p>
          </p:txBody>
        </p:sp>
      </p:grpSp>
      <p:grpSp>
        <p:nvGrpSpPr>
          <p:cNvPr id="58" name="グループ化 57">
            <a:extLst>
              <a:ext uri="{FF2B5EF4-FFF2-40B4-BE49-F238E27FC236}">
                <a16:creationId xmlns:a16="http://schemas.microsoft.com/office/drawing/2014/main" id="{FF42F97D-A65B-491D-8D52-5E4E0E3208C4}"/>
              </a:ext>
            </a:extLst>
          </p:cNvPr>
          <p:cNvGrpSpPr/>
          <p:nvPr/>
        </p:nvGrpSpPr>
        <p:grpSpPr>
          <a:xfrm>
            <a:off x="361311" y="3765528"/>
            <a:ext cx="4843796" cy="1383942"/>
            <a:chOff x="241572" y="3998651"/>
            <a:chExt cx="5040000" cy="1440000"/>
          </a:xfrm>
        </p:grpSpPr>
        <p:sp>
          <p:nvSpPr>
            <p:cNvPr id="59" name="正方形/長方形 58">
              <a:extLst>
                <a:ext uri="{FF2B5EF4-FFF2-40B4-BE49-F238E27FC236}">
                  <a16:creationId xmlns:a16="http://schemas.microsoft.com/office/drawing/2014/main" id="{9AB99A25-EE79-43C7-9752-1201C064B4EE}"/>
                </a:ext>
              </a:extLst>
            </p:cNvPr>
            <p:cNvSpPr/>
            <p:nvPr/>
          </p:nvSpPr>
          <p:spPr bwMode="auto">
            <a:xfrm>
              <a:off x="241572" y="3998651"/>
              <a:ext cx="5040000" cy="144000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69197" tIns="69197" rIns="69197" bIns="69197"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r>
                <a:rPr lang="en-US" altLang="ja-JP" sz="3459" b="1" kern="0" dirty="0">
                  <a:gradFill>
                    <a:gsLst>
                      <a:gs pos="0">
                        <a:srgbClr val="FFFFFF"/>
                      </a:gs>
                      <a:gs pos="100000">
                        <a:srgbClr val="FFFFFF"/>
                      </a:gs>
                    </a:gsLst>
                    <a:lin ang="5400000" scaled="0"/>
                  </a:gradFill>
                  <a:ea typeface="Segoe UI" pitchFamily="34" charset="0"/>
                  <a:cs typeface="Segoe UI" pitchFamily="34" charset="0"/>
                </a:rPr>
                <a:t>ASP.NET</a:t>
              </a:r>
              <a:endParaRPr lang="ja-JP" altLang="en-US" sz="345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正方形/長方形 59">
              <a:extLst>
                <a:ext uri="{FF2B5EF4-FFF2-40B4-BE49-F238E27FC236}">
                  <a16:creationId xmlns:a16="http://schemas.microsoft.com/office/drawing/2014/main" id="{FF5B0E35-F060-4B25-B4E7-E1EE4B726454}"/>
                </a:ext>
              </a:extLst>
            </p:cNvPr>
            <p:cNvSpPr/>
            <p:nvPr/>
          </p:nvSpPr>
          <p:spPr bwMode="auto">
            <a:xfrm>
              <a:off x="385572" y="4572000"/>
              <a:ext cx="4752000" cy="86400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69197" tIns="69197" rIns="69197" bIns="69197"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r>
                <a:rPr lang="en-US" altLang="ja-JP" sz="3075" b="1" kern="0" dirty="0" err="1">
                  <a:gradFill>
                    <a:gsLst>
                      <a:gs pos="0">
                        <a:srgbClr val="FFFFFF"/>
                      </a:gs>
                      <a:gs pos="100000">
                        <a:srgbClr val="FFFFFF"/>
                      </a:gs>
                    </a:gsLst>
                    <a:lin ang="5400000" scaled="0"/>
                  </a:gradFill>
                  <a:ea typeface="Segoe UI" pitchFamily="34" charset="0"/>
                  <a:cs typeface="Segoe UI" pitchFamily="34" charset="0"/>
                </a:rPr>
                <a:t>System.Web</a:t>
              </a:r>
              <a:endParaRPr lang="en-US" altLang="ja-JP" sz="3075" b="1"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61" name="テキスト ボックス 60">
            <a:extLst>
              <a:ext uri="{FF2B5EF4-FFF2-40B4-BE49-F238E27FC236}">
                <a16:creationId xmlns:a16="http://schemas.microsoft.com/office/drawing/2014/main" id="{227916D0-C7B2-4787-9493-232EE5406296}"/>
              </a:ext>
            </a:extLst>
          </p:cNvPr>
          <p:cNvSpPr txBox="1"/>
          <p:nvPr/>
        </p:nvSpPr>
        <p:spPr>
          <a:xfrm>
            <a:off x="5595714" y="3486195"/>
            <a:ext cx="1314745" cy="512447"/>
          </a:xfrm>
          <a:prstGeom prst="rect">
            <a:avLst/>
          </a:prstGeom>
          <a:noFill/>
          <a:ln>
            <a:noFill/>
          </a:ln>
        </p:spPr>
        <p:txBody>
          <a:bodyPr wrap="square" lIns="69197" tIns="69197" rIns="69197" bIns="69197" rtlCol="0" anchor="ctr" anchorCtr="0">
            <a:spAutoFit/>
          </a:bodyPr>
          <a:lstStyle/>
          <a:p>
            <a:pPr algn="ctr" defTabSz="878696">
              <a:lnSpc>
                <a:spcPct val="90000"/>
              </a:lnSpc>
              <a:spcAft>
                <a:spcPts val="576"/>
              </a:spcAft>
              <a:defRPr/>
            </a:pPr>
            <a:r>
              <a:rPr lang="en-US" altLang="ja-JP" sz="2691" b="1" kern="0" dirty="0">
                <a:solidFill>
                  <a:srgbClr val="FF8C00">
                    <a:lumMod val="40000"/>
                    <a:lumOff val="60000"/>
                  </a:srgbClr>
                </a:solidFill>
                <a:effectLst>
                  <a:outerShdw blurRad="38100" dist="38100" dir="2700000" algn="tl">
                    <a:srgbClr val="000000">
                      <a:alpha val="43137"/>
                    </a:srgbClr>
                  </a:outerShdw>
                </a:effectLst>
                <a:ea typeface="メイリオ"/>
              </a:rPr>
              <a:t>OWIN</a:t>
            </a:r>
            <a:endParaRPr lang="ja-JP" altLang="en-US" sz="2691" b="1" kern="0" dirty="0" err="1">
              <a:solidFill>
                <a:srgbClr val="FF8C00">
                  <a:lumMod val="40000"/>
                  <a:lumOff val="60000"/>
                </a:srgbClr>
              </a:solidFill>
              <a:effectLst>
                <a:outerShdw blurRad="38100" dist="38100" dir="2700000" algn="tl">
                  <a:srgbClr val="000000">
                    <a:alpha val="43137"/>
                  </a:srgbClr>
                </a:outerShdw>
              </a:effectLst>
              <a:ea typeface="メイリオ"/>
            </a:endParaRPr>
          </a:p>
        </p:txBody>
      </p:sp>
      <p:cxnSp>
        <p:nvCxnSpPr>
          <p:cNvPr id="62" name="直線矢印コネクタ 61">
            <a:extLst>
              <a:ext uri="{FF2B5EF4-FFF2-40B4-BE49-F238E27FC236}">
                <a16:creationId xmlns:a16="http://schemas.microsoft.com/office/drawing/2014/main" id="{C4C3D113-A58E-4D4C-9E1B-0B913DBD3209}"/>
              </a:ext>
            </a:extLst>
          </p:cNvPr>
          <p:cNvCxnSpPr/>
          <p:nvPr/>
        </p:nvCxnSpPr>
        <p:spPr>
          <a:xfrm>
            <a:off x="5690081" y="3495616"/>
            <a:ext cx="0" cy="518978"/>
          </a:xfrm>
          <a:prstGeom prst="straightConnector1">
            <a:avLst/>
          </a:prstGeom>
          <a:noFill/>
          <a:ln w="88900" cap="flat" cmpd="sng" algn="ctr">
            <a:solidFill>
              <a:srgbClr val="FF8C00"/>
            </a:solidFill>
            <a:prstDash val="solid"/>
            <a:headEnd type="oval" w="med" len="med"/>
            <a:tailEnd type="oval" w="med" len="med"/>
          </a:ln>
          <a:effectLst/>
        </p:spPr>
      </p:cxnSp>
      <p:sp>
        <p:nvSpPr>
          <p:cNvPr id="63" name="正方形/長方形 62">
            <a:extLst>
              <a:ext uri="{FF2B5EF4-FFF2-40B4-BE49-F238E27FC236}">
                <a16:creationId xmlns:a16="http://schemas.microsoft.com/office/drawing/2014/main" id="{CB4F7C62-3F9A-4780-875C-FB174887AA07}"/>
              </a:ext>
            </a:extLst>
          </p:cNvPr>
          <p:cNvSpPr/>
          <p:nvPr/>
        </p:nvSpPr>
        <p:spPr bwMode="auto">
          <a:xfrm>
            <a:off x="361311" y="2555492"/>
            <a:ext cx="4843796" cy="1210949"/>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69197" tIns="69197" rIns="69197" bIns="69197"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r>
              <a:rPr lang="en-US" altLang="ja-JP" sz="3459" b="1" kern="0" dirty="0">
                <a:gradFill>
                  <a:gsLst>
                    <a:gs pos="0">
                      <a:srgbClr val="FFFFFF"/>
                    </a:gs>
                    <a:gs pos="100000">
                      <a:srgbClr val="FFFFFF"/>
                    </a:gs>
                  </a:gsLst>
                  <a:lin ang="5400000" scaled="0"/>
                </a:gradFill>
                <a:ea typeface="Segoe UI" pitchFamily="34" charset="0"/>
                <a:cs typeface="Segoe UI" pitchFamily="34" charset="0"/>
              </a:rPr>
              <a:t>One ASP.NET</a:t>
            </a:r>
          </a:p>
          <a:p>
            <a:pPr algn="ctr" defTabSz="896094" fontAlgn="base">
              <a:lnSpc>
                <a:spcPct val="90000"/>
              </a:lnSpc>
              <a:spcBef>
                <a:spcPct val="0"/>
              </a:spcBef>
              <a:spcAft>
                <a:spcPct val="0"/>
              </a:spcAft>
              <a:defRPr/>
            </a:pPr>
            <a:r>
              <a:rPr lang="en-US" altLang="ja-JP" sz="2307" kern="0" dirty="0">
                <a:gradFill>
                  <a:gsLst>
                    <a:gs pos="0">
                      <a:srgbClr val="FFFFFF"/>
                    </a:gs>
                    <a:gs pos="100000">
                      <a:srgbClr val="FFFFFF"/>
                    </a:gs>
                  </a:gsLst>
                  <a:lin ang="5400000" scaled="0"/>
                </a:gradFill>
                <a:ea typeface="Segoe UI" pitchFamily="34" charset="0"/>
                <a:cs typeface="Segoe UI" pitchFamily="34" charset="0"/>
              </a:rPr>
              <a:t>Web Forms, MVC, Web API …</a:t>
            </a:r>
            <a:endParaRPr lang="ja-JP" altLang="en-US" sz="230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4" name="正方形/長方形 63">
            <a:extLst>
              <a:ext uri="{FF2B5EF4-FFF2-40B4-BE49-F238E27FC236}">
                <a16:creationId xmlns:a16="http://schemas.microsoft.com/office/drawing/2014/main" id="{97E300FE-7950-42A9-A28B-181F00A9DBDA}"/>
              </a:ext>
            </a:extLst>
          </p:cNvPr>
          <p:cNvSpPr/>
          <p:nvPr/>
        </p:nvSpPr>
        <p:spPr bwMode="auto">
          <a:xfrm>
            <a:off x="361311" y="1517535"/>
            <a:ext cx="4843796" cy="103795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69197" tIns="69197" rIns="69197" bIns="69197"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r>
              <a:rPr lang="en-US" altLang="ja-JP" sz="3459" b="1" kern="0" dirty="0">
                <a:gradFill>
                  <a:gsLst>
                    <a:gs pos="0">
                      <a:srgbClr val="FFFFFF"/>
                    </a:gs>
                    <a:gs pos="100000">
                      <a:srgbClr val="FFFFFF"/>
                    </a:gs>
                  </a:gsLst>
                  <a:lin ang="5400000" scaled="0"/>
                </a:gradFill>
                <a:ea typeface="Segoe UI" pitchFamily="34" charset="0"/>
                <a:cs typeface="Segoe UI" pitchFamily="34" charset="0"/>
              </a:rPr>
              <a:t>Application</a:t>
            </a:r>
          </a:p>
        </p:txBody>
      </p:sp>
      <p:sp>
        <p:nvSpPr>
          <p:cNvPr id="65" name="思考の吹き出し: 雲形 64">
            <a:hlinkClick r:id="rId3"/>
            <a:extLst>
              <a:ext uri="{FF2B5EF4-FFF2-40B4-BE49-F238E27FC236}">
                <a16:creationId xmlns:a16="http://schemas.microsoft.com/office/drawing/2014/main" id="{A835CC9E-5E0E-40B9-BD5D-38D3C96E82BA}"/>
              </a:ext>
            </a:extLst>
          </p:cNvPr>
          <p:cNvSpPr/>
          <p:nvPr/>
        </p:nvSpPr>
        <p:spPr bwMode="auto">
          <a:xfrm>
            <a:off x="9367200" y="183686"/>
            <a:ext cx="2421898" cy="899562"/>
          </a:xfrm>
          <a:prstGeom prst="cloudCallout">
            <a:avLst>
              <a:gd name="adj1" fmla="val -45298"/>
              <a:gd name="adj2" fmla="val 69175"/>
            </a:avLst>
          </a:prstGeom>
          <a:solidFill>
            <a:srgbClr val="0078D7"/>
          </a:solidFill>
          <a:ln>
            <a:noFill/>
          </a:ln>
          <a:effectLst/>
        </p:spPr>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spcBef>
                <a:spcPct val="0"/>
              </a:spcBef>
              <a:spcAft>
                <a:spcPct val="0"/>
              </a:spcAft>
              <a:defRPr/>
            </a:pPr>
            <a:r>
              <a:rPr lang="en-US" altLang="ja-JP" sz="2691" b="1" kern="0" dirty="0">
                <a:gradFill>
                  <a:gsLst>
                    <a:gs pos="0">
                      <a:srgbClr val="FFFFFF"/>
                    </a:gs>
                    <a:gs pos="100000">
                      <a:srgbClr val="FFFFFF"/>
                    </a:gs>
                  </a:gsLst>
                  <a:lin ang="5400000" scaled="0"/>
                </a:gradFill>
                <a:latin typeface="Segoe UI"/>
                <a:ea typeface="Segoe UI" pitchFamily="34" charset="0"/>
                <a:cs typeface="Segoe UI" pitchFamily="34" charset="0"/>
              </a:rPr>
              <a:t>in 2014</a:t>
            </a:r>
            <a:endParaRPr lang="ja-JP" altLang="en-US" sz="2691" b="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043961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ppt_x"/>
                                          </p:val>
                                        </p:tav>
                                        <p:tav tm="100000">
                                          <p:val>
                                            <p:strVal val="#ppt_x"/>
                                          </p:val>
                                        </p:tav>
                                      </p:tavLst>
                                    </p:anim>
                                    <p:anim calcmode="lin" valueType="num">
                                      <p:cBhvr additive="base">
                                        <p:cTn id="8" dur="500" fill="hold"/>
                                        <p:tgtEl>
                                          <p:spTgt spid="5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decel="100000" fill="hold" nodeType="afterEffect">
                                  <p:stCondLst>
                                    <p:cond delay="0"/>
                                  </p:stCondLst>
                                  <p:childTnLst>
                                    <p:set>
                                      <p:cBhvr>
                                        <p:cTn id="11" dur="1" fill="hold">
                                          <p:stCondLst>
                                            <p:cond delay="0"/>
                                          </p:stCondLst>
                                        </p:cTn>
                                        <p:tgtEl>
                                          <p:spTgt spid="58"/>
                                        </p:tgtEl>
                                        <p:attrNameLst>
                                          <p:attrName>style.visibility</p:attrName>
                                        </p:attrNameLst>
                                      </p:cBhvr>
                                      <p:to>
                                        <p:strVal val="visible"/>
                                      </p:to>
                                    </p:set>
                                    <p:anim calcmode="lin" valueType="num">
                                      <p:cBhvr additive="base">
                                        <p:cTn id="12" dur="500" fill="hold"/>
                                        <p:tgtEl>
                                          <p:spTgt spid="58"/>
                                        </p:tgtEl>
                                        <p:attrNameLst>
                                          <p:attrName>ppt_x</p:attrName>
                                        </p:attrNameLst>
                                      </p:cBhvr>
                                      <p:tavLst>
                                        <p:tav tm="0">
                                          <p:val>
                                            <p:strVal val="#ppt_x"/>
                                          </p:val>
                                        </p:tav>
                                        <p:tav tm="100000">
                                          <p:val>
                                            <p:strVal val="#ppt_x"/>
                                          </p:val>
                                        </p:tav>
                                      </p:tavLst>
                                    </p:anim>
                                    <p:anim calcmode="lin" valueType="num">
                                      <p:cBhvr additive="base">
                                        <p:cTn id="13" dur="500" fill="hold"/>
                                        <p:tgtEl>
                                          <p:spTgt spid="58"/>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decel="100000" fill="hold" grpId="0" nodeType="afterEffect">
                                  <p:stCondLst>
                                    <p:cond delay="0"/>
                                  </p:stCondLst>
                                  <p:childTnLst>
                                    <p:set>
                                      <p:cBhvr>
                                        <p:cTn id="16" dur="1" fill="hold">
                                          <p:stCondLst>
                                            <p:cond delay="0"/>
                                          </p:stCondLst>
                                        </p:cTn>
                                        <p:tgtEl>
                                          <p:spTgt spid="63"/>
                                        </p:tgtEl>
                                        <p:attrNameLst>
                                          <p:attrName>style.visibility</p:attrName>
                                        </p:attrNameLst>
                                      </p:cBhvr>
                                      <p:to>
                                        <p:strVal val="visible"/>
                                      </p:to>
                                    </p:set>
                                    <p:anim calcmode="lin" valueType="num">
                                      <p:cBhvr additive="base">
                                        <p:cTn id="17" dur="500" fill="hold"/>
                                        <p:tgtEl>
                                          <p:spTgt spid="63"/>
                                        </p:tgtEl>
                                        <p:attrNameLst>
                                          <p:attrName>ppt_x</p:attrName>
                                        </p:attrNameLst>
                                      </p:cBhvr>
                                      <p:tavLst>
                                        <p:tav tm="0">
                                          <p:val>
                                            <p:strVal val="#ppt_x"/>
                                          </p:val>
                                        </p:tav>
                                        <p:tav tm="100000">
                                          <p:val>
                                            <p:strVal val="#ppt_x"/>
                                          </p:val>
                                        </p:tav>
                                      </p:tavLst>
                                    </p:anim>
                                    <p:anim calcmode="lin" valueType="num">
                                      <p:cBhvr additive="base">
                                        <p:cTn id="18" dur="500" fill="hold"/>
                                        <p:tgtEl>
                                          <p:spTgt spid="63"/>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decel="100000" fill="hold" grpId="0" nodeType="afterEffect">
                                  <p:stCondLst>
                                    <p:cond delay="0"/>
                                  </p:stCondLst>
                                  <p:childTnLst>
                                    <p:set>
                                      <p:cBhvr>
                                        <p:cTn id="21" dur="1" fill="hold">
                                          <p:stCondLst>
                                            <p:cond delay="0"/>
                                          </p:stCondLst>
                                        </p:cTn>
                                        <p:tgtEl>
                                          <p:spTgt spid="64"/>
                                        </p:tgtEl>
                                        <p:attrNameLst>
                                          <p:attrName>style.visibility</p:attrName>
                                        </p:attrNameLst>
                                      </p:cBhvr>
                                      <p:to>
                                        <p:strVal val="visible"/>
                                      </p:to>
                                    </p:set>
                                    <p:anim calcmode="lin" valueType="num">
                                      <p:cBhvr additive="base">
                                        <p:cTn id="22" dur="500" fill="hold"/>
                                        <p:tgtEl>
                                          <p:spTgt spid="64"/>
                                        </p:tgtEl>
                                        <p:attrNameLst>
                                          <p:attrName>ppt_x</p:attrName>
                                        </p:attrNameLst>
                                      </p:cBhvr>
                                      <p:tavLst>
                                        <p:tav tm="0">
                                          <p:val>
                                            <p:strVal val="#ppt_x"/>
                                          </p:val>
                                        </p:tav>
                                        <p:tav tm="100000">
                                          <p:val>
                                            <p:strVal val="#ppt_x"/>
                                          </p:val>
                                        </p:tav>
                                      </p:tavLst>
                                    </p:anim>
                                    <p:anim calcmode="lin" valueType="num">
                                      <p:cBhvr additive="base">
                                        <p:cTn id="23"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decel="100000" fill="hold" grpId="0" nodeType="clickEffect">
                                  <p:stCondLst>
                                    <p:cond delay="0"/>
                                  </p:stCondLst>
                                  <p:childTnLst>
                                    <p:set>
                                      <p:cBhvr>
                                        <p:cTn id="27" dur="1" fill="hold">
                                          <p:stCondLst>
                                            <p:cond delay="0"/>
                                          </p:stCondLst>
                                        </p:cTn>
                                        <p:tgtEl>
                                          <p:spTgt spid="47"/>
                                        </p:tgtEl>
                                        <p:attrNameLst>
                                          <p:attrName>style.visibility</p:attrName>
                                        </p:attrNameLst>
                                      </p:cBhvr>
                                      <p:to>
                                        <p:strVal val="visible"/>
                                      </p:to>
                                    </p:set>
                                    <p:anim calcmode="lin" valueType="num">
                                      <p:cBhvr additive="base">
                                        <p:cTn id="28" dur="500" fill="hold"/>
                                        <p:tgtEl>
                                          <p:spTgt spid="47"/>
                                        </p:tgtEl>
                                        <p:attrNameLst>
                                          <p:attrName>ppt_x</p:attrName>
                                        </p:attrNameLst>
                                      </p:cBhvr>
                                      <p:tavLst>
                                        <p:tav tm="0">
                                          <p:val>
                                            <p:strVal val="0-#ppt_w/2"/>
                                          </p:val>
                                        </p:tav>
                                        <p:tav tm="100000">
                                          <p:val>
                                            <p:strVal val="#ppt_x"/>
                                          </p:val>
                                        </p:tav>
                                      </p:tavLst>
                                    </p:anim>
                                    <p:anim calcmode="lin" valueType="num">
                                      <p:cBhvr additive="base">
                                        <p:cTn id="29" dur="500" fill="hold"/>
                                        <p:tgtEl>
                                          <p:spTgt spid="47"/>
                                        </p:tgtEl>
                                        <p:attrNameLst>
                                          <p:attrName>ppt_y</p:attrName>
                                        </p:attrNameLst>
                                      </p:cBhvr>
                                      <p:tavLst>
                                        <p:tav tm="0">
                                          <p:val>
                                            <p:strVal val="#ppt_y"/>
                                          </p:val>
                                        </p:tav>
                                        <p:tav tm="100000">
                                          <p:val>
                                            <p:strVal val="#ppt_y"/>
                                          </p:val>
                                        </p:tav>
                                      </p:tavLst>
                                    </p:anim>
                                  </p:childTnLst>
                                </p:cTn>
                              </p:par>
                            </p:childTnLst>
                          </p:cTn>
                        </p:par>
                        <p:par>
                          <p:cTn id="30" fill="hold">
                            <p:stCondLst>
                              <p:cond delay="500"/>
                            </p:stCondLst>
                            <p:childTnLst>
                              <p:par>
                                <p:cTn id="31" presetID="2" presetClass="entr" presetSubtype="8" decel="100000" fill="hold" grpId="0" nodeType="afterEffect">
                                  <p:stCondLst>
                                    <p:cond delay="0"/>
                                  </p:stCondLst>
                                  <p:childTnLst>
                                    <p:set>
                                      <p:cBhvr>
                                        <p:cTn id="32" dur="1" fill="hold">
                                          <p:stCondLst>
                                            <p:cond delay="0"/>
                                          </p:stCondLst>
                                        </p:cTn>
                                        <p:tgtEl>
                                          <p:spTgt spid="49"/>
                                        </p:tgtEl>
                                        <p:attrNameLst>
                                          <p:attrName>style.visibility</p:attrName>
                                        </p:attrNameLst>
                                      </p:cBhvr>
                                      <p:to>
                                        <p:strVal val="visible"/>
                                      </p:to>
                                    </p:set>
                                    <p:anim calcmode="lin" valueType="num">
                                      <p:cBhvr additive="base">
                                        <p:cTn id="33" dur="500" fill="hold"/>
                                        <p:tgtEl>
                                          <p:spTgt spid="49"/>
                                        </p:tgtEl>
                                        <p:attrNameLst>
                                          <p:attrName>ppt_x</p:attrName>
                                        </p:attrNameLst>
                                      </p:cBhvr>
                                      <p:tavLst>
                                        <p:tav tm="0">
                                          <p:val>
                                            <p:strVal val="0-#ppt_w/2"/>
                                          </p:val>
                                        </p:tav>
                                        <p:tav tm="100000">
                                          <p:val>
                                            <p:strVal val="#ppt_x"/>
                                          </p:val>
                                        </p:tav>
                                      </p:tavLst>
                                    </p:anim>
                                    <p:anim calcmode="lin" valueType="num">
                                      <p:cBhvr additive="base">
                                        <p:cTn id="34" dur="500" fill="hold"/>
                                        <p:tgtEl>
                                          <p:spTgt spid="49"/>
                                        </p:tgtEl>
                                        <p:attrNameLst>
                                          <p:attrName>ppt_y</p:attrName>
                                        </p:attrNameLst>
                                      </p:cBhvr>
                                      <p:tavLst>
                                        <p:tav tm="0">
                                          <p:val>
                                            <p:strVal val="#ppt_y"/>
                                          </p:val>
                                        </p:tav>
                                        <p:tav tm="100000">
                                          <p:val>
                                            <p:strVal val="#ppt_y"/>
                                          </p:val>
                                        </p:tav>
                                      </p:tavLst>
                                    </p:anim>
                                  </p:childTnLst>
                                </p:cTn>
                              </p:par>
                            </p:childTnLst>
                          </p:cTn>
                        </p:par>
                        <p:par>
                          <p:cTn id="35" fill="hold">
                            <p:stCondLst>
                              <p:cond delay="1000"/>
                            </p:stCondLst>
                            <p:childTnLst>
                              <p:par>
                                <p:cTn id="36" presetID="2" presetClass="entr" presetSubtype="8" decel="100000" fill="hold" grpId="0" nodeType="afterEffect">
                                  <p:stCondLst>
                                    <p:cond delay="0"/>
                                  </p:stCondLst>
                                  <p:childTnLst>
                                    <p:set>
                                      <p:cBhvr>
                                        <p:cTn id="37" dur="1" fill="hold">
                                          <p:stCondLst>
                                            <p:cond delay="0"/>
                                          </p:stCondLst>
                                        </p:cTn>
                                        <p:tgtEl>
                                          <p:spTgt spid="48"/>
                                        </p:tgtEl>
                                        <p:attrNameLst>
                                          <p:attrName>style.visibility</p:attrName>
                                        </p:attrNameLst>
                                      </p:cBhvr>
                                      <p:to>
                                        <p:strVal val="visible"/>
                                      </p:to>
                                    </p:set>
                                    <p:anim calcmode="lin" valueType="num">
                                      <p:cBhvr additive="base">
                                        <p:cTn id="38" dur="500" fill="hold"/>
                                        <p:tgtEl>
                                          <p:spTgt spid="48"/>
                                        </p:tgtEl>
                                        <p:attrNameLst>
                                          <p:attrName>ppt_x</p:attrName>
                                        </p:attrNameLst>
                                      </p:cBhvr>
                                      <p:tavLst>
                                        <p:tav tm="0">
                                          <p:val>
                                            <p:strVal val="0-#ppt_w/2"/>
                                          </p:val>
                                        </p:tav>
                                        <p:tav tm="100000">
                                          <p:val>
                                            <p:strVal val="#ppt_x"/>
                                          </p:val>
                                        </p:tav>
                                      </p:tavLst>
                                    </p:anim>
                                    <p:anim calcmode="lin" valueType="num">
                                      <p:cBhvr additive="base">
                                        <p:cTn id="39" dur="500" fill="hold"/>
                                        <p:tgtEl>
                                          <p:spTgt spid="48"/>
                                        </p:tgtEl>
                                        <p:attrNameLst>
                                          <p:attrName>ppt_y</p:attrName>
                                        </p:attrNameLst>
                                      </p:cBhvr>
                                      <p:tavLst>
                                        <p:tav tm="0">
                                          <p:val>
                                            <p:strVal val="#ppt_y"/>
                                          </p:val>
                                        </p:tav>
                                        <p:tav tm="100000">
                                          <p:val>
                                            <p:strVal val="#ppt_y"/>
                                          </p:val>
                                        </p:tav>
                                      </p:tavLst>
                                    </p:anim>
                                  </p:childTnLst>
                                </p:cTn>
                              </p:par>
                            </p:childTnLst>
                          </p:cTn>
                        </p:par>
                        <p:par>
                          <p:cTn id="40" fill="hold">
                            <p:stCondLst>
                              <p:cond delay="1500"/>
                            </p:stCondLst>
                            <p:childTnLst>
                              <p:par>
                                <p:cTn id="41" presetID="10" presetClass="entr" presetSubtype="0" fill="hold" nodeType="after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250"/>
                                        <p:tgtEl>
                                          <p:spTgt spid="6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fade">
                                      <p:cBhvr>
                                        <p:cTn id="46" dur="500"/>
                                        <p:tgtEl>
                                          <p:spTgt spid="61"/>
                                        </p:tgtEl>
                                      </p:cBhvr>
                                    </p:animEffect>
                                  </p:childTnLst>
                                </p:cTn>
                              </p:par>
                            </p:childTnLst>
                          </p:cTn>
                        </p:par>
                        <p:par>
                          <p:cTn id="47" fill="hold">
                            <p:stCondLst>
                              <p:cond delay="2000"/>
                            </p:stCondLst>
                            <p:childTnLst>
                              <p:par>
                                <p:cTn id="48" presetID="2" presetClass="entr" presetSubtype="8" decel="100000" fill="hold" grpId="0" nodeType="afterEffect">
                                  <p:stCondLst>
                                    <p:cond delay="0"/>
                                  </p:stCondLst>
                                  <p:childTnLst>
                                    <p:set>
                                      <p:cBhvr>
                                        <p:cTn id="49" dur="1" fill="hold">
                                          <p:stCondLst>
                                            <p:cond delay="0"/>
                                          </p:stCondLst>
                                        </p:cTn>
                                        <p:tgtEl>
                                          <p:spTgt spid="46"/>
                                        </p:tgtEl>
                                        <p:attrNameLst>
                                          <p:attrName>style.visibility</p:attrName>
                                        </p:attrNameLst>
                                      </p:cBhvr>
                                      <p:to>
                                        <p:strVal val="visible"/>
                                      </p:to>
                                    </p:set>
                                    <p:anim calcmode="lin" valueType="num">
                                      <p:cBhvr additive="base">
                                        <p:cTn id="50" dur="500" fill="hold"/>
                                        <p:tgtEl>
                                          <p:spTgt spid="46"/>
                                        </p:tgtEl>
                                        <p:attrNameLst>
                                          <p:attrName>ppt_x</p:attrName>
                                        </p:attrNameLst>
                                      </p:cBhvr>
                                      <p:tavLst>
                                        <p:tav tm="0">
                                          <p:val>
                                            <p:strVal val="0-#ppt_w/2"/>
                                          </p:val>
                                        </p:tav>
                                        <p:tav tm="100000">
                                          <p:val>
                                            <p:strVal val="#ppt_x"/>
                                          </p:val>
                                        </p:tav>
                                      </p:tavLst>
                                    </p:anim>
                                    <p:anim calcmode="lin" valueType="num">
                                      <p:cBhvr additive="base">
                                        <p:cTn id="51" dur="500" fill="hold"/>
                                        <p:tgtEl>
                                          <p:spTgt spid="46"/>
                                        </p:tgtEl>
                                        <p:attrNameLst>
                                          <p:attrName>ppt_y</p:attrName>
                                        </p:attrNameLst>
                                      </p:cBhvr>
                                      <p:tavLst>
                                        <p:tav tm="0">
                                          <p:val>
                                            <p:strVal val="#ppt_y"/>
                                          </p:val>
                                        </p:tav>
                                        <p:tav tm="100000">
                                          <p:val>
                                            <p:strVal val="#ppt_y"/>
                                          </p:val>
                                        </p:tav>
                                      </p:tavLst>
                                    </p:anim>
                                  </p:childTnLst>
                                </p:cTn>
                              </p:par>
                            </p:childTnLst>
                          </p:cTn>
                        </p:par>
                        <p:par>
                          <p:cTn id="52" fill="hold">
                            <p:stCondLst>
                              <p:cond delay="2500"/>
                            </p:stCondLst>
                            <p:childTnLst>
                              <p:par>
                                <p:cTn id="53" presetID="10" presetClass="entr" presetSubtype="0" fill="hold" grpId="0" nodeType="afterEffect">
                                  <p:stCondLst>
                                    <p:cond delay="0"/>
                                  </p:stCondLst>
                                  <p:childTnLst>
                                    <p:set>
                                      <p:cBhvr>
                                        <p:cTn id="54" dur="1" fill="hold">
                                          <p:stCondLst>
                                            <p:cond delay="0"/>
                                          </p:stCondLst>
                                        </p:cTn>
                                        <p:tgtEl>
                                          <p:spTgt spid="53"/>
                                        </p:tgtEl>
                                        <p:attrNameLst>
                                          <p:attrName>style.visibility</p:attrName>
                                        </p:attrNameLst>
                                      </p:cBhvr>
                                      <p:to>
                                        <p:strVal val="visible"/>
                                      </p:to>
                                    </p:set>
                                    <p:animEffect transition="in" filter="fade">
                                      <p:cBhvr>
                                        <p:cTn id="55" dur="500"/>
                                        <p:tgtEl>
                                          <p:spTgt spid="53"/>
                                        </p:tgtEl>
                                      </p:cBhvr>
                                    </p:animEffect>
                                  </p:childTnLst>
                                </p:cTn>
                              </p:par>
                            </p:childTnLst>
                          </p:cTn>
                        </p:par>
                        <p:par>
                          <p:cTn id="56" fill="hold">
                            <p:stCondLst>
                              <p:cond delay="3000"/>
                            </p:stCondLst>
                            <p:childTnLst>
                              <p:par>
                                <p:cTn id="57" presetID="42" presetClass="entr" presetSubtype="0" fill="hold" grpId="0" nodeType="after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fade">
                                      <p:cBhvr>
                                        <p:cTn id="59" dur="500"/>
                                        <p:tgtEl>
                                          <p:spTgt spid="50"/>
                                        </p:tgtEl>
                                      </p:cBhvr>
                                    </p:animEffect>
                                    <p:anim calcmode="lin" valueType="num">
                                      <p:cBhvr>
                                        <p:cTn id="60" dur="500" fill="hold"/>
                                        <p:tgtEl>
                                          <p:spTgt spid="50"/>
                                        </p:tgtEl>
                                        <p:attrNameLst>
                                          <p:attrName>ppt_x</p:attrName>
                                        </p:attrNameLst>
                                      </p:cBhvr>
                                      <p:tavLst>
                                        <p:tav tm="0">
                                          <p:val>
                                            <p:strVal val="#ppt_x"/>
                                          </p:val>
                                        </p:tav>
                                        <p:tav tm="100000">
                                          <p:val>
                                            <p:strVal val="#ppt_x"/>
                                          </p:val>
                                        </p:tav>
                                      </p:tavLst>
                                    </p:anim>
                                    <p:anim calcmode="lin" valueType="num">
                                      <p:cBhvr>
                                        <p:cTn id="61" dur="500" fill="hold"/>
                                        <p:tgtEl>
                                          <p:spTgt spid="50"/>
                                        </p:tgtEl>
                                        <p:attrNameLst>
                                          <p:attrName>ppt_y</p:attrName>
                                        </p:attrNameLst>
                                      </p:cBhvr>
                                      <p:tavLst>
                                        <p:tav tm="0">
                                          <p:val>
                                            <p:strVal val="#ppt_y+.1"/>
                                          </p:val>
                                        </p:tav>
                                        <p:tav tm="100000">
                                          <p:val>
                                            <p:strVal val="#ppt_y"/>
                                          </p:val>
                                        </p:tav>
                                      </p:tavLst>
                                    </p:anim>
                                  </p:childTnLst>
                                </p:cTn>
                              </p:par>
                            </p:childTnLst>
                          </p:cTn>
                        </p:par>
                        <p:par>
                          <p:cTn id="62" fill="hold">
                            <p:stCondLst>
                              <p:cond delay="3500"/>
                            </p:stCondLst>
                            <p:childTnLst>
                              <p:par>
                                <p:cTn id="63" presetID="10" presetClass="entr" presetSubtype="0" fill="hold" grpId="0" nodeType="afterEffect">
                                  <p:stCondLst>
                                    <p:cond delay="0"/>
                                  </p:stCondLst>
                                  <p:childTnLst>
                                    <p:set>
                                      <p:cBhvr>
                                        <p:cTn id="64" dur="1" fill="hold">
                                          <p:stCondLst>
                                            <p:cond delay="0"/>
                                          </p:stCondLst>
                                        </p:cTn>
                                        <p:tgtEl>
                                          <p:spTgt spid="54"/>
                                        </p:tgtEl>
                                        <p:attrNameLst>
                                          <p:attrName>style.visibility</p:attrName>
                                        </p:attrNameLst>
                                      </p:cBhvr>
                                      <p:to>
                                        <p:strVal val="visible"/>
                                      </p:to>
                                    </p:set>
                                    <p:animEffect transition="in" filter="fade">
                                      <p:cBhvr>
                                        <p:cTn id="65" dur="500"/>
                                        <p:tgtEl>
                                          <p:spTgt spid="54"/>
                                        </p:tgtEl>
                                      </p:cBhvr>
                                    </p:animEffect>
                                  </p:childTnLst>
                                </p:cTn>
                              </p:par>
                            </p:childTnLst>
                          </p:cTn>
                        </p:par>
                        <p:par>
                          <p:cTn id="66" fill="hold">
                            <p:stCondLst>
                              <p:cond delay="4000"/>
                            </p:stCondLst>
                            <p:childTnLst>
                              <p:par>
                                <p:cTn id="67" presetID="42" presetClass="entr" presetSubtype="0" fill="hold" grpId="0" nodeType="afterEffect">
                                  <p:stCondLst>
                                    <p:cond delay="0"/>
                                  </p:stCondLst>
                                  <p:childTnLst>
                                    <p:set>
                                      <p:cBhvr>
                                        <p:cTn id="68" dur="1" fill="hold">
                                          <p:stCondLst>
                                            <p:cond delay="0"/>
                                          </p:stCondLst>
                                        </p:cTn>
                                        <p:tgtEl>
                                          <p:spTgt spid="52"/>
                                        </p:tgtEl>
                                        <p:attrNameLst>
                                          <p:attrName>style.visibility</p:attrName>
                                        </p:attrNameLst>
                                      </p:cBhvr>
                                      <p:to>
                                        <p:strVal val="visible"/>
                                      </p:to>
                                    </p:set>
                                    <p:animEffect transition="in" filter="fade">
                                      <p:cBhvr>
                                        <p:cTn id="69" dur="500"/>
                                        <p:tgtEl>
                                          <p:spTgt spid="52"/>
                                        </p:tgtEl>
                                      </p:cBhvr>
                                    </p:animEffect>
                                    <p:anim calcmode="lin" valueType="num">
                                      <p:cBhvr>
                                        <p:cTn id="70" dur="500" fill="hold"/>
                                        <p:tgtEl>
                                          <p:spTgt spid="52"/>
                                        </p:tgtEl>
                                        <p:attrNameLst>
                                          <p:attrName>ppt_x</p:attrName>
                                        </p:attrNameLst>
                                      </p:cBhvr>
                                      <p:tavLst>
                                        <p:tav tm="0">
                                          <p:val>
                                            <p:strVal val="#ppt_x"/>
                                          </p:val>
                                        </p:tav>
                                        <p:tav tm="100000">
                                          <p:val>
                                            <p:strVal val="#ppt_x"/>
                                          </p:val>
                                        </p:tav>
                                      </p:tavLst>
                                    </p:anim>
                                    <p:anim calcmode="lin" valueType="num">
                                      <p:cBhvr>
                                        <p:cTn id="71" dur="500" fill="hold"/>
                                        <p:tgtEl>
                                          <p:spTgt spid="52"/>
                                        </p:tgtEl>
                                        <p:attrNameLst>
                                          <p:attrName>ppt_y</p:attrName>
                                        </p:attrNameLst>
                                      </p:cBhvr>
                                      <p:tavLst>
                                        <p:tav tm="0">
                                          <p:val>
                                            <p:strVal val="#ppt_y+.1"/>
                                          </p:val>
                                        </p:tav>
                                        <p:tav tm="100000">
                                          <p:val>
                                            <p:strVal val="#ppt_y"/>
                                          </p:val>
                                        </p:tav>
                                      </p:tavLst>
                                    </p:anim>
                                  </p:childTnLst>
                                </p:cTn>
                              </p:par>
                            </p:childTnLst>
                          </p:cTn>
                        </p:par>
                        <p:par>
                          <p:cTn id="72" fill="hold">
                            <p:stCondLst>
                              <p:cond delay="4500"/>
                            </p:stCondLst>
                            <p:childTnLst>
                              <p:par>
                                <p:cTn id="73" presetID="42" presetClass="entr" presetSubtype="0" fill="hold" grpId="0" nodeType="afterEffect">
                                  <p:stCondLst>
                                    <p:cond delay="0"/>
                                  </p:stCondLst>
                                  <p:childTnLst>
                                    <p:set>
                                      <p:cBhvr>
                                        <p:cTn id="74" dur="1" fill="hold">
                                          <p:stCondLst>
                                            <p:cond delay="0"/>
                                          </p:stCondLst>
                                        </p:cTn>
                                        <p:tgtEl>
                                          <p:spTgt spid="51"/>
                                        </p:tgtEl>
                                        <p:attrNameLst>
                                          <p:attrName>style.visibility</p:attrName>
                                        </p:attrNameLst>
                                      </p:cBhvr>
                                      <p:to>
                                        <p:strVal val="visible"/>
                                      </p:to>
                                    </p:set>
                                    <p:animEffect transition="in" filter="fade">
                                      <p:cBhvr>
                                        <p:cTn id="75" dur="500"/>
                                        <p:tgtEl>
                                          <p:spTgt spid="51"/>
                                        </p:tgtEl>
                                      </p:cBhvr>
                                    </p:animEffect>
                                    <p:anim calcmode="lin" valueType="num">
                                      <p:cBhvr>
                                        <p:cTn id="76" dur="500" fill="hold"/>
                                        <p:tgtEl>
                                          <p:spTgt spid="51"/>
                                        </p:tgtEl>
                                        <p:attrNameLst>
                                          <p:attrName>ppt_x</p:attrName>
                                        </p:attrNameLst>
                                      </p:cBhvr>
                                      <p:tavLst>
                                        <p:tav tm="0">
                                          <p:val>
                                            <p:strVal val="#ppt_x"/>
                                          </p:val>
                                        </p:tav>
                                        <p:tav tm="100000">
                                          <p:val>
                                            <p:strVal val="#ppt_x"/>
                                          </p:val>
                                        </p:tav>
                                      </p:tavLst>
                                    </p:anim>
                                    <p:anim calcmode="lin" valueType="num">
                                      <p:cBhvr>
                                        <p:cTn id="77" dur="500" fill="hold"/>
                                        <p:tgtEl>
                                          <p:spTgt spid="51"/>
                                        </p:tgtEl>
                                        <p:attrNameLst>
                                          <p:attrName>ppt_y</p:attrName>
                                        </p:attrNameLst>
                                      </p:cBhvr>
                                      <p:tavLst>
                                        <p:tav tm="0">
                                          <p:val>
                                            <p:strVal val="#ppt_y+.1"/>
                                          </p:val>
                                        </p:tav>
                                        <p:tav tm="100000">
                                          <p:val>
                                            <p:strVal val="#ppt_y"/>
                                          </p:val>
                                        </p:tav>
                                      </p:tavLst>
                                    </p:anim>
                                  </p:childTnLst>
                                </p:cTn>
                              </p:par>
                            </p:childTnLst>
                          </p:cTn>
                        </p:par>
                        <p:par>
                          <p:cTn id="78" fill="hold">
                            <p:stCondLst>
                              <p:cond delay="5000"/>
                            </p:stCondLst>
                            <p:childTnLst>
                              <p:par>
                                <p:cTn id="79" presetID="10" presetClass="entr" presetSubtype="0" fill="hold" grpId="0" nodeType="afterEffect">
                                  <p:stCondLst>
                                    <p:cond delay="0"/>
                                  </p:stCondLst>
                                  <p:childTnLst>
                                    <p:set>
                                      <p:cBhvr>
                                        <p:cTn id="80" dur="1" fill="hold">
                                          <p:stCondLst>
                                            <p:cond delay="0"/>
                                          </p:stCondLst>
                                        </p:cTn>
                                        <p:tgtEl>
                                          <p:spTgt spid="65"/>
                                        </p:tgtEl>
                                        <p:attrNameLst>
                                          <p:attrName>style.visibility</p:attrName>
                                        </p:attrNameLst>
                                      </p:cBhvr>
                                      <p:to>
                                        <p:strVal val="visible"/>
                                      </p:to>
                                    </p:set>
                                    <p:animEffect transition="in" filter="fade">
                                      <p:cBhvr>
                                        <p:cTn id="81"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49" grpId="0" animBg="1"/>
      <p:bldP spid="50" grpId="0" animBg="1"/>
      <p:bldP spid="51" grpId="0" animBg="1"/>
      <p:bldP spid="52" grpId="0" animBg="1"/>
      <p:bldP spid="53" grpId="0" animBg="1"/>
      <p:bldP spid="54" grpId="0" animBg="1"/>
      <p:bldP spid="61" grpId="0"/>
      <p:bldP spid="63" grpId="0" animBg="1"/>
      <p:bldP spid="64" grpId="0" animBg="1"/>
      <p:bldP spid="65"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sz="4313" dirty="0" err="1"/>
              <a:t>SignalR</a:t>
            </a:r>
            <a:r>
              <a:rPr lang="en-US" altLang="ja-JP" sz="4313" dirty="0"/>
              <a:t> </a:t>
            </a:r>
            <a:r>
              <a:rPr lang="ja-JP" altLang="en-US" sz="4313" dirty="0"/>
              <a:t> </a:t>
            </a:r>
            <a:r>
              <a:rPr lang="en-US" altLang="ja-JP" sz="4313" dirty="0"/>
              <a:t>-</a:t>
            </a:r>
            <a:r>
              <a:rPr lang="ja-JP" altLang="en-US" sz="4313" dirty="0"/>
              <a:t>  </a:t>
            </a:r>
            <a:r>
              <a:rPr lang="en-US" altLang="ja-JP" dirty="0">
                <a:solidFill>
                  <a:srgbClr val="92D050"/>
                </a:solidFill>
              </a:rPr>
              <a:t>Real Time Web Application Library</a:t>
            </a:r>
            <a:endParaRPr lang="ja-JP" altLang="en-US" dirty="0">
              <a:solidFill>
                <a:srgbClr val="92D050"/>
              </a:solidFill>
            </a:endParaRPr>
          </a:p>
        </p:txBody>
      </p:sp>
      <p:sp>
        <p:nvSpPr>
          <p:cNvPr id="2" name="テキスト プレースホルダー 1"/>
          <p:cNvSpPr>
            <a:spLocks noGrp="1"/>
          </p:cNvSpPr>
          <p:nvPr>
            <p:ph type="body" sz="quarter" idx="4294967295"/>
          </p:nvPr>
        </p:nvSpPr>
        <p:spPr>
          <a:xfrm>
            <a:off x="0" y="4649788"/>
            <a:ext cx="11652250" cy="2097087"/>
          </a:xfrm>
        </p:spPr>
        <p:txBody>
          <a:bodyPr/>
          <a:lstStyle/>
          <a:p>
            <a:pPr indent="-431917">
              <a:buClr>
                <a:srgbClr val="92D050"/>
              </a:buClr>
              <a:buSzPct val="80000"/>
              <a:buFont typeface="Wingdings" panose="05000000000000000000" pitchFamily="2" charset="2"/>
              <a:buChar char="n"/>
            </a:pPr>
            <a:r>
              <a:rPr lang="ja-JP" altLang="en-US" sz="2800" dirty="0">
                <a:solidFill>
                  <a:schemeClr val="tx1"/>
                </a:solidFill>
              </a:rPr>
              <a:t>クライアント </a:t>
            </a:r>
            <a:r>
              <a:rPr lang="en-US" altLang="ja-JP" sz="2800" dirty="0">
                <a:solidFill>
                  <a:schemeClr val="tx1"/>
                </a:solidFill>
              </a:rPr>
              <a:t>- </a:t>
            </a:r>
            <a:r>
              <a:rPr lang="ja-JP" altLang="en-US" sz="2800" dirty="0">
                <a:solidFill>
                  <a:schemeClr val="tx1"/>
                </a:solidFill>
              </a:rPr>
              <a:t>サーバー間の永続的コネクション</a:t>
            </a:r>
          </a:p>
          <a:p>
            <a:pPr indent="-431917">
              <a:buClr>
                <a:srgbClr val="92D050"/>
              </a:buClr>
              <a:buSzPct val="80000"/>
              <a:buFont typeface="Wingdings" panose="05000000000000000000" pitchFamily="2" charset="2"/>
              <a:buChar char="n"/>
            </a:pPr>
            <a:r>
              <a:rPr lang="ja-JP" altLang="en-US" sz="2800" dirty="0">
                <a:solidFill>
                  <a:schemeClr val="tx1"/>
                </a:solidFill>
              </a:rPr>
              <a:t>トランスポートの自動ネゴシエーション </a:t>
            </a:r>
            <a:r>
              <a:rPr lang="en-US" altLang="ja-JP" sz="2800" dirty="0">
                <a:solidFill>
                  <a:schemeClr val="tx1"/>
                </a:solidFill>
              </a:rPr>
              <a:t>(</a:t>
            </a:r>
            <a:r>
              <a:rPr lang="en-US" altLang="ja-JP" sz="2800" dirty="0" err="1">
                <a:solidFill>
                  <a:schemeClr val="tx1"/>
                </a:solidFill>
              </a:rPr>
              <a:t>WebSocket</a:t>
            </a:r>
            <a:r>
              <a:rPr lang="en-US" altLang="ja-JP" sz="2800" dirty="0">
                <a:solidFill>
                  <a:schemeClr val="tx1"/>
                </a:solidFill>
              </a:rPr>
              <a:t>, Long Polling …)</a:t>
            </a:r>
          </a:p>
          <a:p>
            <a:pPr indent="-431917">
              <a:buClr>
                <a:srgbClr val="92D050"/>
              </a:buClr>
              <a:buSzPct val="80000"/>
              <a:buFont typeface="Wingdings" panose="05000000000000000000" pitchFamily="2" charset="2"/>
              <a:buChar char="n"/>
            </a:pPr>
            <a:r>
              <a:rPr lang="ja-JP" altLang="en-US" sz="2800" dirty="0">
                <a:solidFill>
                  <a:schemeClr val="tx1"/>
                </a:solidFill>
              </a:rPr>
              <a:t>サーバーからクライアントへのプッシュや </a:t>
            </a:r>
            <a:r>
              <a:rPr lang="en-US" altLang="ja-JP" sz="2800" dirty="0">
                <a:solidFill>
                  <a:schemeClr val="tx1"/>
                </a:solidFill>
              </a:rPr>
              <a:t>RPC </a:t>
            </a:r>
            <a:r>
              <a:rPr lang="ja-JP" altLang="en-US" sz="2800" dirty="0">
                <a:solidFill>
                  <a:schemeClr val="tx1"/>
                </a:solidFill>
              </a:rPr>
              <a:t>通信</a:t>
            </a:r>
          </a:p>
          <a:p>
            <a:pPr indent="-431917">
              <a:buClr>
                <a:srgbClr val="92D050"/>
              </a:buClr>
              <a:buSzPct val="80000"/>
              <a:buFont typeface="Wingdings" panose="05000000000000000000" pitchFamily="2" charset="2"/>
              <a:buChar char="n"/>
            </a:pPr>
            <a:r>
              <a:rPr lang="en-US" altLang="ja-JP" sz="2800" dirty="0">
                <a:solidFill>
                  <a:schemeClr val="tx1"/>
                </a:solidFill>
              </a:rPr>
              <a:t>1 </a:t>
            </a:r>
            <a:r>
              <a:rPr lang="ja-JP" altLang="en-US" sz="2800" dirty="0">
                <a:solidFill>
                  <a:schemeClr val="tx1"/>
                </a:solidFill>
              </a:rPr>
              <a:t>サーバーあたり数千の接続を非同期で処理</a:t>
            </a:r>
          </a:p>
        </p:txBody>
      </p:sp>
      <p:grpSp>
        <p:nvGrpSpPr>
          <p:cNvPr id="4" name="グループ化 3"/>
          <p:cNvGrpSpPr/>
          <p:nvPr/>
        </p:nvGrpSpPr>
        <p:grpSpPr bwMode="invGray">
          <a:xfrm>
            <a:off x="448602" y="1381818"/>
            <a:ext cx="10529462" cy="1101667"/>
            <a:chOff x="504000" y="1620000"/>
            <a:chExt cx="10530956" cy="1101824"/>
          </a:xfrm>
        </p:grpSpPr>
        <p:sp>
          <p:nvSpPr>
            <p:cNvPr id="5" name="コンテンツ プレースホルダー 2"/>
            <p:cNvSpPr txBox="1">
              <a:spLocks/>
            </p:cNvSpPr>
            <p:nvPr/>
          </p:nvSpPr>
          <p:spPr bwMode="invGray">
            <a:xfrm>
              <a:off x="1674956" y="1641824"/>
              <a:ext cx="9360000" cy="1080000"/>
            </a:xfrm>
            <a:prstGeom prst="rect">
              <a:avLst/>
            </a:prstGeom>
          </p:spPr>
          <p:txBody>
            <a:bodyPr anchor="ctr" anchorCtr="0"/>
            <a:lstStyle>
              <a:lvl1pPr marL="342900" indent="-342900" algn="l" defTabSz="914400" rtl="0" eaLnBrk="1" latinLnBrk="0" hangingPunct="1">
                <a:spcBef>
                  <a:spcPct val="20000"/>
                </a:spcBef>
                <a:buFont typeface="Arial" pitchFamily="34" charset="0"/>
                <a:buChar char="•"/>
                <a:defRPr kumimoji="1"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defTabSz="896386">
                <a:spcBef>
                  <a:spcPts val="600"/>
                </a:spcBef>
                <a:buNone/>
                <a:defRPr/>
              </a:pPr>
              <a:r>
                <a:rPr lang="ja-JP" altLang="en-US" sz="2800" b="1" dirty="0">
                  <a:solidFill>
                    <a:srgbClr val="1A1A1A"/>
                  </a:solidFill>
                  <a:latin typeface="Segoe UI"/>
                  <a:ea typeface="Yu Gothic UI"/>
                </a:rPr>
                <a:t>リアルタイム・非同期・双方向通信ライブラリ</a:t>
              </a:r>
              <a:endParaRPr lang="en-US" altLang="ja-JP" sz="2800" b="1" dirty="0">
                <a:solidFill>
                  <a:srgbClr val="1A1A1A"/>
                </a:solidFill>
                <a:latin typeface="Segoe UI"/>
                <a:ea typeface="Yu Gothic UI"/>
              </a:endParaRPr>
            </a:p>
            <a:p>
              <a:pPr marL="0" lvl="1" indent="0" defTabSz="896386">
                <a:spcBef>
                  <a:spcPts val="600"/>
                </a:spcBef>
                <a:buNone/>
                <a:defRPr/>
              </a:pPr>
              <a:r>
                <a:rPr lang="en-US" altLang="ja-JP" b="1" dirty="0" err="1">
                  <a:solidFill>
                    <a:srgbClr val="1A1A1A"/>
                  </a:solidFill>
                  <a:latin typeface="Segoe UI"/>
                  <a:ea typeface="Yu Gothic UI"/>
                </a:rPr>
                <a:t>NuGet</a:t>
              </a:r>
              <a:r>
                <a:rPr lang="en-US" altLang="ja-JP" b="1" dirty="0">
                  <a:solidFill>
                    <a:srgbClr val="1A1A1A"/>
                  </a:solidFill>
                  <a:latin typeface="Segoe UI"/>
                  <a:ea typeface="Yu Gothic UI"/>
                </a:rPr>
                <a:t> </a:t>
              </a:r>
              <a:r>
                <a:rPr lang="ja-JP" altLang="en-US" b="1" dirty="0">
                  <a:solidFill>
                    <a:srgbClr val="1A1A1A"/>
                  </a:solidFill>
                  <a:latin typeface="Segoe UI"/>
                  <a:ea typeface="Yu Gothic UI"/>
                </a:rPr>
                <a:t>パッケージとして提供</a:t>
              </a:r>
            </a:p>
          </p:txBody>
        </p:sp>
        <p:grpSp>
          <p:nvGrpSpPr>
            <p:cNvPr id="6" name="グループ化 5"/>
            <p:cNvGrpSpPr/>
            <p:nvPr/>
          </p:nvGrpSpPr>
          <p:grpSpPr bwMode="invGray">
            <a:xfrm>
              <a:off x="504000" y="1620000"/>
              <a:ext cx="1008000" cy="1008000"/>
              <a:chOff x="504000" y="1620000"/>
              <a:chExt cx="1008000" cy="1008000"/>
            </a:xfrm>
          </p:grpSpPr>
          <p:sp>
            <p:nvSpPr>
              <p:cNvPr id="7" name="Rectangle 3"/>
              <p:cNvSpPr>
                <a:spLocks noChangeAspect="1"/>
              </p:cNvSpPr>
              <p:nvPr/>
            </p:nvSpPr>
            <p:spPr bwMode="invGray">
              <a:xfrm>
                <a:off x="504000" y="1620000"/>
                <a:ext cx="1008000" cy="1008000"/>
              </a:xfrm>
              <a:prstGeom prst="rect">
                <a:avLst/>
              </a:prstGeom>
              <a:solidFill>
                <a:srgbClr val="00AEEF"/>
              </a:solidFill>
              <a:ln w="9525" cap="flat" cmpd="sng" algn="ctr">
                <a:noFill/>
                <a:prstDash val="solid"/>
                <a:headEnd type="none" w="med" len="med"/>
                <a:tailEnd type="none" w="med" len="med"/>
              </a:ln>
              <a:effectLst/>
            </p:spPr>
            <p:txBody>
              <a:bodyPr rot="0" spcFirstLastPara="0" vertOverflow="overflow" horzOverflow="overflow" vert="horz" wrap="square" lIns="91427" tIns="91427" rIns="45713" bIns="45713" numCol="1" spcCol="0" rtlCol="0" fromWordArt="0" anchor="t" anchorCtr="0" forceAA="0" compatLnSpc="1">
                <a:prstTxWarp prst="textNoShape">
                  <a:avLst/>
                </a:prstTxWarp>
                <a:noAutofit/>
              </a:bodyPr>
              <a:lstStyle/>
              <a:p>
                <a:pPr defTabSz="914225">
                  <a:spcBef>
                    <a:spcPct val="0"/>
                  </a:spcBef>
                  <a:spcAft>
                    <a:spcPts val="600"/>
                  </a:spcAft>
                  <a:defRPr/>
                </a:pPr>
                <a:endParaRPr kumimoji="0" lang="en-US" sz="3600" kern="0" spc="-100" dirty="0">
                  <a:gradFill>
                    <a:gsLst>
                      <a:gs pos="0">
                        <a:srgbClr val="FFFFFF"/>
                      </a:gs>
                      <a:gs pos="100000">
                        <a:srgbClr val="FFFFFF"/>
                      </a:gs>
                    </a:gsLst>
                    <a:lin ang="5400000" scaled="0"/>
                  </a:gradFill>
                  <a:latin typeface="Segoe UI Light"/>
                  <a:ea typeface="Yu Gothic UI"/>
                  <a:cs typeface="Arial" charset="0"/>
                </a:endParaRPr>
              </a:p>
            </p:txBody>
          </p:sp>
          <p:sp>
            <p:nvSpPr>
              <p:cNvPr id="8" name="Freeform 61"/>
              <p:cNvSpPr>
                <a:spLocks noEditPoints="1"/>
              </p:cNvSpPr>
              <p:nvPr/>
            </p:nvSpPr>
            <p:spPr bwMode="invGray">
              <a:xfrm>
                <a:off x="752568" y="1803960"/>
                <a:ext cx="510864" cy="648000"/>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rgbClr val="FFFFFF"/>
              </a:solidFill>
              <a:ln>
                <a:noFill/>
              </a:ln>
            </p:spPr>
            <p:txBody>
              <a:bodyPr vert="horz" wrap="square" lIns="82293" tIns="41147" rIns="82293" bIns="41147" numCol="1" anchor="t" anchorCtr="0" compatLnSpc="1">
                <a:prstTxWarp prst="textNoShape">
                  <a:avLst/>
                </a:prstTxWarp>
              </a:bodyPr>
              <a:lstStyle/>
              <a:p>
                <a:pPr defTabSz="914367">
                  <a:defRPr/>
                </a:pPr>
                <a:endParaRPr kumimoji="0" lang="en-US" sz="1600">
                  <a:solidFill>
                    <a:srgbClr val="1A1A1A"/>
                  </a:solidFill>
                  <a:latin typeface="Segoe UI"/>
                  <a:ea typeface="Yu Gothic UI"/>
                </a:endParaRPr>
              </a:p>
            </p:txBody>
          </p:sp>
        </p:grpSp>
      </p:grpSp>
      <p:grpSp>
        <p:nvGrpSpPr>
          <p:cNvPr id="9" name="グループ化 8"/>
          <p:cNvGrpSpPr/>
          <p:nvPr/>
        </p:nvGrpSpPr>
        <p:grpSpPr>
          <a:xfrm>
            <a:off x="1698102" y="2672855"/>
            <a:ext cx="2339668" cy="1619770"/>
            <a:chOff x="2133179" y="4941168"/>
            <a:chExt cx="2340000" cy="1620000"/>
          </a:xfrm>
        </p:grpSpPr>
        <p:sp>
          <p:nvSpPr>
            <p:cNvPr id="10" name="Rectangle 8"/>
            <p:cNvSpPr/>
            <p:nvPr/>
          </p:nvSpPr>
          <p:spPr bwMode="auto">
            <a:xfrm>
              <a:off x="2133179" y="4941168"/>
              <a:ext cx="2340000" cy="1620000"/>
            </a:xfrm>
            <a:prstGeom prst="rect">
              <a:avLst/>
            </a:prstGeom>
            <a:solidFill>
              <a:srgbClr val="68217A"/>
            </a:solidFill>
            <a:ln w="10795" cap="flat" cmpd="sng" algn="ctr">
              <a:noFill/>
              <a:prstDash val="solid"/>
              <a:headEnd type="none" w="med" len="med"/>
              <a:tailEnd type="none" w="med" len="med"/>
            </a:ln>
            <a:effectLst/>
          </p:spPr>
          <p:txBody>
            <a:bodyPr vert="horz" wrap="square" lIns="71989" tIns="35995" rIns="719898" bIns="35995" numCol="1" rtlCol="0" anchor="b" anchorCtr="0" compatLnSpc="1">
              <a:prstTxWarp prst="textNoShape">
                <a:avLst/>
              </a:prstTxWarp>
            </a:bodyPr>
            <a:lstStyle/>
            <a:p>
              <a:pPr algn="ctr" defTabSz="913747" fontAlgn="base">
                <a:spcBef>
                  <a:spcPct val="0"/>
                </a:spcBef>
                <a:spcAft>
                  <a:spcPct val="0"/>
                </a:spcAft>
                <a:defRPr/>
              </a:pPr>
              <a:r>
                <a:rPr kumimoji="0" lang="en-US" sz="2000" kern="0" dirty="0">
                  <a:solidFill>
                    <a:prstClr val="white"/>
                  </a:solidFill>
                  <a:latin typeface="メイリオ" panose="020B0604030504040204" pitchFamily="50" charset="-128"/>
                  <a:ea typeface="Yu Gothic UI"/>
                </a:rPr>
                <a:t>ASP.NET</a:t>
              </a:r>
            </a:p>
            <a:p>
              <a:pPr algn="ctr" defTabSz="913747" fontAlgn="base">
                <a:spcBef>
                  <a:spcPct val="0"/>
                </a:spcBef>
                <a:spcAft>
                  <a:spcPct val="0"/>
                </a:spcAft>
                <a:defRPr/>
              </a:pPr>
              <a:r>
                <a:rPr kumimoji="0" lang="ja-JP" altLang="en-US" sz="2000" kern="0" dirty="0">
                  <a:solidFill>
                    <a:prstClr val="white"/>
                  </a:solidFill>
                  <a:latin typeface="メイリオ" panose="020B0604030504040204" pitchFamily="50" charset="-128"/>
                  <a:ea typeface="Yu Gothic UI"/>
                </a:rPr>
                <a:t>アプリ</a:t>
              </a:r>
              <a:endParaRPr kumimoji="0" lang="en-US" sz="2000" kern="0" dirty="0">
                <a:solidFill>
                  <a:prstClr val="white"/>
                </a:solidFill>
                <a:latin typeface="メイリオ" panose="020B0604030504040204" pitchFamily="50" charset="-128"/>
                <a:ea typeface="Yu Gothic UI"/>
              </a:endParaRPr>
            </a:p>
          </p:txBody>
        </p:sp>
        <p:pic>
          <p:nvPicPr>
            <p:cNvPr id="11" name="Picture 2" descr="\\MAGNUM\Projects\Microsoft\Cloud Power FY12\Design\ICONS_PNG\Next_Gen_Application.png"/>
            <p:cNvPicPr>
              <a:picLocks noChangeAspect="1" noChangeArrowheads="1"/>
            </p:cNvPicPr>
            <p:nvPr/>
          </p:nvPicPr>
          <p:blipFill>
            <a:blip r:embed="rId3" cstate="print">
              <a:lum bright="100000"/>
            </a:blip>
            <a:srcRect/>
            <a:stretch>
              <a:fillRect/>
            </a:stretch>
          </p:blipFill>
          <p:spPr bwMode="auto">
            <a:xfrm>
              <a:off x="2457215" y="4941168"/>
              <a:ext cx="952500" cy="952500"/>
            </a:xfrm>
            <a:prstGeom prst="rect">
              <a:avLst/>
            </a:prstGeom>
            <a:noFill/>
          </p:spPr>
        </p:pic>
      </p:grpSp>
      <p:grpSp>
        <p:nvGrpSpPr>
          <p:cNvPr id="12" name="グループ化 11"/>
          <p:cNvGrpSpPr/>
          <p:nvPr/>
        </p:nvGrpSpPr>
        <p:grpSpPr bwMode="ltGray">
          <a:xfrm>
            <a:off x="3318212" y="2762842"/>
            <a:ext cx="1439796" cy="1439796"/>
            <a:chOff x="3636929" y="5031168"/>
            <a:chExt cx="1440000" cy="1440000"/>
          </a:xfrm>
        </p:grpSpPr>
        <p:sp>
          <p:nvSpPr>
            <p:cNvPr id="13" name="Rectangle 8"/>
            <p:cNvSpPr>
              <a:spLocks/>
            </p:cNvSpPr>
            <p:nvPr/>
          </p:nvSpPr>
          <p:spPr bwMode="ltGray">
            <a:xfrm>
              <a:off x="3636929" y="5031168"/>
              <a:ext cx="1440000" cy="1440000"/>
            </a:xfrm>
            <a:prstGeom prst="rect">
              <a:avLst/>
            </a:prstGeom>
            <a:solidFill>
              <a:schemeClr val="accent3"/>
            </a:solidFill>
            <a:ln w="10795" cap="flat" cmpd="sng" algn="ctr">
              <a:noFill/>
              <a:prstDash val="solid"/>
              <a:headEnd type="none" w="med" len="med"/>
              <a:tailEnd type="none" w="med" len="med"/>
            </a:ln>
            <a:effectLst/>
          </p:spPr>
          <p:txBody>
            <a:bodyPr vert="horz" wrap="square" lIns="71989" tIns="35995" rIns="71989" bIns="35995" numCol="1" rtlCol="0" anchor="b" anchorCtr="0" compatLnSpc="1">
              <a:prstTxWarp prst="textNoShape">
                <a:avLst/>
              </a:prstTxWarp>
            </a:bodyPr>
            <a:lstStyle/>
            <a:p>
              <a:pPr algn="ctr" defTabSz="913747" fontAlgn="base">
                <a:spcBef>
                  <a:spcPct val="0"/>
                </a:spcBef>
                <a:spcAft>
                  <a:spcPct val="0"/>
                </a:spcAft>
                <a:defRPr/>
              </a:pPr>
              <a:r>
                <a:rPr kumimoji="0" lang="en-US" sz="2000" b="1" kern="0" dirty="0" err="1">
                  <a:solidFill>
                    <a:prstClr val="white"/>
                  </a:solidFill>
                  <a:latin typeface="メイリオ" panose="020B0604030504040204" pitchFamily="50" charset="-128"/>
                  <a:ea typeface="Yu Gothic UI"/>
                </a:rPr>
                <a:t>SignalR</a:t>
              </a:r>
              <a:endParaRPr kumimoji="0" lang="en-US" sz="2000" b="1" kern="0" dirty="0">
                <a:solidFill>
                  <a:prstClr val="white"/>
                </a:solidFill>
                <a:latin typeface="メイリオ" panose="020B0604030504040204" pitchFamily="50" charset="-128"/>
                <a:ea typeface="Yu Gothic UI"/>
              </a:endParaRPr>
            </a:p>
            <a:p>
              <a:pPr algn="ctr" defTabSz="913747" fontAlgn="base">
                <a:spcBef>
                  <a:spcPct val="0"/>
                </a:spcBef>
                <a:spcAft>
                  <a:spcPct val="0"/>
                </a:spcAft>
                <a:defRPr/>
              </a:pPr>
              <a:r>
                <a:rPr kumimoji="0" lang="ja-JP" altLang="en-US" sz="2000" kern="0" dirty="0">
                  <a:solidFill>
                    <a:prstClr val="white"/>
                  </a:solidFill>
                  <a:latin typeface="メイリオ" panose="020B0604030504040204" pitchFamily="50" charset="-128"/>
                  <a:ea typeface="Yu Gothic UI"/>
                </a:rPr>
                <a:t>ハブ</a:t>
              </a:r>
              <a:endParaRPr kumimoji="0" lang="en-US" sz="2000" kern="0" dirty="0">
                <a:solidFill>
                  <a:prstClr val="white"/>
                </a:solidFill>
                <a:latin typeface="メイリオ" panose="020B0604030504040204" pitchFamily="50" charset="-128"/>
                <a:ea typeface="Yu Gothic UI"/>
              </a:endParaRPr>
            </a:p>
          </p:txBody>
        </p:sp>
        <p:sp>
          <p:nvSpPr>
            <p:cNvPr id="14" name="Freeform 61"/>
            <p:cNvSpPr>
              <a:spLocks noChangeAspect="1" noEditPoints="1"/>
            </p:cNvSpPr>
            <p:nvPr/>
          </p:nvSpPr>
          <p:spPr bwMode="ltGray">
            <a:xfrm>
              <a:off x="4082609" y="5098213"/>
              <a:ext cx="548640" cy="693685"/>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rgbClr val="FFFFFF"/>
            </a:solidFill>
            <a:ln>
              <a:noFill/>
            </a:ln>
          </p:spPr>
          <p:txBody>
            <a:bodyPr vert="horz" wrap="square" lIns="121886" tIns="60943" rIns="121886" bIns="60943" numCol="1" anchor="t" anchorCtr="0" compatLnSpc="1">
              <a:prstTxWarp prst="textNoShape">
                <a:avLst/>
              </a:prstTxWarp>
            </a:bodyPr>
            <a:lstStyle/>
            <a:p>
              <a:pPr defTabSz="914048">
                <a:defRPr/>
              </a:pPr>
              <a:endParaRPr kumimoji="0" lang="en-US" sz="1866" kern="0">
                <a:solidFill>
                  <a:prstClr val="white"/>
                </a:solidFill>
                <a:latin typeface="メイリオ" panose="020B0604030504040204" pitchFamily="50" charset="-128"/>
                <a:ea typeface="Yu Gothic UI"/>
              </a:endParaRPr>
            </a:p>
          </p:txBody>
        </p:sp>
      </p:grpSp>
      <p:grpSp>
        <p:nvGrpSpPr>
          <p:cNvPr id="15" name="グループ化 14"/>
          <p:cNvGrpSpPr/>
          <p:nvPr/>
        </p:nvGrpSpPr>
        <p:grpSpPr>
          <a:xfrm>
            <a:off x="7500298" y="2529076"/>
            <a:ext cx="3059566" cy="1943724"/>
            <a:chOff x="9030018" y="3320988"/>
            <a:chExt cx="3060000" cy="1944000"/>
          </a:xfrm>
        </p:grpSpPr>
        <p:sp>
          <p:nvSpPr>
            <p:cNvPr id="16" name="Rectangle 8"/>
            <p:cNvSpPr/>
            <p:nvPr/>
          </p:nvSpPr>
          <p:spPr bwMode="auto">
            <a:xfrm>
              <a:off x="9030018" y="3320988"/>
              <a:ext cx="3060000" cy="1944000"/>
            </a:xfrm>
            <a:prstGeom prst="rect">
              <a:avLst/>
            </a:prstGeom>
            <a:solidFill>
              <a:srgbClr val="68217A"/>
            </a:solidFill>
            <a:ln w="10795" cap="flat" cmpd="sng" algn="ctr">
              <a:noFill/>
              <a:prstDash val="solid"/>
              <a:headEnd type="none" w="med" len="med"/>
              <a:tailEnd type="none" w="med" len="med"/>
            </a:ln>
            <a:effectLst/>
          </p:spPr>
          <p:txBody>
            <a:bodyPr vert="horz" wrap="square" lIns="719898" tIns="0" rIns="0" bIns="0" numCol="1" rtlCol="0" anchor="b" anchorCtr="0" compatLnSpc="1">
              <a:prstTxWarp prst="textNoShape">
                <a:avLst/>
              </a:prstTxWarp>
            </a:bodyPr>
            <a:lstStyle/>
            <a:p>
              <a:pPr algn="ctr" defTabSz="913747" fontAlgn="base">
                <a:spcBef>
                  <a:spcPct val="0"/>
                </a:spcBef>
                <a:spcAft>
                  <a:spcPct val="0"/>
                </a:spcAft>
                <a:defRPr/>
              </a:pPr>
              <a:r>
                <a:rPr kumimoji="0" lang="en-US" sz="2000" kern="0" dirty="0">
                  <a:solidFill>
                    <a:prstClr val="white"/>
                  </a:solidFill>
                  <a:latin typeface="メイリオ" panose="020B0604030504040204" pitchFamily="50" charset="-128"/>
                  <a:ea typeface="Yu Gothic UI"/>
                </a:rPr>
                <a:t>JavaScript / .NET</a:t>
              </a:r>
            </a:p>
            <a:p>
              <a:pPr algn="ctr" defTabSz="913747" fontAlgn="base">
                <a:spcBef>
                  <a:spcPct val="0"/>
                </a:spcBef>
                <a:spcAft>
                  <a:spcPct val="0"/>
                </a:spcAft>
                <a:defRPr/>
              </a:pPr>
              <a:r>
                <a:rPr kumimoji="0" lang="ja-JP" altLang="en-US" sz="2000" kern="0" dirty="0">
                  <a:solidFill>
                    <a:prstClr val="white"/>
                  </a:solidFill>
                  <a:latin typeface="メイリオ" panose="020B0604030504040204" pitchFamily="50" charset="-128"/>
                  <a:ea typeface="Yu Gothic UI"/>
                </a:rPr>
                <a:t>アプリ</a:t>
              </a:r>
              <a:endParaRPr kumimoji="0" lang="en-US" sz="2000" kern="0" dirty="0">
                <a:solidFill>
                  <a:prstClr val="white"/>
                </a:solidFill>
                <a:latin typeface="メイリオ" panose="020B0604030504040204" pitchFamily="50" charset="-128"/>
                <a:ea typeface="Yu Gothic UI"/>
              </a:endParaRPr>
            </a:p>
          </p:txBody>
        </p:sp>
        <p:grpSp>
          <p:nvGrpSpPr>
            <p:cNvPr id="17" name="Group 4"/>
            <p:cNvGrpSpPr>
              <a:grpSpLocks noChangeAspect="1"/>
            </p:cNvGrpSpPr>
            <p:nvPr/>
          </p:nvGrpSpPr>
          <p:grpSpPr>
            <a:xfrm>
              <a:off x="11207748" y="3699888"/>
              <a:ext cx="555871" cy="644179"/>
              <a:chOff x="2916435" y="3914152"/>
              <a:chExt cx="930763" cy="918513"/>
            </a:xfrm>
          </p:grpSpPr>
          <p:pic>
            <p:nvPicPr>
              <p:cNvPr id="19" name="Picture 5"/>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rot="2614426" flipH="1">
                <a:off x="2916435" y="4302640"/>
                <a:ext cx="394555" cy="530025"/>
              </a:xfrm>
              <a:prstGeom prst="rect">
                <a:avLst/>
              </a:prstGeom>
            </p:spPr>
          </p:pic>
          <p:sp>
            <p:nvSpPr>
              <p:cNvPr id="20" name="Freeform 61"/>
              <p:cNvSpPr>
                <a:spLocks/>
              </p:cNvSpPr>
              <p:nvPr/>
            </p:nvSpPr>
            <p:spPr bwMode="auto">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p:spPr>
            <p:txBody>
              <a:bodyPr vert="horz" wrap="square" lIns="91414" tIns="45706" rIns="91414" bIns="45706" numCol="1" anchor="t" anchorCtr="0" compatLnSpc="1">
                <a:prstTxWarp prst="textNoShape">
                  <a:avLst/>
                </a:prstTxWarp>
              </a:bodyPr>
              <a:lstStyle/>
              <a:p>
                <a:pPr defTabSz="914367">
                  <a:defRPr/>
                </a:pPr>
                <a:endParaRPr kumimoji="0" lang="en-US" sz="1100" dirty="0">
                  <a:solidFill>
                    <a:srgbClr val="505050"/>
                  </a:solidFill>
                  <a:latin typeface="メイリオ" panose="020B0604030504040204" pitchFamily="50" charset="-128"/>
                  <a:ea typeface="Yu Gothic UI"/>
                </a:endParaRPr>
              </a:p>
            </p:txBody>
          </p:sp>
        </p:grpSp>
        <p:pic>
          <p:nvPicPr>
            <p:cNvPr id="18" name="Picture 8" descr="\\MAGNUM\Projects\Microsoft\Cloud Power FY12\Design\Icons\PNGs\Cross Platform.png"/>
            <p:cNvPicPr>
              <a:picLocks noChangeAspect="1" noChangeArrowheads="1"/>
            </p:cNvPicPr>
            <p:nvPr/>
          </p:nvPicPr>
          <p:blipFill>
            <a:blip r:embed="rId6" cstate="print">
              <a:lum bright="100000"/>
            </a:blip>
            <a:stretch>
              <a:fillRect/>
            </a:stretch>
          </p:blipFill>
          <p:spPr bwMode="auto">
            <a:xfrm>
              <a:off x="9813358" y="3387285"/>
              <a:ext cx="1269387" cy="1269387"/>
            </a:xfrm>
            <a:prstGeom prst="rect">
              <a:avLst/>
            </a:prstGeom>
            <a:noFill/>
          </p:spPr>
        </p:pic>
      </p:grpSp>
      <p:grpSp>
        <p:nvGrpSpPr>
          <p:cNvPr id="21" name="グループ化 20"/>
          <p:cNvGrpSpPr/>
          <p:nvPr/>
        </p:nvGrpSpPr>
        <p:grpSpPr bwMode="ltGray">
          <a:xfrm>
            <a:off x="6773946" y="2781040"/>
            <a:ext cx="1439796" cy="1439796"/>
            <a:chOff x="3636929" y="5031168"/>
            <a:chExt cx="1440000" cy="1440000"/>
          </a:xfrm>
        </p:grpSpPr>
        <p:sp>
          <p:nvSpPr>
            <p:cNvPr id="22" name="Rectangle 8"/>
            <p:cNvSpPr>
              <a:spLocks/>
            </p:cNvSpPr>
            <p:nvPr/>
          </p:nvSpPr>
          <p:spPr bwMode="ltGray">
            <a:xfrm>
              <a:off x="3636929" y="5031168"/>
              <a:ext cx="1440000" cy="1440000"/>
            </a:xfrm>
            <a:prstGeom prst="rect">
              <a:avLst/>
            </a:prstGeom>
            <a:solidFill>
              <a:schemeClr val="accent3"/>
            </a:solidFill>
            <a:ln w="10795" cap="flat" cmpd="sng" algn="ctr">
              <a:noFill/>
              <a:prstDash val="solid"/>
              <a:headEnd type="none" w="med" len="med"/>
              <a:tailEnd type="none" w="med" len="med"/>
            </a:ln>
            <a:effectLst/>
          </p:spPr>
          <p:txBody>
            <a:bodyPr vert="horz" wrap="square" lIns="71989" tIns="35995" rIns="71989" bIns="35995" numCol="1" rtlCol="0" anchor="b" anchorCtr="0" compatLnSpc="1">
              <a:prstTxWarp prst="textNoShape">
                <a:avLst/>
              </a:prstTxWarp>
            </a:bodyPr>
            <a:lstStyle/>
            <a:p>
              <a:pPr algn="ctr" defTabSz="913747" fontAlgn="base">
                <a:spcBef>
                  <a:spcPct val="0"/>
                </a:spcBef>
                <a:spcAft>
                  <a:spcPct val="0"/>
                </a:spcAft>
                <a:defRPr/>
              </a:pPr>
              <a:r>
                <a:rPr kumimoji="0" lang="en-US" sz="2000" b="1" kern="0" dirty="0" err="1">
                  <a:solidFill>
                    <a:prstClr val="white"/>
                  </a:solidFill>
                  <a:latin typeface="メイリオ" panose="020B0604030504040204" pitchFamily="50" charset="-128"/>
                  <a:ea typeface="Yu Gothic UI"/>
                </a:rPr>
                <a:t>SignalR</a:t>
              </a:r>
              <a:endParaRPr kumimoji="0" lang="en-US" sz="2000" b="1" kern="0" dirty="0">
                <a:solidFill>
                  <a:prstClr val="white"/>
                </a:solidFill>
                <a:latin typeface="メイリオ" panose="020B0604030504040204" pitchFamily="50" charset="-128"/>
                <a:ea typeface="Yu Gothic UI"/>
              </a:endParaRPr>
            </a:p>
            <a:p>
              <a:pPr algn="ctr" defTabSz="913747" fontAlgn="base">
                <a:spcBef>
                  <a:spcPct val="0"/>
                </a:spcBef>
                <a:spcAft>
                  <a:spcPct val="0"/>
                </a:spcAft>
                <a:defRPr/>
              </a:pPr>
              <a:r>
                <a:rPr kumimoji="0" lang="ja-JP" altLang="en-US" sz="2000" kern="0" dirty="0">
                  <a:solidFill>
                    <a:prstClr val="white"/>
                  </a:solidFill>
                  <a:latin typeface="メイリオ" panose="020B0604030504040204" pitchFamily="50" charset="-128"/>
                  <a:ea typeface="Yu Gothic UI"/>
                </a:rPr>
                <a:t>ハブ </a:t>
              </a:r>
              <a:r>
                <a:rPr kumimoji="0" lang="en-US" altLang="ja-JP" sz="2000" kern="0" dirty="0">
                  <a:solidFill>
                    <a:prstClr val="white"/>
                  </a:solidFill>
                  <a:latin typeface="メイリオ" panose="020B0604030504040204" pitchFamily="50" charset="-128"/>
                  <a:ea typeface="Yu Gothic UI"/>
                </a:rPr>
                <a:t>Proxy</a:t>
              </a:r>
              <a:endParaRPr kumimoji="0" lang="en-US" sz="2000" kern="0" dirty="0">
                <a:solidFill>
                  <a:prstClr val="white"/>
                </a:solidFill>
                <a:latin typeface="メイリオ" panose="020B0604030504040204" pitchFamily="50" charset="-128"/>
                <a:ea typeface="Yu Gothic UI"/>
              </a:endParaRPr>
            </a:p>
          </p:txBody>
        </p:sp>
        <p:sp>
          <p:nvSpPr>
            <p:cNvPr id="23" name="Freeform 61"/>
            <p:cNvSpPr>
              <a:spLocks noChangeAspect="1" noEditPoints="1"/>
            </p:cNvSpPr>
            <p:nvPr/>
          </p:nvSpPr>
          <p:spPr bwMode="ltGray">
            <a:xfrm>
              <a:off x="4082609" y="5098213"/>
              <a:ext cx="548640" cy="693685"/>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rgbClr val="FFFFFF"/>
            </a:solidFill>
            <a:ln>
              <a:noFill/>
            </a:ln>
          </p:spPr>
          <p:txBody>
            <a:bodyPr vert="horz" wrap="square" lIns="121886" tIns="60943" rIns="121886" bIns="60943" numCol="1" anchor="t" anchorCtr="0" compatLnSpc="1">
              <a:prstTxWarp prst="textNoShape">
                <a:avLst/>
              </a:prstTxWarp>
            </a:bodyPr>
            <a:lstStyle/>
            <a:p>
              <a:pPr defTabSz="914048">
                <a:defRPr/>
              </a:pPr>
              <a:endParaRPr kumimoji="0" lang="en-US" sz="1866" kern="0">
                <a:solidFill>
                  <a:prstClr val="white"/>
                </a:solidFill>
                <a:latin typeface="メイリオ" panose="020B0604030504040204" pitchFamily="50" charset="-128"/>
                <a:ea typeface="Yu Gothic UI"/>
              </a:endParaRPr>
            </a:p>
          </p:txBody>
        </p:sp>
      </p:grpSp>
      <p:sp>
        <p:nvSpPr>
          <p:cNvPr id="24" name="右矢印 23"/>
          <p:cNvSpPr/>
          <p:nvPr/>
        </p:nvSpPr>
        <p:spPr bwMode="ltGray">
          <a:xfrm>
            <a:off x="4605869" y="3008063"/>
            <a:ext cx="2159694" cy="539923"/>
          </a:xfrm>
          <a:prstGeom prst="rightArrow">
            <a:avLst/>
          </a:prstGeom>
          <a:gradFill flip="none" rotWithShape="1">
            <a:gsLst>
              <a:gs pos="0">
                <a:srgbClr val="00AEEF">
                  <a:alpha val="0"/>
                </a:srgbClr>
              </a:gs>
              <a:gs pos="50000">
                <a:srgbClr val="00AEEF"/>
              </a:gs>
              <a:gs pos="100000">
                <a:srgbClr val="00AEEF"/>
              </a:gs>
            </a:gsLst>
            <a:lin ang="0" scaled="1"/>
            <a:tileRect/>
          </a:gra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defTabSz="914367">
              <a:defRPr/>
            </a:pPr>
            <a:endParaRPr lang="ja-JP" altLang="en-US">
              <a:solidFill>
                <a:srgbClr val="FFFFFF"/>
              </a:solidFill>
              <a:latin typeface="Segoe UI"/>
              <a:ea typeface="Yu Gothic UI"/>
            </a:endParaRPr>
          </a:p>
        </p:txBody>
      </p:sp>
      <p:sp>
        <p:nvSpPr>
          <p:cNvPr id="25" name="右矢印 24"/>
          <p:cNvSpPr/>
          <p:nvPr/>
        </p:nvSpPr>
        <p:spPr bwMode="ltGray">
          <a:xfrm flipH="1">
            <a:off x="4758248" y="3392893"/>
            <a:ext cx="2159694" cy="539923"/>
          </a:xfrm>
          <a:prstGeom prst="rightArrow">
            <a:avLst/>
          </a:prstGeom>
          <a:gradFill flip="none" rotWithShape="1">
            <a:gsLst>
              <a:gs pos="0">
                <a:srgbClr val="00AEEF">
                  <a:alpha val="0"/>
                </a:srgbClr>
              </a:gs>
              <a:gs pos="50000">
                <a:srgbClr val="00AEEF"/>
              </a:gs>
              <a:gs pos="100000">
                <a:srgbClr val="00AEEF"/>
              </a:gs>
            </a:gsLst>
            <a:lin ang="0" scaled="1"/>
            <a:tileRect/>
          </a:gra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defTabSz="914367">
              <a:defRPr/>
            </a:pPr>
            <a:endParaRPr lang="ja-JP" altLang="en-US">
              <a:solidFill>
                <a:srgbClr val="FFFFFF"/>
              </a:solidFill>
              <a:latin typeface="Segoe UI"/>
              <a:ea typeface="Yu Gothic UI"/>
            </a:endParaRPr>
          </a:p>
        </p:txBody>
      </p:sp>
      <p:sp>
        <p:nvSpPr>
          <p:cNvPr id="26" name="テキスト ボックス 25"/>
          <p:cNvSpPr txBox="1"/>
          <p:nvPr/>
        </p:nvSpPr>
        <p:spPr>
          <a:xfrm>
            <a:off x="4631016" y="3877145"/>
            <a:ext cx="2271601" cy="707785"/>
          </a:xfrm>
          <a:prstGeom prst="rect">
            <a:avLst/>
          </a:prstGeom>
          <a:noFill/>
        </p:spPr>
        <p:txBody>
          <a:bodyPr wrap="square" lIns="71989" tIns="35995" rIns="71989" bIns="35995" rtlCol="0" anchor="ctr" anchorCtr="0">
            <a:noAutofit/>
          </a:bodyPr>
          <a:lstStyle/>
          <a:p>
            <a:pPr algn="ctr" defTabSz="914367">
              <a:defRPr/>
            </a:pPr>
            <a:r>
              <a:rPr lang="ja-JP" altLang="en-US" sz="2000" b="1" dirty="0">
                <a:solidFill>
                  <a:srgbClr val="1A1A1A"/>
                </a:solidFill>
                <a:latin typeface="Segoe UI"/>
                <a:ea typeface="Yu Gothic UI"/>
              </a:rPr>
              <a:t>リアルタイム</a:t>
            </a:r>
            <a:endParaRPr lang="en-US" altLang="ja-JP" sz="2000" b="1" dirty="0">
              <a:solidFill>
                <a:srgbClr val="1A1A1A"/>
              </a:solidFill>
              <a:latin typeface="Segoe UI"/>
              <a:ea typeface="Yu Gothic UI"/>
            </a:endParaRPr>
          </a:p>
          <a:p>
            <a:pPr algn="ctr" defTabSz="914367">
              <a:defRPr/>
            </a:pPr>
            <a:r>
              <a:rPr kumimoji="0" lang="ja-JP" altLang="en-US" sz="2000" b="1" dirty="0">
                <a:solidFill>
                  <a:srgbClr val="1A1A1A"/>
                </a:solidFill>
                <a:latin typeface="Segoe UI"/>
                <a:ea typeface="Yu Gothic UI"/>
              </a:rPr>
              <a:t>通信</a:t>
            </a:r>
            <a:endParaRPr lang="ja-JP" altLang="en-US" sz="2000" b="1" dirty="0">
              <a:solidFill>
                <a:srgbClr val="1A1A1A"/>
              </a:solidFill>
              <a:latin typeface="Segoe UI"/>
              <a:ea typeface="Yu Gothic UI"/>
            </a:endParaRPr>
          </a:p>
        </p:txBody>
      </p:sp>
      <p:sp>
        <p:nvSpPr>
          <p:cNvPr id="27" name="テキスト ボックス 26"/>
          <p:cNvSpPr txBox="1"/>
          <p:nvPr/>
        </p:nvSpPr>
        <p:spPr>
          <a:xfrm>
            <a:off x="1878077" y="4260940"/>
            <a:ext cx="1979719" cy="431939"/>
          </a:xfrm>
          <a:prstGeom prst="rect">
            <a:avLst/>
          </a:prstGeom>
          <a:noFill/>
        </p:spPr>
        <p:txBody>
          <a:bodyPr wrap="square" lIns="71989" tIns="35995" rIns="71989" bIns="35995" rtlCol="0" anchor="ctr" anchorCtr="0">
            <a:noAutofit/>
          </a:bodyPr>
          <a:lstStyle/>
          <a:p>
            <a:pPr algn="ctr" defTabSz="914367">
              <a:defRPr/>
            </a:pPr>
            <a:r>
              <a:rPr lang="ja-JP" altLang="en-US" sz="2000" b="1" dirty="0">
                <a:solidFill>
                  <a:srgbClr val="1A1A1A"/>
                </a:solidFill>
                <a:latin typeface="Segoe UI"/>
                <a:ea typeface="Yu Gothic UI"/>
              </a:rPr>
              <a:t>サーバー</a:t>
            </a:r>
          </a:p>
        </p:txBody>
      </p:sp>
      <p:sp>
        <p:nvSpPr>
          <p:cNvPr id="28" name="テキスト ボックス 27"/>
          <p:cNvSpPr txBox="1"/>
          <p:nvPr/>
        </p:nvSpPr>
        <p:spPr>
          <a:xfrm>
            <a:off x="8040221" y="4437017"/>
            <a:ext cx="1979719" cy="431939"/>
          </a:xfrm>
          <a:prstGeom prst="rect">
            <a:avLst/>
          </a:prstGeom>
          <a:noFill/>
        </p:spPr>
        <p:txBody>
          <a:bodyPr wrap="square" lIns="71989" tIns="35995" rIns="71989" bIns="35995" rtlCol="0" anchor="ctr" anchorCtr="0">
            <a:noAutofit/>
          </a:bodyPr>
          <a:lstStyle/>
          <a:p>
            <a:pPr algn="ctr" defTabSz="914367">
              <a:defRPr/>
            </a:pPr>
            <a:r>
              <a:rPr lang="ja-JP" altLang="en-US" sz="2000" b="1" dirty="0">
                <a:solidFill>
                  <a:srgbClr val="1A1A1A"/>
                </a:solidFill>
                <a:latin typeface="Segoe UI"/>
                <a:ea typeface="Yu Gothic UI"/>
              </a:rPr>
              <a:t>クライアント</a:t>
            </a:r>
          </a:p>
        </p:txBody>
      </p:sp>
    </p:spTree>
    <p:extLst>
      <p:ext uri="{BB962C8B-B14F-4D97-AF65-F5344CB8AC3E}">
        <p14:creationId xmlns:p14="http://schemas.microsoft.com/office/powerpoint/2010/main" val="1103226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1000"/>
                            </p:stCondLst>
                            <p:childTnLst>
                              <p:par>
                                <p:cTn id="9" presetID="22" presetClass="entr" presetSubtype="2" fill="hold" grpId="0" nodeType="afterEffect">
                                  <p:stCondLst>
                                    <p:cond delay="500"/>
                                  </p:stCondLst>
                                  <p:childTnLst>
                                    <p:set>
                                      <p:cBhvr>
                                        <p:cTn id="10" dur="1" fill="hold">
                                          <p:stCondLst>
                                            <p:cond delay="0"/>
                                          </p:stCondLst>
                                        </p:cTn>
                                        <p:tgtEl>
                                          <p:spTgt spid="25"/>
                                        </p:tgtEl>
                                        <p:attrNameLst>
                                          <p:attrName>style.visibility</p:attrName>
                                        </p:attrNameLst>
                                      </p:cBhvr>
                                      <p:to>
                                        <p:strVal val="visible"/>
                                      </p:to>
                                    </p:set>
                                    <p:animEffect transition="in" filter="wipe(right)">
                                      <p:cBhvr>
                                        <p:cTn id="11" dur="500"/>
                                        <p:tgtEl>
                                          <p:spTgt spid="25"/>
                                        </p:tgtEl>
                                      </p:cBhvr>
                                    </p:animEffect>
                                  </p:childTnLst>
                                </p:cTn>
                              </p:par>
                            </p:childTnLst>
                          </p:cTn>
                        </p:par>
                        <p:par>
                          <p:cTn id="12" fill="hold">
                            <p:stCondLst>
                              <p:cond delay="2000"/>
                            </p:stCondLst>
                            <p:childTnLst>
                              <p:par>
                                <p:cTn id="13" presetID="10" presetClass="entr" presetSubtype="0" fill="hold" grpId="0" nodeType="afterEffect">
                                  <p:stCondLst>
                                    <p:cond delay="50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796FB972-045B-4C52-87EB-2855FB817776}"/>
              </a:ext>
            </a:extLst>
          </p:cNvPr>
          <p:cNvSpPr>
            <a:spLocks noGrp="1"/>
          </p:cNvSpPr>
          <p:nvPr>
            <p:ph type="title"/>
          </p:nvPr>
        </p:nvSpPr>
        <p:spPr/>
        <p:txBody>
          <a:bodyPr/>
          <a:lstStyle/>
          <a:p>
            <a:endParaRPr kumimoji="1" lang="ja-JP" altLang="en-US"/>
          </a:p>
        </p:txBody>
      </p:sp>
      <p:pic>
        <p:nvPicPr>
          <p:cNvPr id="3" name="Picture 2" descr="A picture containing object&#10;&#10;Description automatically generated">
            <a:extLst>
              <a:ext uri="{FF2B5EF4-FFF2-40B4-BE49-F238E27FC236}">
                <a16:creationId xmlns:a16="http://schemas.microsoft.com/office/drawing/2014/main" id="{B850C85A-BB35-48C9-A8BE-B81DC54C1995}"/>
              </a:ext>
            </a:extLst>
          </p:cNvPr>
          <p:cNvPicPr>
            <a:picLocks noChangeAspect="1"/>
          </p:cNvPicPr>
          <p:nvPr/>
        </p:nvPicPr>
        <p:blipFill>
          <a:blip r:embed="rId2"/>
          <a:stretch>
            <a:fillRect/>
          </a:stretch>
        </p:blipFill>
        <p:spPr>
          <a:xfrm>
            <a:off x="487379" y="2383737"/>
            <a:ext cx="4635468" cy="1944216"/>
          </a:xfrm>
          <a:prstGeom prst="rect">
            <a:avLst/>
          </a:prstGeom>
        </p:spPr>
      </p:pic>
    </p:spTree>
    <p:extLst>
      <p:ext uri="{BB962C8B-B14F-4D97-AF65-F5344CB8AC3E}">
        <p14:creationId xmlns:p14="http://schemas.microsoft.com/office/powerpoint/2010/main" val="898338038"/>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5A406-785E-BA4B-9296-DDEA3F62A3D3}"/>
              </a:ext>
            </a:extLst>
          </p:cNvPr>
          <p:cNvSpPr>
            <a:spLocks noGrp="1"/>
          </p:cNvSpPr>
          <p:nvPr>
            <p:ph type="title"/>
          </p:nvPr>
        </p:nvSpPr>
        <p:spPr/>
        <p:txBody>
          <a:bodyPr/>
          <a:lstStyle/>
          <a:p>
            <a:r>
              <a:rPr lang="en-US" dirty="0"/>
              <a:t>Xamarin – .NET for Mobile</a:t>
            </a:r>
          </a:p>
        </p:txBody>
      </p:sp>
      <p:sp>
        <p:nvSpPr>
          <p:cNvPr id="4" name="TextBox 3">
            <a:extLst>
              <a:ext uri="{FF2B5EF4-FFF2-40B4-BE49-F238E27FC236}">
                <a16:creationId xmlns:a16="http://schemas.microsoft.com/office/drawing/2014/main" id="{BEA43623-682C-AA4E-81D4-11F3A549AE8C}"/>
              </a:ext>
            </a:extLst>
          </p:cNvPr>
          <p:cNvSpPr txBox="1"/>
          <p:nvPr/>
        </p:nvSpPr>
        <p:spPr>
          <a:xfrm>
            <a:off x="428663" y="5950914"/>
            <a:ext cx="11579115" cy="662674"/>
          </a:xfrm>
          <a:prstGeom prst="rect">
            <a:avLst/>
          </a:prstGeom>
          <a:noFill/>
        </p:spPr>
        <p:txBody>
          <a:bodyPr wrap="square" lIns="182829" tIns="146262" rIns="182829" bIns="146262" rtlCol="0">
            <a:spAutoFit/>
          </a:bodyPr>
          <a:lstStyle/>
          <a:p>
            <a:pPr algn="ctr" defTabSz="914225">
              <a:lnSpc>
                <a:spcPct val="90000"/>
              </a:lnSpc>
              <a:spcBef>
                <a:spcPct val="0"/>
              </a:spcBef>
              <a:defRPr/>
            </a:pPr>
            <a:r>
              <a:rPr lang="en-US" sz="2600" kern="0" spc="-102" dirty="0">
                <a:ln w="3175">
                  <a:noFill/>
                </a:ln>
                <a:gradFill>
                  <a:gsLst>
                    <a:gs pos="1250">
                      <a:srgbClr val="1A1A1A"/>
                    </a:gs>
                    <a:gs pos="100000">
                      <a:srgbClr val="1A1A1A"/>
                    </a:gs>
                  </a:gsLst>
                  <a:lin ang="5400000" scaled="0"/>
                </a:gradFill>
                <a:latin typeface="Segoe UI Semibold"/>
                <a:cs typeface="Segoe UI" pitchFamily="34" charset="0"/>
              </a:rPr>
              <a:t>Shared C# codebase  •  100% native API access  •  High performance</a:t>
            </a:r>
          </a:p>
        </p:txBody>
      </p:sp>
      <p:sp>
        <p:nvSpPr>
          <p:cNvPr id="5" name="Left Brace 4">
            <a:extLst>
              <a:ext uri="{FF2B5EF4-FFF2-40B4-BE49-F238E27FC236}">
                <a16:creationId xmlns:a16="http://schemas.microsoft.com/office/drawing/2014/main" id="{70EE5998-5E03-A448-A3E3-D94B55C73DFB}"/>
              </a:ext>
            </a:extLst>
          </p:cNvPr>
          <p:cNvSpPr/>
          <p:nvPr/>
        </p:nvSpPr>
        <p:spPr>
          <a:xfrm rot="5400000">
            <a:off x="6099987" y="1370456"/>
            <a:ext cx="236469" cy="8837945"/>
          </a:xfrm>
          <a:prstGeom prst="leftBrace">
            <a:avLst>
              <a:gd name="adj1" fmla="val 56668"/>
              <a:gd name="adj2" fmla="val 50000"/>
            </a:avLst>
          </a:prstGeom>
          <a:ln w="28575" cap="rnd">
            <a:solidFill>
              <a:schemeClr val="accent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sz="1801" kern="0">
              <a:ln w="38100" cmpd="sng">
                <a:solidFill>
                  <a:srgbClr val="000000"/>
                </a:solidFill>
                <a:prstDash val="dash"/>
              </a:ln>
              <a:solidFill>
                <a:sysClr val="windowText" lastClr="000000"/>
              </a:solidFill>
              <a:latin typeface="Segoe UI"/>
            </a:endParaRPr>
          </a:p>
        </p:txBody>
      </p:sp>
      <p:sp>
        <p:nvSpPr>
          <p:cNvPr id="6" name="Rectangle 5">
            <a:extLst>
              <a:ext uri="{FF2B5EF4-FFF2-40B4-BE49-F238E27FC236}">
                <a16:creationId xmlns:a16="http://schemas.microsoft.com/office/drawing/2014/main" id="{E9AB60DD-9450-844D-9784-91ACBA8DFE95}"/>
              </a:ext>
            </a:extLst>
          </p:cNvPr>
          <p:cNvSpPr/>
          <p:nvPr/>
        </p:nvSpPr>
        <p:spPr bwMode="auto">
          <a:xfrm>
            <a:off x="2951457" y="2446384"/>
            <a:ext cx="2157678" cy="822634"/>
          </a:xfrm>
          <a:prstGeom prst="rect">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5" bIns="34285" rtlCol="0" anchor="b" anchorCtr="0"/>
          <a:lstStyle/>
          <a:p>
            <a:pPr algn="ctr" defTabSz="932152">
              <a:defRPr/>
            </a:pPr>
            <a:r>
              <a:rPr lang="en-US" sz="800" kern="0" dirty="0">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7" name="TextBox 6">
            <a:extLst>
              <a:ext uri="{FF2B5EF4-FFF2-40B4-BE49-F238E27FC236}">
                <a16:creationId xmlns:a16="http://schemas.microsoft.com/office/drawing/2014/main" id="{4CC93FF7-447A-9A49-8977-73A0B24637E7}"/>
              </a:ext>
            </a:extLst>
          </p:cNvPr>
          <p:cNvSpPr txBox="1"/>
          <p:nvPr/>
        </p:nvSpPr>
        <p:spPr>
          <a:xfrm>
            <a:off x="3213601" y="2539819"/>
            <a:ext cx="1767991" cy="609396"/>
          </a:xfrm>
          <a:prstGeom prst="rect">
            <a:avLst/>
          </a:prstGeom>
          <a:noFill/>
        </p:spPr>
        <p:txBody>
          <a:bodyPr wrap="square" lIns="182829" tIns="146262" rIns="182829" bIns="146262" rtlCol="0">
            <a:spAutoFit/>
          </a:bodyPr>
          <a:lstStyle/>
          <a:p>
            <a:pPr algn="ctr" defTabSz="932217">
              <a:defRPr/>
            </a:pPr>
            <a:r>
              <a:rPr lang="en-US" sz="2001" kern="0" dirty="0">
                <a:solidFill>
                  <a:srgbClr val="FFFFFF"/>
                </a:solidFill>
                <a:latin typeface="Segoe UI Light" charset="0"/>
                <a:ea typeface="Segoe UI Light" charset="0"/>
                <a:cs typeface="Segoe UI Light" charset="0"/>
              </a:rPr>
              <a:t>iOS .NET UI</a:t>
            </a:r>
          </a:p>
        </p:txBody>
      </p:sp>
      <p:sp>
        <p:nvSpPr>
          <p:cNvPr id="8" name="Oval 7">
            <a:extLst>
              <a:ext uri="{FF2B5EF4-FFF2-40B4-BE49-F238E27FC236}">
                <a16:creationId xmlns:a16="http://schemas.microsoft.com/office/drawing/2014/main" id="{527CC791-9D01-934C-B788-9867C8645FC6}"/>
              </a:ext>
            </a:extLst>
          </p:cNvPr>
          <p:cNvSpPr/>
          <p:nvPr/>
        </p:nvSpPr>
        <p:spPr bwMode="auto">
          <a:xfrm>
            <a:off x="3628857" y="1455417"/>
            <a:ext cx="802882" cy="802882"/>
          </a:xfrm>
          <a:prstGeom prst="ellipse">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5" bIns="34285" rtlCol="0" anchor="b" anchorCtr="0"/>
          <a:lstStyle/>
          <a:p>
            <a:pPr algn="ctr" defTabSz="932152">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60121E44-6542-584D-A770-D1325A0C40E6}"/>
              </a:ext>
            </a:extLst>
          </p:cNvPr>
          <p:cNvSpPr/>
          <p:nvPr/>
        </p:nvSpPr>
        <p:spPr bwMode="auto">
          <a:xfrm>
            <a:off x="2954214" y="3310681"/>
            <a:ext cx="6528010" cy="173085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5" bIns="34285" rtlCol="0" anchor="b" anchorCtr="0"/>
          <a:lstStyle/>
          <a:p>
            <a:pPr algn="ctr" defTabSz="932152">
              <a:defRPr/>
            </a:pPr>
            <a:r>
              <a:rPr lang="en-US" sz="800" kern="0" dirty="0">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10" name="Rectangle 9">
            <a:extLst>
              <a:ext uri="{FF2B5EF4-FFF2-40B4-BE49-F238E27FC236}">
                <a16:creationId xmlns:a16="http://schemas.microsoft.com/office/drawing/2014/main" id="{3C50B3CF-37BE-9A40-994E-3F61C3C734AA}"/>
              </a:ext>
            </a:extLst>
          </p:cNvPr>
          <p:cNvSpPr/>
          <p:nvPr/>
        </p:nvSpPr>
        <p:spPr bwMode="auto">
          <a:xfrm>
            <a:off x="5139380" y="2446384"/>
            <a:ext cx="2157678" cy="82263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5" bIns="34285" rtlCol="0" anchor="b" anchorCtr="0"/>
          <a:lstStyle/>
          <a:p>
            <a:pPr algn="ctr" defTabSz="932152">
              <a:defRPr/>
            </a:pPr>
            <a:r>
              <a:rPr lang="en-US" sz="800" kern="0" dirty="0">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11" name="TextBox 10">
            <a:extLst>
              <a:ext uri="{FF2B5EF4-FFF2-40B4-BE49-F238E27FC236}">
                <a16:creationId xmlns:a16="http://schemas.microsoft.com/office/drawing/2014/main" id="{00ACB515-82C7-8644-8096-B1F3D9074DC4}"/>
              </a:ext>
            </a:extLst>
          </p:cNvPr>
          <p:cNvSpPr txBox="1"/>
          <p:nvPr/>
        </p:nvSpPr>
        <p:spPr>
          <a:xfrm>
            <a:off x="5061498" y="2539819"/>
            <a:ext cx="2313443" cy="609396"/>
          </a:xfrm>
          <a:prstGeom prst="rect">
            <a:avLst/>
          </a:prstGeom>
          <a:noFill/>
        </p:spPr>
        <p:txBody>
          <a:bodyPr wrap="square" lIns="182829" tIns="146262" rIns="182829" bIns="146262" rtlCol="0">
            <a:spAutoFit/>
          </a:bodyPr>
          <a:lstStyle/>
          <a:p>
            <a:pPr algn="ctr" defTabSz="932217">
              <a:defRPr/>
            </a:pPr>
            <a:r>
              <a:rPr lang="en-US" sz="2001" kern="0" dirty="0">
                <a:solidFill>
                  <a:srgbClr val="FFFFFF"/>
                </a:solidFill>
                <a:latin typeface="Segoe UI Light" charset="0"/>
                <a:ea typeface="Segoe UI Light" charset="0"/>
                <a:cs typeface="Segoe UI Light" charset="0"/>
              </a:rPr>
              <a:t>Android .NET  UI</a:t>
            </a:r>
          </a:p>
        </p:txBody>
      </p:sp>
      <p:sp>
        <p:nvSpPr>
          <p:cNvPr id="12" name="TextBox 11">
            <a:extLst>
              <a:ext uri="{FF2B5EF4-FFF2-40B4-BE49-F238E27FC236}">
                <a16:creationId xmlns:a16="http://schemas.microsoft.com/office/drawing/2014/main" id="{A0FE9C2F-E42E-A744-868C-54BB3D77A64F}"/>
              </a:ext>
            </a:extLst>
          </p:cNvPr>
          <p:cNvSpPr txBox="1"/>
          <p:nvPr/>
        </p:nvSpPr>
        <p:spPr>
          <a:xfrm>
            <a:off x="3873396" y="3720683"/>
            <a:ext cx="4689647" cy="923156"/>
          </a:xfrm>
          <a:prstGeom prst="rect">
            <a:avLst/>
          </a:prstGeom>
          <a:noFill/>
        </p:spPr>
        <p:txBody>
          <a:bodyPr wrap="square" lIns="91427" tIns="146262" rIns="91427" bIns="146262" rtlCol="0">
            <a:spAutoFit/>
          </a:bodyPr>
          <a:lstStyle/>
          <a:p>
            <a:pPr algn="ctr" defTabSz="932217">
              <a:defRPr/>
            </a:pPr>
            <a:r>
              <a:rPr lang="en-US" sz="4000" kern="0" dirty="0">
                <a:solidFill>
                  <a:srgbClr val="FFFFFF"/>
                </a:solidFill>
                <a:latin typeface="Segoe UI Light" charset="0"/>
                <a:ea typeface="Segoe UI Light" charset="0"/>
                <a:cs typeface="Segoe UI Light" charset="0"/>
              </a:rPr>
              <a:t>Shared .NET Code</a:t>
            </a:r>
          </a:p>
        </p:txBody>
      </p:sp>
      <p:grpSp>
        <p:nvGrpSpPr>
          <p:cNvPr id="13" name="Group 12">
            <a:extLst>
              <a:ext uri="{FF2B5EF4-FFF2-40B4-BE49-F238E27FC236}">
                <a16:creationId xmlns:a16="http://schemas.microsoft.com/office/drawing/2014/main" id="{BA4737D1-18C3-774C-A8C2-E88108F647F6}"/>
              </a:ext>
            </a:extLst>
          </p:cNvPr>
          <p:cNvGrpSpPr/>
          <p:nvPr/>
        </p:nvGrpSpPr>
        <p:grpSpPr>
          <a:xfrm>
            <a:off x="5816780" y="1452411"/>
            <a:ext cx="802882" cy="802882"/>
            <a:chOff x="11434337" y="2930084"/>
            <a:chExt cx="1574643" cy="1574643"/>
          </a:xfrm>
          <a:solidFill>
            <a:srgbClr val="3BB8AA"/>
          </a:solidFill>
        </p:grpSpPr>
        <p:sp>
          <p:nvSpPr>
            <p:cNvPr id="14" name="Oval 13">
              <a:extLst>
                <a:ext uri="{FF2B5EF4-FFF2-40B4-BE49-F238E27FC236}">
                  <a16:creationId xmlns:a16="http://schemas.microsoft.com/office/drawing/2014/main" id="{5C476834-1D5F-1C4E-B654-74C6A9436A0D}"/>
                </a:ext>
              </a:extLst>
            </p:cNvPr>
            <p:cNvSpPr/>
            <p:nvPr/>
          </p:nvSpPr>
          <p:spPr bwMode="auto">
            <a:xfrm>
              <a:off x="11434337" y="2930084"/>
              <a:ext cx="1574643" cy="1574643"/>
            </a:xfrm>
            <a:prstGeom prst="ellipse">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5" bIns="34285" rtlCol="0" anchor="b" anchorCtr="0"/>
            <a:lstStyle/>
            <a:p>
              <a:pPr algn="ctr" defTabSz="932152">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A224CE47-43CA-7C42-AD0C-15B8A0BC5925}"/>
                </a:ext>
              </a:extLst>
            </p:cNvPr>
            <p:cNvPicPr>
              <a:picLocks noChangeAspect="1"/>
            </p:cNvPicPr>
            <p:nvPr/>
          </p:nvPicPr>
          <p:blipFill>
            <a:blip r:embed="rId3"/>
            <a:stretch>
              <a:fillRect/>
            </a:stretch>
          </p:blipFill>
          <p:spPr>
            <a:xfrm>
              <a:off x="11884585" y="3297434"/>
              <a:ext cx="674145" cy="810875"/>
            </a:xfrm>
            <a:prstGeom prst="rect">
              <a:avLst/>
            </a:prstGeom>
            <a:solidFill>
              <a:srgbClr val="008272"/>
            </a:solidFill>
          </p:spPr>
        </p:pic>
      </p:grpSp>
      <p:sp>
        <p:nvSpPr>
          <p:cNvPr id="16" name="Rectangle 15">
            <a:extLst>
              <a:ext uri="{FF2B5EF4-FFF2-40B4-BE49-F238E27FC236}">
                <a16:creationId xmlns:a16="http://schemas.microsoft.com/office/drawing/2014/main" id="{AA5A8F6C-3247-AE49-B46E-92C89B297D60}"/>
              </a:ext>
            </a:extLst>
          </p:cNvPr>
          <p:cNvSpPr/>
          <p:nvPr/>
        </p:nvSpPr>
        <p:spPr bwMode="auto">
          <a:xfrm>
            <a:off x="7327306" y="2446384"/>
            <a:ext cx="2157678" cy="82263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5" bIns="34285" rtlCol="0" anchor="b" anchorCtr="0"/>
          <a:lstStyle/>
          <a:p>
            <a:pPr algn="ctr" defTabSz="932152">
              <a:defRPr/>
            </a:pPr>
            <a:r>
              <a:rPr lang="en-US" sz="800" kern="0" dirty="0">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17" name="TextBox 16">
            <a:extLst>
              <a:ext uri="{FF2B5EF4-FFF2-40B4-BE49-F238E27FC236}">
                <a16:creationId xmlns:a16="http://schemas.microsoft.com/office/drawing/2014/main" id="{48C29093-1DF2-8043-BAC2-C7626E2EFC72}"/>
              </a:ext>
            </a:extLst>
          </p:cNvPr>
          <p:cNvSpPr txBox="1"/>
          <p:nvPr/>
        </p:nvSpPr>
        <p:spPr>
          <a:xfrm>
            <a:off x="7160954" y="2539819"/>
            <a:ext cx="2414303" cy="609396"/>
          </a:xfrm>
          <a:prstGeom prst="rect">
            <a:avLst/>
          </a:prstGeom>
          <a:noFill/>
        </p:spPr>
        <p:txBody>
          <a:bodyPr wrap="square" lIns="182829" tIns="146262" rIns="182829" bIns="146262" rtlCol="0">
            <a:spAutoFit/>
          </a:bodyPr>
          <a:lstStyle/>
          <a:p>
            <a:pPr algn="ctr" defTabSz="932217">
              <a:defRPr/>
            </a:pPr>
            <a:r>
              <a:rPr lang="en-US" sz="2001" kern="0" dirty="0">
                <a:solidFill>
                  <a:srgbClr val="FFFFFF"/>
                </a:solidFill>
                <a:latin typeface="Segoe UI Light" charset="0"/>
                <a:ea typeface="Segoe UI Light" charset="0"/>
                <a:cs typeface="Segoe UI Light" charset="0"/>
              </a:rPr>
              <a:t>Windows .NET UI</a:t>
            </a:r>
          </a:p>
        </p:txBody>
      </p:sp>
      <p:grpSp>
        <p:nvGrpSpPr>
          <p:cNvPr id="18" name="Group 17">
            <a:extLst>
              <a:ext uri="{FF2B5EF4-FFF2-40B4-BE49-F238E27FC236}">
                <a16:creationId xmlns:a16="http://schemas.microsoft.com/office/drawing/2014/main" id="{B95838C5-D0E8-304C-A8FE-DDB903E00C57}"/>
              </a:ext>
            </a:extLst>
          </p:cNvPr>
          <p:cNvGrpSpPr/>
          <p:nvPr/>
        </p:nvGrpSpPr>
        <p:grpSpPr>
          <a:xfrm>
            <a:off x="8004705" y="1465105"/>
            <a:ext cx="802882" cy="802882"/>
            <a:chOff x="15720599" y="2954983"/>
            <a:chExt cx="1574643" cy="1574643"/>
          </a:xfrm>
          <a:solidFill>
            <a:srgbClr val="02AFCD"/>
          </a:solidFill>
        </p:grpSpPr>
        <p:sp>
          <p:nvSpPr>
            <p:cNvPr id="19" name="Oval 18">
              <a:extLst>
                <a:ext uri="{FF2B5EF4-FFF2-40B4-BE49-F238E27FC236}">
                  <a16:creationId xmlns:a16="http://schemas.microsoft.com/office/drawing/2014/main" id="{AC10CD69-0973-AD41-A2AB-18477C934B8C}"/>
                </a:ext>
              </a:extLst>
            </p:cNvPr>
            <p:cNvSpPr/>
            <p:nvPr/>
          </p:nvSpPr>
          <p:spPr bwMode="auto">
            <a:xfrm>
              <a:off x="15720599" y="2954983"/>
              <a:ext cx="1574643" cy="15746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5" bIns="34285" rtlCol="0" anchor="b" anchorCtr="0"/>
            <a:lstStyle/>
            <a:p>
              <a:pPr algn="ctr" defTabSz="932152">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19">
              <a:extLst>
                <a:ext uri="{FF2B5EF4-FFF2-40B4-BE49-F238E27FC236}">
                  <a16:creationId xmlns:a16="http://schemas.microsoft.com/office/drawing/2014/main" id="{AAC8601F-A5C3-4A47-AF59-84A335907457}"/>
                </a:ext>
              </a:extLst>
            </p:cNvPr>
            <p:cNvPicPr>
              <a:picLocks noChangeAspect="1"/>
            </p:cNvPicPr>
            <p:nvPr/>
          </p:nvPicPr>
          <p:blipFill>
            <a:blip r:embed="rId4"/>
            <a:stretch>
              <a:fillRect/>
            </a:stretch>
          </p:blipFill>
          <p:spPr>
            <a:xfrm>
              <a:off x="16157680" y="3419025"/>
              <a:ext cx="657956" cy="657763"/>
            </a:xfrm>
            <a:prstGeom prst="rect">
              <a:avLst/>
            </a:prstGeom>
            <a:solidFill>
              <a:schemeClr val="tx2"/>
            </a:solidFill>
          </p:spPr>
        </p:pic>
      </p:grpSp>
      <p:pic>
        <p:nvPicPr>
          <p:cNvPr id="21" name="Picture 2" descr="http://www.freeiconspng.com/uploads/ios-7-logo-png-14.png">
            <a:extLst>
              <a:ext uri="{FF2B5EF4-FFF2-40B4-BE49-F238E27FC236}">
                <a16:creationId xmlns:a16="http://schemas.microsoft.com/office/drawing/2014/main" id="{B1FF5F0B-A0B3-C74F-8071-A4CD567AC7DA}"/>
              </a:ext>
            </a:extLst>
          </p:cNvPr>
          <p:cNvPicPr>
            <a:picLocks noChangeAspect="1" noChangeArrowheads="1"/>
          </p:cNvPicPr>
          <p:nvPr/>
        </p:nvPicPr>
        <p:blipFill>
          <a:blip r:embed="rId5" cstate="print">
            <a:lum bright="70000" contrast="-70000"/>
            <a:extLst>
              <a:ext uri="{28A0092B-C50C-407E-A947-70E740481C1C}">
                <a14:useLocalDpi xmlns:a14="http://schemas.microsoft.com/office/drawing/2010/main" val="0"/>
              </a:ext>
            </a:extLst>
          </a:blip>
          <a:srcRect/>
          <a:stretch>
            <a:fillRect/>
          </a:stretch>
        </p:blipFill>
        <p:spPr bwMode="auto">
          <a:xfrm>
            <a:off x="3823281" y="1709026"/>
            <a:ext cx="436589" cy="27482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9CC1D155-E4BD-430B-A7F3-EEFB88EDF4A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37231" y="4969522"/>
            <a:ext cx="2117539" cy="888143"/>
          </a:xfrm>
          <a:prstGeom prst="rect">
            <a:avLst/>
          </a:prstGeom>
        </p:spPr>
      </p:pic>
    </p:spTree>
    <p:extLst>
      <p:ext uri="{BB962C8B-B14F-4D97-AF65-F5344CB8AC3E}">
        <p14:creationId xmlns:p14="http://schemas.microsoft.com/office/powerpoint/2010/main" val="4132385425"/>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22A080-F927-45AE-8C17-9319C3BAEA9E}"/>
              </a:ext>
            </a:extLst>
          </p:cNvPr>
          <p:cNvSpPr>
            <a:spLocks noGrp="1"/>
          </p:cNvSpPr>
          <p:nvPr>
            <p:ph type="title"/>
          </p:nvPr>
        </p:nvSpPr>
        <p:spPr/>
        <p:txBody>
          <a:bodyPr/>
          <a:lstStyle/>
          <a:p>
            <a:r>
              <a:rPr lang="en-US" altLang="ja-JP" dirty="0"/>
              <a:t>Xamarin </a:t>
            </a:r>
            <a:r>
              <a:rPr lang="ja-JP" altLang="en-US" dirty="0"/>
              <a:t>のコード共通化アプローチ</a:t>
            </a:r>
            <a:endParaRPr kumimoji="1" lang="ja-JP" altLang="en-US" dirty="0"/>
          </a:p>
        </p:txBody>
      </p:sp>
      <p:sp>
        <p:nvSpPr>
          <p:cNvPr id="67" name="Text Placeholder 2">
            <a:extLst>
              <a:ext uri="{FF2B5EF4-FFF2-40B4-BE49-F238E27FC236}">
                <a16:creationId xmlns:a16="http://schemas.microsoft.com/office/drawing/2014/main" id="{371FDCFA-D10B-48AB-91DC-92CE17F95919}"/>
              </a:ext>
            </a:extLst>
          </p:cNvPr>
          <p:cNvSpPr txBox="1">
            <a:spLocks/>
          </p:cNvSpPr>
          <p:nvPr/>
        </p:nvSpPr>
        <p:spPr>
          <a:xfrm>
            <a:off x="1300461" y="5394753"/>
            <a:ext cx="4401146" cy="1140316"/>
          </a:xfrm>
          <a:prstGeom prst="rect">
            <a:avLst/>
          </a:prstGeom>
        </p:spPr>
        <p:txBody>
          <a:bodyPr vert="horz" wrap="square" lIns="143428" tIns="89642" rIns="143428" bIns="89642" rtlCol="0" anchor="ctr">
            <a:normAutofit/>
          </a:bodyPr>
          <a:lstStyle>
            <a:lvl1pPr marL="336145" marR="0" indent="-336145"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3921" kern="1200" spc="0" baseline="0">
                <a:gradFill>
                  <a:gsLst>
                    <a:gs pos="1250">
                      <a:schemeClr val="tx1"/>
                    </a:gs>
                    <a:gs pos="100000">
                      <a:schemeClr val="tx1"/>
                    </a:gs>
                  </a:gsLst>
                  <a:lin ang="5400000" scaled="0"/>
                </a:gradFill>
                <a:latin typeface="+mn-lt"/>
                <a:ea typeface="+mn-ea"/>
                <a:cs typeface="+mn-cs"/>
              </a:defRPr>
            </a:lvl1pPr>
            <a:lvl2pPr marL="572691" marR="0" indent="-236546"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9pPr>
          </a:lstStyle>
          <a:p>
            <a:pPr>
              <a:defRPr/>
            </a:pPr>
            <a:r>
              <a:rPr lang="en-US" sz="2353" dirty="0">
                <a:solidFill>
                  <a:srgbClr val="505050"/>
                </a:solidFill>
                <a:latin typeface="Segoe UI"/>
                <a:ea typeface="Segoe UI Semilight" charset="0"/>
                <a:cs typeface="Segoe UI Semilight" charset="0"/>
              </a:rPr>
              <a:t>3 Native User Interfaces</a:t>
            </a:r>
          </a:p>
          <a:p>
            <a:pPr>
              <a:defRPr/>
            </a:pPr>
            <a:r>
              <a:rPr lang="en-US" sz="2353" dirty="0">
                <a:solidFill>
                  <a:srgbClr val="505050"/>
                </a:solidFill>
                <a:latin typeface="Segoe UI"/>
                <a:ea typeface="Segoe UI Semilight" charset="0"/>
                <a:cs typeface="Segoe UI Semilight" charset="0"/>
              </a:rPr>
              <a:t>Shared App Logic</a:t>
            </a:r>
          </a:p>
        </p:txBody>
      </p:sp>
      <p:sp>
        <p:nvSpPr>
          <p:cNvPr id="68" name="Rectangle 26">
            <a:extLst>
              <a:ext uri="{FF2B5EF4-FFF2-40B4-BE49-F238E27FC236}">
                <a16:creationId xmlns:a16="http://schemas.microsoft.com/office/drawing/2014/main" id="{3D10AD24-D519-42EC-BABE-A572B2007DCC}"/>
              </a:ext>
            </a:extLst>
          </p:cNvPr>
          <p:cNvSpPr/>
          <p:nvPr/>
        </p:nvSpPr>
        <p:spPr bwMode="auto">
          <a:xfrm>
            <a:off x="1288873" y="2772733"/>
            <a:ext cx="4412734" cy="2061869"/>
          </a:xfrm>
          <a:prstGeom prst="rect">
            <a:avLst/>
          </a:prstGeom>
          <a:solidFill>
            <a:srgbClr val="A5A5A5"/>
          </a:solidFill>
          <a:ln w="9525" cap="flat" cmpd="sng" algn="ctr">
            <a:noFill/>
            <a:prstDash val="solid"/>
            <a:headEnd type="none" w="med" len="med"/>
            <a:tailEnd type="none" w="med" len="med"/>
          </a:ln>
          <a:effectLst/>
        </p:spPr>
        <p:txBody>
          <a:bodyPr lIns="0" tIns="0" rIns="0" bIns="0" rtlCol="0" anchor="ctr" anchorCtr="0"/>
          <a:lstStyle/>
          <a:p>
            <a:pPr algn="ctr" defTabSz="895681" fontAlgn="base">
              <a:spcBef>
                <a:spcPct val="0"/>
              </a:spcBef>
              <a:spcAft>
                <a:spcPct val="0"/>
              </a:spcAft>
              <a:defRPr/>
            </a:pPr>
            <a:r>
              <a:rPr kumimoji="0" lang="en-US" sz="3137" kern="0" dirty="0">
                <a:solidFill>
                  <a:srgbClr val="FFFFFF"/>
                </a:solidFill>
                <a:latin typeface="Segoe UI Light"/>
                <a:ea typeface="メイリオ"/>
              </a:rPr>
              <a:t>Shared C# Logic</a:t>
            </a:r>
          </a:p>
        </p:txBody>
      </p:sp>
      <p:sp>
        <p:nvSpPr>
          <p:cNvPr id="69" name="Rectangle 33">
            <a:extLst>
              <a:ext uri="{FF2B5EF4-FFF2-40B4-BE49-F238E27FC236}">
                <a16:creationId xmlns:a16="http://schemas.microsoft.com/office/drawing/2014/main" id="{FCCB9D25-8C98-4613-A541-C4EF019216F8}"/>
              </a:ext>
            </a:extLst>
          </p:cNvPr>
          <p:cNvSpPr/>
          <p:nvPr/>
        </p:nvSpPr>
        <p:spPr bwMode="auto">
          <a:xfrm>
            <a:off x="4263006" y="2185328"/>
            <a:ext cx="1438602" cy="548016"/>
          </a:xfrm>
          <a:prstGeom prst="rect">
            <a:avLst/>
          </a:prstGeom>
          <a:solidFill>
            <a:srgbClr val="6A3F9A"/>
          </a:solidFill>
          <a:ln w="9525" cap="flat" cmpd="sng" algn="ctr">
            <a:noFill/>
            <a:prstDash val="solid"/>
            <a:headEnd type="none" w="med" len="med"/>
            <a:tailEnd type="none" w="med" len="med"/>
          </a:ln>
          <a:effectLst/>
        </p:spPr>
        <p:txBody>
          <a:bodyPr lIns="0" tIns="0" rIns="0" bIns="0" rtlCol="0" anchor="ctr" anchorCtr="0"/>
          <a:lstStyle/>
          <a:p>
            <a:pPr algn="ctr" defTabSz="895934">
              <a:defRPr/>
            </a:pPr>
            <a:r>
              <a:rPr kumimoji="0" lang="en-US" sz="1765" kern="0">
                <a:solidFill>
                  <a:srgbClr val="FFFFFF"/>
                </a:solidFill>
                <a:latin typeface="Segoe UI Light" charset="0"/>
                <a:ea typeface="Segoe UI Light" charset="0"/>
                <a:cs typeface="Segoe UI Light" charset="0"/>
              </a:rPr>
              <a:t>Windows C#</a:t>
            </a:r>
          </a:p>
        </p:txBody>
      </p:sp>
      <p:sp>
        <p:nvSpPr>
          <p:cNvPr id="70" name="Rectangle 34">
            <a:extLst>
              <a:ext uri="{FF2B5EF4-FFF2-40B4-BE49-F238E27FC236}">
                <a16:creationId xmlns:a16="http://schemas.microsoft.com/office/drawing/2014/main" id="{FF426E0B-96C3-46DF-AFF6-F7741A0FA1BF}"/>
              </a:ext>
            </a:extLst>
          </p:cNvPr>
          <p:cNvSpPr/>
          <p:nvPr/>
        </p:nvSpPr>
        <p:spPr bwMode="auto">
          <a:xfrm>
            <a:off x="2774694" y="2185328"/>
            <a:ext cx="1432472" cy="548016"/>
          </a:xfrm>
          <a:prstGeom prst="rect">
            <a:avLst/>
          </a:prstGeom>
          <a:solidFill>
            <a:srgbClr val="3BB7A8"/>
          </a:solidFill>
          <a:ln w="9525" cap="flat" cmpd="sng" algn="ctr">
            <a:noFill/>
            <a:prstDash val="solid"/>
            <a:headEnd type="none" w="med" len="med"/>
            <a:tailEnd type="none" w="med" len="med"/>
          </a:ln>
          <a:effectLst/>
        </p:spPr>
        <p:txBody>
          <a:bodyPr lIns="0" tIns="0" rIns="0" bIns="0" rtlCol="0" anchor="ctr" anchorCtr="0"/>
          <a:lstStyle/>
          <a:p>
            <a:pPr algn="ctr" defTabSz="895934">
              <a:defRPr/>
            </a:pPr>
            <a:r>
              <a:rPr kumimoji="0" lang="en-US" sz="1765" kern="0">
                <a:solidFill>
                  <a:srgbClr val="FFFFFF"/>
                </a:solidFill>
                <a:latin typeface="Segoe UI Light" charset="0"/>
                <a:ea typeface="Segoe UI Light" charset="0"/>
                <a:cs typeface="Segoe UI Light" charset="0"/>
              </a:rPr>
              <a:t>Android C#</a:t>
            </a:r>
          </a:p>
        </p:txBody>
      </p:sp>
      <p:sp>
        <p:nvSpPr>
          <p:cNvPr id="71" name="Rectangle 35">
            <a:extLst>
              <a:ext uri="{FF2B5EF4-FFF2-40B4-BE49-F238E27FC236}">
                <a16:creationId xmlns:a16="http://schemas.microsoft.com/office/drawing/2014/main" id="{BF5028E6-042B-441C-9F94-111516BFF9F4}"/>
              </a:ext>
            </a:extLst>
          </p:cNvPr>
          <p:cNvSpPr/>
          <p:nvPr/>
        </p:nvSpPr>
        <p:spPr bwMode="auto">
          <a:xfrm>
            <a:off x="1288872" y="2185328"/>
            <a:ext cx="1435507" cy="548016"/>
          </a:xfrm>
          <a:prstGeom prst="rect">
            <a:avLst/>
          </a:prstGeom>
          <a:solidFill>
            <a:srgbClr val="4C68B1"/>
          </a:solidFill>
          <a:ln w="9525" cap="flat" cmpd="sng" algn="ctr">
            <a:noFill/>
            <a:prstDash val="solid"/>
            <a:headEnd type="none" w="med" len="med"/>
            <a:tailEnd type="none" w="med" len="med"/>
          </a:ln>
          <a:effectLst/>
        </p:spPr>
        <p:txBody>
          <a:bodyPr lIns="0" tIns="0" rIns="0" bIns="0" rtlCol="0" anchor="ctr" anchorCtr="0"/>
          <a:lstStyle/>
          <a:p>
            <a:pPr algn="ctr" defTabSz="895934">
              <a:defRPr/>
            </a:pPr>
            <a:r>
              <a:rPr kumimoji="0" lang="en-US" sz="1765" kern="0">
                <a:solidFill>
                  <a:srgbClr val="FFFFFF"/>
                </a:solidFill>
                <a:latin typeface="Segoe UI Light" charset="0"/>
                <a:ea typeface="Segoe UI Light" charset="0"/>
                <a:cs typeface="Segoe UI Light" charset="0"/>
              </a:rPr>
              <a:t>iOS C#</a:t>
            </a:r>
          </a:p>
        </p:txBody>
      </p:sp>
      <p:sp>
        <p:nvSpPr>
          <p:cNvPr id="72" name="Oval 36">
            <a:extLst>
              <a:ext uri="{FF2B5EF4-FFF2-40B4-BE49-F238E27FC236}">
                <a16:creationId xmlns:a16="http://schemas.microsoft.com/office/drawing/2014/main" id="{B2041525-03F6-4152-AE73-87C69B974EDA}"/>
              </a:ext>
            </a:extLst>
          </p:cNvPr>
          <p:cNvSpPr/>
          <p:nvPr/>
        </p:nvSpPr>
        <p:spPr bwMode="auto">
          <a:xfrm>
            <a:off x="1769237" y="1525173"/>
            <a:ext cx="534858" cy="534858"/>
          </a:xfrm>
          <a:prstGeom prst="ellipse">
            <a:avLst/>
          </a:prstGeom>
          <a:solidFill>
            <a:srgbClr val="4C68B1"/>
          </a:solidFill>
          <a:ln w="9525" cap="flat" cmpd="sng" algn="ctr">
            <a:noFill/>
            <a:prstDash val="solid"/>
            <a:headEnd type="none" w="med" len="med"/>
            <a:tailEnd type="none" w="med" len="med"/>
          </a:ln>
          <a:effectLst/>
        </p:spPr>
        <p:txBody>
          <a:bodyPr lIns="87869" tIns="87869" rIns="32954" bIns="32954" rtlCol="0" anchor="b" anchorCtr="0"/>
          <a:lstStyle/>
          <a:p>
            <a:pPr algn="ctr" defTabSz="895872">
              <a:defRPr/>
            </a:pPr>
            <a:endParaRPr kumimoji="0" lang="en-US" sz="769"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3" name="Group 37">
            <a:extLst>
              <a:ext uri="{FF2B5EF4-FFF2-40B4-BE49-F238E27FC236}">
                <a16:creationId xmlns:a16="http://schemas.microsoft.com/office/drawing/2014/main" id="{E39B72D6-34CD-4AA6-BD77-CB729EB79349}"/>
              </a:ext>
            </a:extLst>
          </p:cNvPr>
          <p:cNvGrpSpPr/>
          <p:nvPr/>
        </p:nvGrpSpPr>
        <p:grpSpPr>
          <a:xfrm>
            <a:off x="3229374" y="1523170"/>
            <a:ext cx="534858" cy="534858"/>
            <a:chOff x="11434337" y="2930084"/>
            <a:chExt cx="1574643" cy="1574643"/>
          </a:xfrm>
        </p:grpSpPr>
        <p:sp>
          <p:nvSpPr>
            <p:cNvPr id="74" name="Oval 38">
              <a:extLst>
                <a:ext uri="{FF2B5EF4-FFF2-40B4-BE49-F238E27FC236}">
                  <a16:creationId xmlns:a16="http://schemas.microsoft.com/office/drawing/2014/main" id="{5628CDB8-5C5F-4778-ADA9-316388A02BAC}"/>
                </a:ext>
              </a:extLst>
            </p:cNvPr>
            <p:cNvSpPr/>
            <p:nvPr/>
          </p:nvSpPr>
          <p:spPr bwMode="auto">
            <a:xfrm>
              <a:off x="11434337" y="2930084"/>
              <a:ext cx="1574643" cy="1574643"/>
            </a:xfrm>
            <a:prstGeom prst="ellipse">
              <a:avLst/>
            </a:prstGeom>
            <a:solidFill>
              <a:srgbClr val="3BB7A8"/>
            </a:solidFill>
            <a:ln w="9525" cap="flat" cmpd="sng" algn="ctr">
              <a:noFill/>
              <a:prstDash val="solid"/>
              <a:headEnd type="none" w="med" len="med"/>
              <a:tailEnd type="none" w="med" len="med"/>
            </a:ln>
            <a:effectLst/>
          </p:spPr>
          <p:txBody>
            <a:bodyPr lIns="87869" tIns="87869" rIns="32954" bIns="32954" rtlCol="0" anchor="b" anchorCtr="0"/>
            <a:lstStyle/>
            <a:p>
              <a:pPr algn="ctr" defTabSz="895872">
                <a:defRPr/>
              </a:pPr>
              <a:endParaRPr kumimoji="0" lang="en-US" sz="769" kern="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5" name="Picture 39">
              <a:extLst>
                <a:ext uri="{FF2B5EF4-FFF2-40B4-BE49-F238E27FC236}">
                  <a16:creationId xmlns:a16="http://schemas.microsoft.com/office/drawing/2014/main" id="{B7159DB7-F368-443B-B5E6-44659D63726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76" name="Group 40">
            <a:extLst>
              <a:ext uri="{FF2B5EF4-FFF2-40B4-BE49-F238E27FC236}">
                <a16:creationId xmlns:a16="http://schemas.microsoft.com/office/drawing/2014/main" id="{885501F8-2268-48E7-B3AD-9D005D25E8F9}"/>
              </a:ext>
            </a:extLst>
          </p:cNvPr>
          <p:cNvGrpSpPr/>
          <p:nvPr/>
        </p:nvGrpSpPr>
        <p:grpSpPr>
          <a:xfrm>
            <a:off x="4685283" y="1531629"/>
            <a:ext cx="534858" cy="534858"/>
            <a:chOff x="15720599" y="2954983"/>
            <a:chExt cx="1574643" cy="1574643"/>
          </a:xfrm>
        </p:grpSpPr>
        <p:sp>
          <p:nvSpPr>
            <p:cNvPr id="77" name="Oval 41">
              <a:extLst>
                <a:ext uri="{FF2B5EF4-FFF2-40B4-BE49-F238E27FC236}">
                  <a16:creationId xmlns:a16="http://schemas.microsoft.com/office/drawing/2014/main" id="{01C3713A-9D8C-40C6-8605-0F86767F8859}"/>
                </a:ext>
              </a:extLst>
            </p:cNvPr>
            <p:cNvSpPr/>
            <p:nvPr/>
          </p:nvSpPr>
          <p:spPr bwMode="auto">
            <a:xfrm>
              <a:off x="15720599" y="2954983"/>
              <a:ext cx="1574643" cy="1574643"/>
            </a:xfrm>
            <a:prstGeom prst="ellipse">
              <a:avLst/>
            </a:prstGeom>
            <a:solidFill>
              <a:srgbClr val="6A3F9A"/>
            </a:solidFill>
            <a:ln w="9525" cap="flat" cmpd="sng" algn="ctr">
              <a:noFill/>
              <a:prstDash val="solid"/>
              <a:headEnd type="none" w="med" len="med"/>
              <a:tailEnd type="none" w="med" len="med"/>
            </a:ln>
            <a:effectLst/>
          </p:spPr>
          <p:txBody>
            <a:bodyPr lIns="87869" tIns="87869" rIns="32954" bIns="32954" rtlCol="0" anchor="b" anchorCtr="0"/>
            <a:lstStyle/>
            <a:p>
              <a:pPr algn="ctr" defTabSz="895872">
                <a:defRPr/>
              </a:pPr>
              <a:endParaRPr kumimoji="0" lang="en-US" sz="769" kern="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8" name="Picture 42">
              <a:extLst>
                <a:ext uri="{FF2B5EF4-FFF2-40B4-BE49-F238E27FC236}">
                  <a16:creationId xmlns:a16="http://schemas.microsoft.com/office/drawing/2014/main" id="{2B31E2C2-8746-4575-815E-F92CD1C810E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pic>
        <p:nvPicPr>
          <p:cNvPr id="79" name="Picture 2" descr="http://www.freeiconspng.com/uploads/ios-7-logo-png-14.png">
            <a:extLst>
              <a:ext uri="{FF2B5EF4-FFF2-40B4-BE49-F238E27FC236}">
                <a16:creationId xmlns:a16="http://schemas.microsoft.com/office/drawing/2014/main" id="{57754922-3260-4F35-8566-70424C475558}"/>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1875774" y="1687967"/>
            <a:ext cx="338459" cy="213054"/>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35">
            <a:extLst>
              <a:ext uri="{FF2B5EF4-FFF2-40B4-BE49-F238E27FC236}">
                <a16:creationId xmlns:a16="http://schemas.microsoft.com/office/drawing/2014/main" id="{301D3335-3554-4E03-9E61-023B0C26EE1C}"/>
              </a:ext>
            </a:extLst>
          </p:cNvPr>
          <p:cNvSpPr/>
          <p:nvPr/>
        </p:nvSpPr>
        <p:spPr bwMode="auto">
          <a:xfrm>
            <a:off x="6588355" y="3042327"/>
            <a:ext cx="4412734" cy="1792274"/>
          </a:xfrm>
          <a:prstGeom prst="rect">
            <a:avLst/>
          </a:prstGeom>
          <a:solidFill>
            <a:srgbClr val="A5A5A5"/>
          </a:solidFill>
          <a:ln w="9525" cap="flat" cmpd="sng" algn="ctr">
            <a:noFill/>
            <a:prstDash val="solid"/>
            <a:headEnd type="none" w="med" len="med"/>
            <a:tailEnd type="none" w="med" len="med"/>
          </a:ln>
          <a:effectLst/>
        </p:spPr>
        <p:txBody>
          <a:bodyPr lIns="0" tIns="0" rIns="0" bIns="0" rtlCol="0" anchor="ctr" anchorCtr="0"/>
          <a:lstStyle/>
          <a:p>
            <a:pPr algn="ctr" defTabSz="895681" fontAlgn="base">
              <a:spcBef>
                <a:spcPct val="0"/>
              </a:spcBef>
              <a:spcAft>
                <a:spcPct val="0"/>
              </a:spcAft>
              <a:defRPr/>
            </a:pPr>
            <a:r>
              <a:rPr kumimoji="0" lang="en-US" sz="3529" kern="0">
                <a:solidFill>
                  <a:srgbClr val="FFFFFF"/>
                </a:solidFill>
                <a:latin typeface="Segoe UI Light"/>
                <a:ea typeface="メイリオ"/>
              </a:rPr>
              <a:t> </a:t>
            </a:r>
          </a:p>
        </p:txBody>
      </p:sp>
      <p:sp>
        <p:nvSpPr>
          <p:cNvPr id="81" name="TextBox 41">
            <a:extLst>
              <a:ext uri="{FF2B5EF4-FFF2-40B4-BE49-F238E27FC236}">
                <a16:creationId xmlns:a16="http://schemas.microsoft.com/office/drawing/2014/main" id="{1E25842E-D896-45CB-9853-27E1074CF6B1}"/>
              </a:ext>
            </a:extLst>
          </p:cNvPr>
          <p:cNvSpPr txBox="1"/>
          <p:nvPr/>
        </p:nvSpPr>
        <p:spPr>
          <a:xfrm>
            <a:off x="6597705" y="3439199"/>
            <a:ext cx="4403384" cy="766603"/>
          </a:xfrm>
          <a:prstGeom prst="rect">
            <a:avLst/>
          </a:prstGeom>
          <a:noFill/>
        </p:spPr>
        <p:txBody>
          <a:bodyPr wrap="square" lIns="175685" tIns="140548" rIns="175685" bIns="140548" rtlCol="0">
            <a:spAutoFit/>
          </a:bodyPr>
          <a:lstStyle/>
          <a:p>
            <a:pPr algn="ctr" defTabSz="895681" fontAlgn="base">
              <a:spcBef>
                <a:spcPct val="0"/>
              </a:spcBef>
              <a:spcAft>
                <a:spcPct val="0"/>
              </a:spcAft>
              <a:defRPr/>
            </a:pPr>
            <a:r>
              <a:rPr lang="en-US" sz="3137" kern="0" dirty="0">
                <a:solidFill>
                  <a:srgbClr val="FFFFFF"/>
                </a:solidFill>
                <a:latin typeface="Segoe UI Light"/>
              </a:rPr>
              <a:t>Shared C# Logic</a:t>
            </a:r>
          </a:p>
        </p:txBody>
      </p:sp>
      <p:sp>
        <p:nvSpPr>
          <p:cNvPr id="82" name="Rectangle 42">
            <a:extLst>
              <a:ext uri="{FF2B5EF4-FFF2-40B4-BE49-F238E27FC236}">
                <a16:creationId xmlns:a16="http://schemas.microsoft.com/office/drawing/2014/main" id="{8CD733B0-BEE8-412D-A6FA-8270C67903BD}"/>
              </a:ext>
            </a:extLst>
          </p:cNvPr>
          <p:cNvSpPr/>
          <p:nvPr/>
        </p:nvSpPr>
        <p:spPr bwMode="auto">
          <a:xfrm>
            <a:off x="6588355" y="2359105"/>
            <a:ext cx="4412734" cy="671022"/>
          </a:xfrm>
          <a:prstGeom prst="rect">
            <a:avLst/>
          </a:prstGeom>
          <a:solidFill>
            <a:srgbClr val="3AB6A8"/>
          </a:solidFill>
          <a:ln w="9525" cap="flat" cmpd="sng" algn="ctr">
            <a:noFill/>
            <a:prstDash val="solid"/>
            <a:headEnd type="none" w="med" len="med"/>
            <a:tailEnd type="none" w="med" len="med"/>
          </a:ln>
          <a:effectLst/>
        </p:spPr>
        <p:txBody>
          <a:bodyPr lIns="0" tIns="0" rIns="0" bIns="0" rtlCol="0" anchor="ctr" anchorCtr="0"/>
          <a:lstStyle/>
          <a:p>
            <a:pPr algn="ctr" defTabSz="895681" fontAlgn="base">
              <a:spcBef>
                <a:spcPct val="0"/>
              </a:spcBef>
              <a:spcAft>
                <a:spcPct val="0"/>
              </a:spcAft>
              <a:defRPr/>
            </a:pPr>
            <a:r>
              <a:rPr kumimoji="0" lang="en-US" sz="2353" kern="0">
                <a:solidFill>
                  <a:srgbClr val="FFFFFF"/>
                </a:solidFill>
                <a:latin typeface="Segoe UI Light" charset="0"/>
                <a:ea typeface="Segoe UI Light" charset="0"/>
                <a:cs typeface="Segoe UI Light" charset="0"/>
              </a:rPr>
              <a:t>Shared UI Code</a:t>
            </a:r>
          </a:p>
        </p:txBody>
      </p:sp>
      <p:sp>
        <p:nvSpPr>
          <p:cNvPr id="83" name="Text Placeholder 2">
            <a:extLst>
              <a:ext uri="{FF2B5EF4-FFF2-40B4-BE49-F238E27FC236}">
                <a16:creationId xmlns:a16="http://schemas.microsoft.com/office/drawing/2014/main" id="{5877F633-1F6B-4354-8326-21E56BE4B34F}"/>
              </a:ext>
            </a:extLst>
          </p:cNvPr>
          <p:cNvSpPr txBox="1">
            <a:spLocks/>
          </p:cNvSpPr>
          <p:nvPr/>
        </p:nvSpPr>
        <p:spPr>
          <a:xfrm>
            <a:off x="6529971" y="5398017"/>
            <a:ext cx="5001650" cy="1137052"/>
          </a:xfrm>
          <a:prstGeom prst="rect">
            <a:avLst/>
          </a:prstGeom>
        </p:spPr>
        <p:txBody>
          <a:bodyPr vert="horz" lIns="89630" tIns="44814" rIns="89630" bIns="44814" rtlCol="0" anchor="ctr">
            <a:normAutofit/>
          </a:bodyPr>
          <a:lstStyle>
            <a:lvl1pPr marL="0" indent="0" algn="l" defTabSz="457200" rtl="0" eaLnBrk="1" latinLnBrk="0" hangingPunct="1">
              <a:lnSpc>
                <a:spcPct val="100000"/>
              </a:lnSpc>
              <a:spcBef>
                <a:spcPts val="500"/>
              </a:spcBef>
              <a:buFont typeface="Arial"/>
              <a:buNone/>
              <a:defRPr sz="2500" b="0" i="0" kern="1200">
                <a:solidFill>
                  <a:srgbClr val="505050"/>
                </a:solidFill>
                <a:latin typeface="Segoe UI" charset="0"/>
                <a:ea typeface="Segoe UI" charset="0"/>
                <a:cs typeface="Segoe UI" charset="0"/>
              </a:defRPr>
            </a:lvl1pPr>
            <a:lvl2pPr marL="346869" indent="-34686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2pPr>
            <a:lvl3pPr marL="694532" indent="-337344" algn="l" defTabSz="457200" rtl="0" eaLnBrk="1" latinLnBrk="0" hangingPunct="1">
              <a:lnSpc>
                <a:spcPct val="100000"/>
              </a:lnSpc>
              <a:spcBef>
                <a:spcPts val="250"/>
              </a:spcBef>
              <a:buFont typeface=".AppleSystemUIFont" charset="0"/>
              <a:buChar char="–"/>
              <a:tabLst/>
              <a:defRPr sz="2500" b="0" i="0" kern="1200">
                <a:solidFill>
                  <a:srgbClr val="505050"/>
                </a:solidFill>
                <a:latin typeface="Segoe UI" charset="0"/>
                <a:ea typeface="Segoe UI" charset="0"/>
                <a:cs typeface="Segoe UI" charset="0"/>
              </a:defRPr>
            </a:lvl3pPr>
            <a:lvl4pPr marL="1031875" indent="-32781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4pPr>
            <a:lvl5pPr marL="1349375" indent="-317500"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5pPr>
            <a:lvl6pPr marL="12573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9pPr>
          </a:lstStyle>
          <a:p>
            <a:pPr marL="336145" indent="-336145" defTabSz="439364">
              <a:spcBef>
                <a:spcPts val="480"/>
              </a:spcBef>
              <a:buFont typeface="Arial" panose="020B0604020202020204" pitchFamily="34" charset="0"/>
              <a:buChar char="•"/>
              <a:defRPr/>
            </a:pPr>
            <a:r>
              <a:rPr lang="en-US" sz="2353" dirty="0">
                <a:latin typeface="Segoe UI"/>
                <a:ea typeface="Segoe UI Semilight" charset="0"/>
                <a:cs typeface="Segoe UI Semilight" charset="0"/>
              </a:rPr>
              <a:t>Shared (Native) User Interfaces</a:t>
            </a:r>
          </a:p>
          <a:p>
            <a:pPr marL="336145" indent="-336145" defTabSz="439364">
              <a:spcBef>
                <a:spcPts val="480"/>
              </a:spcBef>
              <a:buFont typeface="Arial" panose="020B0604020202020204" pitchFamily="34" charset="0"/>
              <a:buChar char="•"/>
              <a:defRPr/>
            </a:pPr>
            <a:r>
              <a:rPr lang="en-US" sz="2353" dirty="0">
                <a:latin typeface="Segoe UI"/>
                <a:ea typeface="Segoe UI Semilight" charset="0"/>
                <a:cs typeface="Segoe UI Semilight" charset="0"/>
              </a:rPr>
              <a:t>Shared App Logic</a:t>
            </a:r>
          </a:p>
        </p:txBody>
      </p:sp>
      <p:sp>
        <p:nvSpPr>
          <p:cNvPr id="84" name="Rectangle 25">
            <a:extLst>
              <a:ext uri="{FF2B5EF4-FFF2-40B4-BE49-F238E27FC236}">
                <a16:creationId xmlns:a16="http://schemas.microsoft.com/office/drawing/2014/main" id="{7F9140EB-B072-4F81-8077-3291346199C9}"/>
              </a:ext>
            </a:extLst>
          </p:cNvPr>
          <p:cNvSpPr/>
          <p:nvPr/>
        </p:nvSpPr>
        <p:spPr bwMode="auto">
          <a:xfrm>
            <a:off x="9564746" y="2184123"/>
            <a:ext cx="1438602" cy="128042"/>
          </a:xfrm>
          <a:prstGeom prst="rect">
            <a:avLst/>
          </a:prstGeom>
          <a:solidFill>
            <a:srgbClr val="6A3F9A"/>
          </a:solidFill>
          <a:ln w="9525" cap="flat" cmpd="sng" algn="ctr">
            <a:noFill/>
            <a:prstDash val="solid"/>
            <a:headEnd type="none" w="med" len="med"/>
            <a:tailEnd type="none" w="med" len="med"/>
          </a:ln>
          <a:effectLst/>
        </p:spPr>
        <p:txBody>
          <a:bodyPr lIns="0" tIns="0" rIns="0" bIns="0" rtlCol="0" anchor="ctr" anchorCtr="0"/>
          <a:lstStyle/>
          <a:p>
            <a:pPr algn="ctr" defTabSz="895934">
              <a:defRPr/>
            </a:pPr>
            <a:endParaRPr kumimoji="0" lang="en-US" sz="1765" kern="0">
              <a:solidFill>
                <a:srgbClr val="FFFFFF"/>
              </a:solidFill>
              <a:latin typeface="Segoe UI Light" charset="0"/>
              <a:ea typeface="Segoe UI Light" charset="0"/>
              <a:cs typeface="Segoe UI Light" charset="0"/>
            </a:endParaRPr>
          </a:p>
        </p:txBody>
      </p:sp>
      <p:sp>
        <p:nvSpPr>
          <p:cNvPr id="85" name="Rectangle 26">
            <a:extLst>
              <a:ext uri="{FF2B5EF4-FFF2-40B4-BE49-F238E27FC236}">
                <a16:creationId xmlns:a16="http://schemas.microsoft.com/office/drawing/2014/main" id="{24DEBECF-D793-436E-BB10-74221D96308E}"/>
              </a:ext>
            </a:extLst>
          </p:cNvPr>
          <p:cNvSpPr/>
          <p:nvPr/>
        </p:nvSpPr>
        <p:spPr bwMode="auto">
          <a:xfrm>
            <a:off x="8076434" y="2184123"/>
            <a:ext cx="1432472" cy="128042"/>
          </a:xfrm>
          <a:prstGeom prst="rect">
            <a:avLst/>
          </a:prstGeom>
          <a:solidFill>
            <a:srgbClr val="3BB7A8"/>
          </a:solidFill>
          <a:ln w="9525" cap="flat" cmpd="sng" algn="ctr">
            <a:noFill/>
            <a:prstDash val="solid"/>
            <a:headEnd type="none" w="med" len="med"/>
            <a:tailEnd type="none" w="med" len="med"/>
          </a:ln>
          <a:effectLst/>
        </p:spPr>
        <p:txBody>
          <a:bodyPr lIns="0" tIns="0" rIns="0" bIns="0" rtlCol="0" anchor="ctr" anchorCtr="0"/>
          <a:lstStyle/>
          <a:p>
            <a:pPr algn="ctr" defTabSz="895934">
              <a:defRPr/>
            </a:pPr>
            <a:endParaRPr kumimoji="0" lang="en-US" sz="1765" kern="0">
              <a:solidFill>
                <a:srgbClr val="FFFFFF"/>
              </a:solidFill>
              <a:latin typeface="Segoe UI Light" charset="0"/>
              <a:ea typeface="Segoe UI Light" charset="0"/>
              <a:cs typeface="Segoe UI Light" charset="0"/>
            </a:endParaRPr>
          </a:p>
        </p:txBody>
      </p:sp>
      <p:sp>
        <p:nvSpPr>
          <p:cNvPr id="86" name="Rectangle 27">
            <a:extLst>
              <a:ext uri="{FF2B5EF4-FFF2-40B4-BE49-F238E27FC236}">
                <a16:creationId xmlns:a16="http://schemas.microsoft.com/office/drawing/2014/main" id="{44128F9D-9DE1-4C25-A852-CB887ACE9341}"/>
              </a:ext>
            </a:extLst>
          </p:cNvPr>
          <p:cNvSpPr/>
          <p:nvPr/>
        </p:nvSpPr>
        <p:spPr bwMode="auto">
          <a:xfrm>
            <a:off x="6590612" y="2184123"/>
            <a:ext cx="1435507" cy="128042"/>
          </a:xfrm>
          <a:prstGeom prst="rect">
            <a:avLst/>
          </a:prstGeom>
          <a:solidFill>
            <a:srgbClr val="4C68B1"/>
          </a:solidFill>
          <a:ln w="9525" cap="flat" cmpd="sng" algn="ctr">
            <a:noFill/>
            <a:prstDash val="solid"/>
            <a:headEnd type="none" w="med" len="med"/>
            <a:tailEnd type="none" w="med" len="med"/>
          </a:ln>
          <a:effectLst/>
        </p:spPr>
        <p:txBody>
          <a:bodyPr lIns="0" tIns="0" rIns="0" bIns="0" rtlCol="0" anchor="ctr" anchorCtr="0"/>
          <a:lstStyle/>
          <a:p>
            <a:pPr algn="ctr" defTabSz="895934">
              <a:defRPr/>
            </a:pPr>
            <a:endParaRPr kumimoji="0" lang="en-US" sz="1765" kern="0">
              <a:solidFill>
                <a:srgbClr val="FFFFFF"/>
              </a:solidFill>
              <a:latin typeface="Segoe UI Light" charset="0"/>
              <a:ea typeface="Segoe UI Light" charset="0"/>
              <a:cs typeface="Segoe UI Light" charset="0"/>
            </a:endParaRPr>
          </a:p>
        </p:txBody>
      </p:sp>
      <p:grpSp>
        <p:nvGrpSpPr>
          <p:cNvPr id="87" name="Group 29">
            <a:extLst>
              <a:ext uri="{FF2B5EF4-FFF2-40B4-BE49-F238E27FC236}">
                <a16:creationId xmlns:a16="http://schemas.microsoft.com/office/drawing/2014/main" id="{CE5ECB5D-6634-413A-804C-0A2F1ECE7293}"/>
              </a:ext>
            </a:extLst>
          </p:cNvPr>
          <p:cNvGrpSpPr/>
          <p:nvPr/>
        </p:nvGrpSpPr>
        <p:grpSpPr>
          <a:xfrm>
            <a:off x="8531114" y="1523004"/>
            <a:ext cx="534858" cy="534858"/>
            <a:chOff x="11434337" y="2930084"/>
            <a:chExt cx="1574643" cy="1574643"/>
          </a:xfrm>
        </p:grpSpPr>
        <p:sp>
          <p:nvSpPr>
            <p:cNvPr id="88" name="Oval 30">
              <a:extLst>
                <a:ext uri="{FF2B5EF4-FFF2-40B4-BE49-F238E27FC236}">
                  <a16:creationId xmlns:a16="http://schemas.microsoft.com/office/drawing/2014/main" id="{9F9F2E80-B03D-4C0A-8086-D6A129A01C56}"/>
                </a:ext>
              </a:extLst>
            </p:cNvPr>
            <p:cNvSpPr/>
            <p:nvPr/>
          </p:nvSpPr>
          <p:spPr bwMode="auto">
            <a:xfrm>
              <a:off x="11434337" y="2930084"/>
              <a:ext cx="1574643" cy="1574643"/>
            </a:xfrm>
            <a:prstGeom prst="ellipse">
              <a:avLst/>
            </a:prstGeom>
            <a:solidFill>
              <a:srgbClr val="3BB7A8"/>
            </a:solidFill>
            <a:ln w="9525" cap="flat" cmpd="sng" algn="ctr">
              <a:noFill/>
              <a:prstDash val="solid"/>
              <a:headEnd type="none" w="med" len="med"/>
              <a:tailEnd type="none" w="med" len="med"/>
            </a:ln>
            <a:effectLst/>
          </p:spPr>
          <p:txBody>
            <a:bodyPr lIns="87869" tIns="87869" rIns="32954" bIns="32954" rtlCol="0" anchor="b" anchorCtr="0"/>
            <a:lstStyle/>
            <a:p>
              <a:pPr algn="ctr" defTabSz="895872">
                <a:defRPr/>
              </a:pPr>
              <a:endParaRPr kumimoji="0" lang="en-US" sz="769" kern="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9" name="Picture 31">
              <a:extLst>
                <a:ext uri="{FF2B5EF4-FFF2-40B4-BE49-F238E27FC236}">
                  <a16:creationId xmlns:a16="http://schemas.microsoft.com/office/drawing/2014/main" id="{0B487F79-DA3A-4E52-A6DA-A3FB4BB142D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90" name="Group 33">
            <a:extLst>
              <a:ext uri="{FF2B5EF4-FFF2-40B4-BE49-F238E27FC236}">
                <a16:creationId xmlns:a16="http://schemas.microsoft.com/office/drawing/2014/main" id="{5542067D-3F3B-432C-87E1-534B877C8D24}"/>
              </a:ext>
            </a:extLst>
          </p:cNvPr>
          <p:cNvGrpSpPr/>
          <p:nvPr/>
        </p:nvGrpSpPr>
        <p:grpSpPr>
          <a:xfrm>
            <a:off x="9987023" y="1531461"/>
            <a:ext cx="534858" cy="534858"/>
            <a:chOff x="15720599" y="2954983"/>
            <a:chExt cx="1574643" cy="1574643"/>
          </a:xfrm>
        </p:grpSpPr>
        <p:sp>
          <p:nvSpPr>
            <p:cNvPr id="91" name="Oval 36">
              <a:extLst>
                <a:ext uri="{FF2B5EF4-FFF2-40B4-BE49-F238E27FC236}">
                  <a16:creationId xmlns:a16="http://schemas.microsoft.com/office/drawing/2014/main" id="{DE29DDF3-FF6E-40ED-96DE-9B12C4FAF8D8}"/>
                </a:ext>
              </a:extLst>
            </p:cNvPr>
            <p:cNvSpPr/>
            <p:nvPr/>
          </p:nvSpPr>
          <p:spPr bwMode="auto">
            <a:xfrm>
              <a:off x="15720599" y="2954983"/>
              <a:ext cx="1574643" cy="1574643"/>
            </a:xfrm>
            <a:prstGeom prst="ellipse">
              <a:avLst/>
            </a:prstGeom>
            <a:solidFill>
              <a:srgbClr val="6A3F9A"/>
            </a:solidFill>
            <a:ln w="9525" cap="flat" cmpd="sng" algn="ctr">
              <a:noFill/>
              <a:prstDash val="solid"/>
              <a:headEnd type="none" w="med" len="med"/>
              <a:tailEnd type="none" w="med" len="med"/>
            </a:ln>
            <a:effectLst/>
          </p:spPr>
          <p:txBody>
            <a:bodyPr lIns="87869" tIns="87869" rIns="32954" bIns="32954" rtlCol="0" anchor="b" anchorCtr="0"/>
            <a:lstStyle/>
            <a:p>
              <a:pPr algn="ctr" defTabSz="895872">
                <a:defRPr/>
              </a:pPr>
              <a:endParaRPr kumimoji="0" lang="en-US" sz="769" kern="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92" name="Picture 39">
              <a:extLst>
                <a:ext uri="{FF2B5EF4-FFF2-40B4-BE49-F238E27FC236}">
                  <a16:creationId xmlns:a16="http://schemas.microsoft.com/office/drawing/2014/main" id="{C7B36E58-ED7B-43C8-957E-E04EC12442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grpSp>
        <p:nvGrpSpPr>
          <p:cNvPr id="93" name="Group 4">
            <a:extLst>
              <a:ext uri="{FF2B5EF4-FFF2-40B4-BE49-F238E27FC236}">
                <a16:creationId xmlns:a16="http://schemas.microsoft.com/office/drawing/2014/main" id="{7AF1D8D7-53DA-4434-A541-803CB663B61A}"/>
              </a:ext>
            </a:extLst>
          </p:cNvPr>
          <p:cNvGrpSpPr/>
          <p:nvPr/>
        </p:nvGrpSpPr>
        <p:grpSpPr>
          <a:xfrm>
            <a:off x="7070976" y="1525006"/>
            <a:ext cx="534858" cy="534858"/>
            <a:chOff x="1665602" y="1684798"/>
            <a:chExt cx="545660" cy="545660"/>
          </a:xfrm>
        </p:grpSpPr>
        <p:sp>
          <p:nvSpPr>
            <p:cNvPr id="94" name="Oval 28">
              <a:extLst>
                <a:ext uri="{FF2B5EF4-FFF2-40B4-BE49-F238E27FC236}">
                  <a16:creationId xmlns:a16="http://schemas.microsoft.com/office/drawing/2014/main" id="{74F940E2-B121-481F-8D8D-CC583E5138B1}"/>
                </a:ext>
              </a:extLst>
            </p:cNvPr>
            <p:cNvSpPr/>
            <p:nvPr/>
          </p:nvSpPr>
          <p:spPr bwMode="auto">
            <a:xfrm>
              <a:off x="1665602" y="1684798"/>
              <a:ext cx="545660" cy="545660"/>
            </a:xfrm>
            <a:prstGeom prst="ellipse">
              <a:avLst/>
            </a:prstGeom>
            <a:solidFill>
              <a:srgbClr val="4C68B1"/>
            </a:solidFill>
            <a:ln w="9525" cap="flat" cmpd="sng" algn="ctr">
              <a:noFill/>
              <a:prstDash val="solid"/>
              <a:headEnd type="none" w="med" len="med"/>
              <a:tailEnd type="none" w="med" len="med"/>
            </a:ln>
            <a:effectLst/>
          </p:spPr>
          <p:txBody>
            <a:bodyPr lIns="87869" tIns="87869" rIns="32954" bIns="32954" rtlCol="0" anchor="b" anchorCtr="0"/>
            <a:lstStyle/>
            <a:p>
              <a:pPr algn="ctr" defTabSz="895872">
                <a:defRPr/>
              </a:pPr>
              <a:endParaRPr kumimoji="0" lang="en-US" sz="769" kern="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95" name="Picture 2" descr="http://www.freeiconspng.com/uploads/ios-7-logo-png-14.png">
              <a:extLst>
                <a:ext uri="{FF2B5EF4-FFF2-40B4-BE49-F238E27FC236}">
                  <a16:creationId xmlns:a16="http://schemas.microsoft.com/office/drawing/2014/main" id="{D9CF54DE-9924-4456-87DC-8AA58D6C6FC3}"/>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1774291" y="1850881"/>
              <a:ext cx="345295" cy="217357"/>
            </a:xfrm>
            <a:prstGeom prst="rect">
              <a:avLst/>
            </a:prstGeom>
            <a:noFill/>
            <a:extLst>
              <a:ext uri="{909E8E84-426E-40DD-AFC4-6F175D3DCCD1}">
                <a14:hiddenFill xmlns:a14="http://schemas.microsoft.com/office/drawing/2010/main">
                  <a:solidFill>
                    <a:srgbClr val="FFFFFF"/>
                  </a:solidFill>
                </a14:hiddenFill>
              </a:ext>
            </a:extLst>
          </p:spPr>
        </p:pic>
      </p:grpSp>
      <p:sp>
        <p:nvSpPr>
          <p:cNvPr id="96" name="テキスト ボックス 95">
            <a:extLst>
              <a:ext uri="{FF2B5EF4-FFF2-40B4-BE49-F238E27FC236}">
                <a16:creationId xmlns:a16="http://schemas.microsoft.com/office/drawing/2014/main" id="{1322E230-9881-477B-8D95-3C7344A78BA4}"/>
              </a:ext>
            </a:extLst>
          </p:cNvPr>
          <p:cNvSpPr txBox="1"/>
          <p:nvPr/>
        </p:nvSpPr>
        <p:spPr>
          <a:xfrm>
            <a:off x="1300462" y="4834601"/>
            <a:ext cx="4401145" cy="669832"/>
          </a:xfrm>
          <a:prstGeom prst="rect">
            <a:avLst/>
          </a:prstGeom>
          <a:noFill/>
        </p:spPr>
        <p:txBody>
          <a:bodyPr wrap="square" lIns="179285" tIns="143428" rIns="179285" bIns="143428" rtlCol="0">
            <a:spAutoFit/>
          </a:bodyPr>
          <a:lstStyle/>
          <a:p>
            <a:pPr algn="ctr">
              <a:lnSpc>
                <a:spcPct val="90000"/>
              </a:lnSpc>
              <a:spcAft>
                <a:spcPts val="588"/>
              </a:spcAft>
            </a:pPr>
            <a:r>
              <a:rPr lang="en-US" altLang="ja-JP" sz="2745" b="1" dirty="0">
                <a:gradFill>
                  <a:gsLst>
                    <a:gs pos="2917">
                      <a:schemeClr val="tx1"/>
                    </a:gs>
                    <a:gs pos="30000">
                      <a:schemeClr val="tx1"/>
                    </a:gs>
                  </a:gsLst>
                  <a:lin ang="5400000" scaled="0"/>
                </a:gradFill>
              </a:rPr>
              <a:t>Xamarin Native</a:t>
            </a:r>
            <a:endParaRPr lang="ja-JP" altLang="en-US" sz="2745" b="1" dirty="0" err="1">
              <a:gradFill>
                <a:gsLst>
                  <a:gs pos="2917">
                    <a:schemeClr val="tx1"/>
                  </a:gs>
                  <a:gs pos="30000">
                    <a:schemeClr val="tx1"/>
                  </a:gs>
                </a:gsLst>
                <a:lin ang="5400000" scaled="0"/>
              </a:gradFill>
            </a:endParaRPr>
          </a:p>
        </p:txBody>
      </p:sp>
      <p:sp>
        <p:nvSpPr>
          <p:cNvPr id="97" name="テキスト ボックス 96">
            <a:extLst>
              <a:ext uri="{FF2B5EF4-FFF2-40B4-BE49-F238E27FC236}">
                <a16:creationId xmlns:a16="http://schemas.microsoft.com/office/drawing/2014/main" id="{1F3D077D-60E1-4594-8FD5-511D7F56695B}"/>
              </a:ext>
            </a:extLst>
          </p:cNvPr>
          <p:cNvSpPr txBox="1"/>
          <p:nvPr/>
        </p:nvSpPr>
        <p:spPr>
          <a:xfrm>
            <a:off x="6583256" y="4817255"/>
            <a:ext cx="4401145" cy="669832"/>
          </a:xfrm>
          <a:prstGeom prst="rect">
            <a:avLst/>
          </a:prstGeom>
          <a:noFill/>
        </p:spPr>
        <p:txBody>
          <a:bodyPr wrap="square" lIns="179285" tIns="143428" rIns="179285" bIns="143428" rtlCol="0">
            <a:spAutoFit/>
          </a:bodyPr>
          <a:lstStyle/>
          <a:p>
            <a:pPr algn="ctr">
              <a:lnSpc>
                <a:spcPct val="90000"/>
              </a:lnSpc>
              <a:spcAft>
                <a:spcPts val="588"/>
              </a:spcAft>
            </a:pPr>
            <a:r>
              <a:rPr lang="en-US" altLang="ja-JP" sz="2745" b="1" dirty="0" err="1">
                <a:gradFill>
                  <a:gsLst>
                    <a:gs pos="2917">
                      <a:schemeClr val="tx1"/>
                    </a:gs>
                    <a:gs pos="30000">
                      <a:schemeClr val="tx1"/>
                    </a:gs>
                  </a:gsLst>
                  <a:lin ang="5400000" scaled="0"/>
                </a:gradFill>
              </a:rPr>
              <a:t>Xamarin.Forms</a:t>
            </a:r>
            <a:endParaRPr lang="ja-JP" altLang="en-US" sz="2745" b="1"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67054246"/>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9F4F19-4480-4709-93A4-FC0D145370FF}"/>
              </a:ext>
            </a:extLst>
          </p:cNvPr>
          <p:cNvSpPr>
            <a:spLocks noGrp="1"/>
          </p:cNvSpPr>
          <p:nvPr>
            <p:ph type="title"/>
          </p:nvPr>
        </p:nvSpPr>
        <p:spPr/>
        <p:txBody>
          <a:bodyPr/>
          <a:lstStyle/>
          <a:p>
            <a:r>
              <a:rPr lang="en-US" altLang="ja-JP" dirty="0"/>
              <a:t>Xamarin </a:t>
            </a:r>
            <a:r>
              <a:rPr lang="ja-JP" altLang="en-US" dirty="0"/>
              <a:t>のコンパイルとパフォーマンス</a:t>
            </a:r>
            <a:endParaRPr kumimoji="1" lang="ja-JP" altLang="en-US" dirty="0"/>
          </a:p>
        </p:txBody>
      </p:sp>
      <p:pic>
        <p:nvPicPr>
          <p:cNvPr id="3" name="Picture 63">
            <a:extLst>
              <a:ext uri="{FF2B5EF4-FFF2-40B4-BE49-F238E27FC236}">
                <a16:creationId xmlns:a16="http://schemas.microsoft.com/office/drawing/2014/main" id="{DB56B462-2CD5-4335-89B5-143D7217E455}"/>
              </a:ext>
            </a:extLst>
          </p:cNvPr>
          <p:cNvPicPr>
            <a:picLocks noChangeAspect="1"/>
          </p:cNvPicPr>
          <p:nvPr/>
        </p:nvPicPr>
        <p:blipFill>
          <a:blip r:embed="rId2"/>
          <a:stretch>
            <a:fillRect/>
          </a:stretch>
        </p:blipFill>
        <p:spPr>
          <a:xfrm>
            <a:off x="10409122" y="2085402"/>
            <a:ext cx="1263684" cy="2170387"/>
          </a:xfrm>
          <a:prstGeom prst="rect">
            <a:avLst/>
          </a:prstGeom>
        </p:spPr>
      </p:pic>
      <p:pic>
        <p:nvPicPr>
          <p:cNvPr id="4" name="Picture 35">
            <a:extLst>
              <a:ext uri="{FF2B5EF4-FFF2-40B4-BE49-F238E27FC236}">
                <a16:creationId xmlns:a16="http://schemas.microsoft.com/office/drawing/2014/main" id="{84E16CCD-5AD7-491B-9A61-C74A3A534F5F}"/>
              </a:ext>
            </a:extLst>
          </p:cNvPr>
          <p:cNvPicPr>
            <a:picLocks noChangeAspect="1"/>
          </p:cNvPicPr>
          <p:nvPr/>
        </p:nvPicPr>
        <p:blipFill>
          <a:blip r:embed="rId2"/>
          <a:stretch>
            <a:fillRect/>
          </a:stretch>
        </p:blipFill>
        <p:spPr>
          <a:xfrm>
            <a:off x="4441688" y="2094868"/>
            <a:ext cx="1263684" cy="2170387"/>
          </a:xfrm>
          <a:prstGeom prst="rect">
            <a:avLst/>
          </a:prstGeom>
        </p:spPr>
      </p:pic>
      <p:sp>
        <p:nvSpPr>
          <p:cNvPr id="5" name="Text Placeholder 2">
            <a:extLst>
              <a:ext uri="{FF2B5EF4-FFF2-40B4-BE49-F238E27FC236}">
                <a16:creationId xmlns:a16="http://schemas.microsoft.com/office/drawing/2014/main" id="{7C5EC50A-26C7-498B-807E-986C08617D20}"/>
              </a:ext>
            </a:extLst>
          </p:cNvPr>
          <p:cNvSpPr txBox="1">
            <a:spLocks/>
          </p:cNvSpPr>
          <p:nvPr/>
        </p:nvSpPr>
        <p:spPr>
          <a:xfrm>
            <a:off x="456878" y="4659372"/>
            <a:ext cx="4836959" cy="1240365"/>
          </a:xfrm>
          <a:prstGeom prst="rect">
            <a:avLst/>
          </a:prstGeom>
        </p:spPr>
        <p:txBody>
          <a:bodyPr vert="horz" wrap="square" lIns="89642" tIns="89642" rIns="143428" bIns="89642"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914367">
              <a:lnSpc>
                <a:spcPct val="110000"/>
              </a:lnSpc>
              <a:spcBef>
                <a:spcPts val="1200"/>
              </a:spcBef>
              <a:buNone/>
              <a:defRPr/>
            </a:pPr>
            <a:r>
              <a:rPr kumimoji="0" lang="en-US" sz="1961" b="1" dirty="0" err="1">
                <a:solidFill>
                  <a:srgbClr val="0078D7"/>
                </a:solidFill>
                <a:latin typeface="Segoe UI Semilight"/>
              </a:rPr>
              <a:t>Xamarin.iOS</a:t>
            </a:r>
            <a:r>
              <a:rPr kumimoji="0" lang="en-US" sz="1961" b="1" dirty="0">
                <a:solidFill>
                  <a:srgbClr val="4C68B1"/>
                </a:solidFill>
                <a:latin typeface="Segoe UI Semilight"/>
              </a:rPr>
              <a:t> </a:t>
            </a:r>
            <a:r>
              <a:rPr kumimoji="0" lang="en-US" sz="1961" dirty="0">
                <a:gradFill>
                  <a:gsLst>
                    <a:gs pos="1250">
                      <a:srgbClr val="353535"/>
                    </a:gs>
                    <a:gs pos="100000">
                      <a:srgbClr val="353535"/>
                    </a:gs>
                  </a:gsLst>
                  <a:lin ang="5400000" scaled="0"/>
                </a:gradFill>
                <a:latin typeface="Segoe UI Semilight"/>
              </a:rPr>
              <a:t>does full Ahead Of Time (</a:t>
            </a:r>
            <a:r>
              <a:rPr kumimoji="0" lang="en-US" sz="1961" b="1" dirty="0">
                <a:gradFill>
                  <a:gsLst>
                    <a:gs pos="1250">
                      <a:srgbClr val="353535"/>
                    </a:gs>
                    <a:gs pos="100000">
                      <a:srgbClr val="353535"/>
                    </a:gs>
                  </a:gsLst>
                  <a:lin ang="5400000" scaled="0"/>
                </a:gradFill>
                <a:latin typeface="Segoe UI Semilight"/>
              </a:rPr>
              <a:t>AOT</a:t>
            </a:r>
            <a:r>
              <a:rPr kumimoji="0" lang="en-US" sz="1961" dirty="0">
                <a:gradFill>
                  <a:gsLst>
                    <a:gs pos="1250">
                      <a:srgbClr val="353535"/>
                    </a:gs>
                    <a:gs pos="100000">
                      <a:srgbClr val="353535"/>
                    </a:gs>
                  </a:gsLst>
                  <a:lin ang="5400000" scaled="0"/>
                </a:gradFill>
                <a:latin typeface="Segoe UI Semilight"/>
              </a:rPr>
              <a:t>) compilation to produce an ARM binary for Apple’s App Store.</a:t>
            </a:r>
          </a:p>
        </p:txBody>
      </p:sp>
      <p:sp>
        <p:nvSpPr>
          <p:cNvPr id="6" name="Text Placeholder 3">
            <a:extLst>
              <a:ext uri="{FF2B5EF4-FFF2-40B4-BE49-F238E27FC236}">
                <a16:creationId xmlns:a16="http://schemas.microsoft.com/office/drawing/2014/main" id="{F8AD58F6-27EC-4FA4-9625-3668B659FB87}"/>
              </a:ext>
            </a:extLst>
          </p:cNvPr>
          <p:cNvSpPr txBox="1">
            <a:spLocks/>
          </p:cNvSpPr>
          <p:nvPr/>
        </p:nvSpPr>
        <p:spPr>
          <a:xfrm>
            <a:off x="6355222" y="4659372"/>
            <a:ext cx="4149077" cy="1240365"/>
          </a:xfrm>
          <a:prstGeom prst="rect">
            <a:avLst/>
          </a:prstGeom>
        </p:spPr>
        <p:txBody>
          <a:bodyPr vert="horz" wrap="square" lIns="89642" tIns="89642" rIns="143428" bIns="89642" rtlCol="0">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447972">
              <a:lnSpc>
                <a:spcPct val="110000"/>
              </a:lnSpc>
              <a:buNone/>
              <a:defRPr/>
            </a:pPr>
            <a:r>
              <a:rPr kumimoji="0" lang="en-US" sz="1961" b="1" dirty="0" err="1">
                <a:solidFill>
                  <a:srgbClr val="018172"/>
                </a:solidFill>
                <a:latin typeface="Segoe UI Semilight"/>
              </a:rPr>
              <a:t>Xamarin.Android</a:t>
            </a:r>
            <a:r>
              <a:rPr kumimoji="0" lang="en-US" sz="1961" dirty="0">
                <a:solidFill>
                  <a:srgbClr val="353535"/>
                </a:solidFill>
                <a:latin typeface="Segoe UI Semilight"/>
              </a:rPr>
              <a:t> </a:t>
            </a:r>
            <a:r>
              <a:rPr kumimoji="0" lang="en-US" sz="1961" dirty="0">
                <a:gradFill>
                  <a:gsLst>
                    <a:gs pos="1250">
                      <a:srgbClr val="353535"/>
                    </a:gs>
                    <a:gs pos="100000">
                      <a:srgbClr val="353535"/>
                    </a:gs>
                  </a:gsLst>
                  <a:lin ang="5400000" scaled="0"/>
                </a:gradFill>
                <a:latin typeface="Segoe UI Semilight"/>
              </a:rPr>
              <a:t>takes advantage of Just In Time (</a:t>
            </a:r>
            <a:r>
              <a:rPr kumimoji="0" lang="en-US" sz="1961" b="1" dirty="0">
                <a:gradFill>
                  <a:gsLst>
                    <a:gs pos="1250">
                      <a:srgbClr val="353535"/>
                    </a:gs>
                    <a:gs pos="100000">
                      <a:srgbClr val="353535"/>
                    </a:gs>
                  </a:gsLst>
                  <a:lin ang="5400000" scaled="0"/>
                </a:gradFill>
                <a:latin typeface="Segoe UI Semilight"/>
              </a:rPr>
              <a:t>JIT</a:t>
            </a:r>
            <a:r>
              <a:rPr kumimoji="0" lang="en-US" sz="1961" dirty="0">
                <a:gradFill>
                  <a:gsLst>
                    <a:gs pos="1250">
                      <a:srgbClr val="353535"/>
                    </a:gs>
                    <a:gs pos="100000">
                      <a:srgbClr val="353535"/>
                    </a:gs>
                  </a:gsLst>
                  <a:lin ang="5400000" scaled="0"/>
                </a:gradFill>
                <a:latin typeface="Segoe UI Semilight"/>
              </a:rPr>
              <a:t>) compilation on the Android device.</a:t>
            </a:r>
          </a:p>
        </p:txBody>
      </p:sp>
      <p:sp>
        <p:nvSpPr>
          <p:cNvPr id="7" name="Rectangle 13">
            <a:extLst>
              <a:ext uri="{FF2B5EF4-FFF2-40B4-BE49-F238E27FC236}">
                <a16:creationId xmlns:a16="http://schemas.microsoft.com/office/drawing/2014/main" id="{17AE2609-4117-4B9B-A7C2-6559A6808A3D}"/>
              </a:ext>
            </a:extLst>
          </p:cNvPr>
          <p:cNvSpPr/>
          <p:nvPr/>
        </p:nvSpPr>
        <p:spPr>
          <a:xfrm>
            <a:off x="4557641" y="2216771"/>
            <a:ext cx="1028554" cy="1718066"/>
          </a:xfrm>
          <a:prstGeom prst="rect">
            <a:avLst/>
          </a:prstGeom>
          <a:solidFill>
            <a:srgbClr val="0078D7"/>
          </a:solidFill>
          <a:ln w="10795" cap="flat" cmpd="sng" algn="ctr">
            <a:noFill/>
            <a:prstDash val="solid"/>
          </a:ln>
          <a:effectLst/>
        </p:spPr>
        <p:txBody>
          <a:bodyPr rtlCol="0" anchor="ctr"/>
          <a:lstStyle/>
          <a:p>
            <a:pPr algn="ctr" defTabSz="896386">
              <a:defRPr/>
            </a:pPr>
            <a:endParaRPr kumimoji="0" lang="en-US" sz="900" kern="0">
              <a:solidFill>
                <a:sysClr val="windowText" lastClr="000000"/>
              </a:solidFill>
              <a:latin typeface="Segoe UI Semilight"/>
            </a:endParaRPr>
          </a:p>
        </p:txBody>
      </p:sp>
      <p:sp>
        <p:nvSpPr>
          <p:cNvPr id="8" name="Oval 14">
            <a:extLst>
              <a:ext uri="{FF2B5EF4-FFF2-40B4-BE49-F238E27FC236}">
                <a16:creationId xmlns:a16="http://schemas.microsoft.com/office/drawing/2014/main" id="{33A14BD5-DAAA-40F8-809A-5D23A4940FC5}"/>
              </a:ext>
            </a:extLst>
          </p:cNvPr>
          <p:cNvSpPr/>
          <p:nvPr/>
        </p:nvSpPr>
        <p:spPr>
          <a:xfrm>
            <a:off x="4648115" y="2385287"/>
            <a:ext cx="847605" cy="847605"/>
          </a:xfrm>
          <a:prstGeom prst="ellipse">
            <a:avLst/>
          </a:prstGeom>
          <a:solidFill>
            <a:srgbClr val="3B5189"/>
          </a:solidFill>
          <a:ln w="10795" cap="flat" cmpd="sng" algn="ctr">
            <a:noFill/>
            <a:prstDash val="solid"/>
          </a:ln>
          <a:effectLst/>
        </p:spPr>
        <p:txBody>
          <a:bodyPr rtlCol="0" anchor="ctr"/>
          <a:lstStyle/>
          <a:p>
            <a:pPr algn="ctr" defTabSz="896386">
              <a:defRPr/>
            </a:pPr>
            <a:r>
              <a:rPr kumimoji="0" lang="en-US" sz="882" kern="0" dirty="0">
                <a:gradFill>
                  <a:gsLst>
                    <a:gs pos="5439">
                      <a:srgbClr val="FFFFFF"/>
                    </a:gs>
                    <a:gs pos="75000">
                      <a:srgbClr val="FFFFFF"/>
                    </a:gs>
                  </a:gsLst>
                  <a:lin ang="5400000" scaled="0"/>
                </a:gradFill>
                <a:latin typeface="Segoe UI Semilight"/>
                <a:ea typeface="Segoe UI" panose="020B0502040204020203" pitchFamily="34" charset="0"/>
                <a:cs typeface="Segoe UI" panose="020B0502040204020203" pitchFamily="34" charset="0"/>
              </a:rPr>
              <a:t>ARM BINARY</a:t>
            </a:r>
          </a:p>
        </p:txBody>
      </p:sp>
      <p:sp>
        <p:nvSpPr>
          <p:cNvPr id="9" name="TextBox 15">
            <a:extLst>
              <a:ext uri="{FF2B5EF4-FFF2-40B4-BE49-F238E27FC236}">
                <a16:creationId xmlns:a16="http://schemas.microsoft.com/office/drawing/2014/main" id="{056FD4FA-A739-4930-AEB5-4B786E963C56}"/>
              </a:ext>
            </a:extLst>
          </p:cNvPr>
          <p:cNvSpPr txBox="1"/>
          <p:nvPr/>
        </p:nvSpPr>
        <p:spPr>
          <a:xfrm>
            <a:off x="4619815" y="3376874"/>
            <a:ext cx="938081" cy="528350"/>
          </a:xfrm>
          <a:prstGeom prst="rect">
            <a:avLst/>
          </a:prstGeom>
          <a:noFill/>
        </p:spPr>
        <p:txBody>
          <a:bodyPr wrap="square" rtlCol="0">
            <a:spAutoFit/>
          </a:bodyPr>
          <a:lstStyle/>
          <a:p>
            <a:pPr defTabSz="896386">
              <a:lnSpc>
                <a:spcPts val="1700"/>
              </a:lnSpc>
              <a:defRPr/>
            </a:pPr>
            <a:r>
              <a:rPr lang="en-US" sz="1600" kern="0" dirty="0">
                <a:gradFill>
                  <a:gsLst>
                    <a:gs pos="5439">
                      <a:srgbClr val="FFFFFF"/>
                    </a:gs>
                    <a:gs pos="75000">
                      <a:srgbClr val="FFFFFF"/>
                    </a:gs>
                  </a:gsLst>
                  <a:lin ang="5400000" scaled="0"/>
                </a:gradFill>
                <a:ea typeface="Segoe UI" panose="020B0502040204020203" pitchFamily="34" charset="0"/>
                <a:cs typeface="Segoe UI" panose="020B0502040204020203" pitchFamily="34" charset="0"/>
              </a:rPr>
              <a:t>Runs natively</a:t>
            </a:r>
          </a:p>
        </p:txBody>
      </p:sp>
      <p:sp>
        <p:nvSpPr>
          <p:cNvPr id="10" name="Rounded Rectangle 26">
            <a:extLst>
              <a:ext uri="{FF2B5EF4-FFF2-40B4-BE49-F238E27FC236}">
                <a16:creationId xmlns:a16="http://schemas.microsoft.com/office/drawing/2014/main" id="{850435CC-A3A9-4A09-904E-E7352E52F878}"/>
              </a:ext>
            </a:extLst>
          </p:cNvPr>
          <p:cNvSpPr/>
          <p:nvPr/>
        </p:nvSpPr>
        <p:spPr>
          <a:xfrm>
            <a:off x="3228964" y="2910197"/>
            <a:ext cx="848268" cy="848268"/>
          </a:xfrm>
          <a:prstGeom prst="roundRect">
            <a:avLst/>
          </a:prstGeom>
          <a:solidFill>
            <a:srgbClr val="0078D7"/>
          </a:solidFill>
          <a:ln w="10795" cap="flat" cmpd="sng" algn="ctr">
            <a:noFill/>
            <a:prstDash val="solid"/>
          </a:ln>
          <a:effectLst/>
        </p:spPr>
        <p:txBody>
          <a:bodyPr rtlCol="0" anchor="ctr"/>
          <a:lstStyle/>
          <a:p>
            <a:pPr algn="ctr" defTabSz="896386">
              <a:defRPr/>
            </a:pPr>
            <a:r>
              <a:rPr kumimoji="0" lang="en-US" sz="1961" kern="0" dirty="0">
                <a:gradFill>
                  <a:gsLst>
                    <a:gs pos="5439">
                      <a:srgbClr val="FFFFFF"/>
                    </a:gs>
                    <a:gs pos="75000">
                      <a:srgbClr val="FFFFFF"/>
                    </a:gs>
                  </a:gsLst>
                  <a:lin ang="5400000" scaled="0"/>
                </a:gradFill>
                <a:latin typeface="Segoe UI Semilight"/>
                <a:ea typeface="Segoe UI" panose="020B0502040204020203" pitchFamily="34" charset="0"/>
                <a:cs typeface="Segoe UI" panose="020B0502040204020203" pitchFamily="34" charset="0"/>
              </a:rPr>
              <a:t>.APP</a:t>
            </a:r>
          </a:p>
        </p:txBody>
      </p:sp>
      <p:sp>
        <p:nvSpPr>
          <p:cNvPr id="11" name="Oval 27">
            <a:extLst>
              <a:ext uri="{FF2B5EF4-FFF2-40B4-BE49-F238E27FC236}">
                <a16:creationId xmlns:a16="http://schemas.microsoft.com/office/drawing/2014/main" id="{6E6A4C2F-AF9E-45FC-8768-DE7E629C228D}"/>
              </a:ext>
            </a:extLst>
          </p:cNvPr>
          <p:cNvSpPr/>
          <p:nvPr/>
        </p:nvSpPr>
        <p:spPr>
          <a:xfrm>
            <a:off x="2015925" y="2892451"/>
            <a:ext cx="890718" cy="890718"/>
          </a:xfrm>
          <a:prstGeom prst="ellipse">
            <a:avLst/>
          </a:prstGeom>
          <a:solidFill>
            <a:srgbClr val="A5A5A5"/>
          </a:solidFill>
          <a:ln w="10795" cap="flat" cmpd="sng" algn="ctr">
            <a:noFill/>
            <a:prstDash val="solid"/>
          </a:ln>
          <a:effectLst/>
        </p:spPr>
        <p:txBody>
          <a:bodyPr rtlCol="0" anchor="ctr"/>
          <a:lstStyle/>
          <a:p>
            <a:pPr algn="ctr" defTabSz="896386">
              <a:defRPr/>
            </a:pPr>
            <a:r>
              <a:rPr kumimoji="0" lang="en-US" sz="1765" kern="0" dirty="0">
                <a:gradFill>
                  <a:gsLst>
                    <a:gs pos="5439">
                      <a:srgbClr val="FFFFFF"/>
                    </a:gs>
                    <a:gs pos="75000">
                      <a:srgbClr val="FFFFFF"/>
                    </a:gs>
                  </a:gsLst>
                  <a:lin ang="5400000" scaled="0"/>
                </a:gradFill>
                <a:ea typeface="Segoe UI" panose="020B0502040204020203" pitchFamily="34" charset="0"/>
                <a:cs typeface="Segoe UI" panose="020B0502040204020203" pitchFamily="34" charset="0"/>
              </a:rPr>
              <a:t>AOT</a:t>
            </a:r>
          </a:p>
        </p:txBody>
      </p:sp>
      <p:cxnSp>
        <p:nvCxnSpPr>
          <p:cNvPr id="12" name="Straight Arrow Connector 28">
            <a:extLst>
              <a:ext uri="{FF2B5EF4-FFF2-40B4-BE49-F238E27FC236}">
                <a16:creationId xmlns:a16="http://schemas.microsoft.com/office/drawing/2014/main" id="{3288181A-9B93-452B-BBAA-199EC62C4D9C}"/>
              </a:ext>
            </a:extLst>
          </p:cNvPr>
          <p:cNvCxnSpPr/>
          <p:nvPr/>
        </p:nvCxnSpPr>
        <p:spPr>
          <a:xfrm>
            <a:off x="2947497" y="3337520"/>
            <a:ext cx="208420" cy="0"/>
          </a:xfrm>
          <a:prstGeom prst="straightConnector1">
            <a:avLst/>
          </a:prstGeom>
          <a:noFill/>
          <a:ln w="12700" cap="flat" cmpd="sng" algn="ctr">
            <a:solidFill>
              <a:srgbClr val="505050"/>
            </a:solidFill>
            <a:prstDash val="solid"/>
            <a:headEnd type="none"/>
            <a:tailEnd type="triangle"/>
          </a:ln>
          <a:effectLst/>
        </p:spPr>
      </p:cxnSp>
      <p:sp>
        <p:nvSpPr>
          <p:cNvPr id="13" name="TextBox 30">
            <a:extLst>
              <a:ext uri="{FF2B5EF4-FFF2-40B4-BE49-F238E27FC236}">
                <a16:creationId xmlns:a16="http://schemas.microsoft.com/office/drawing/2014/main" id="{64EE4766-214B-41BF-B3F7-8CA1A109517A}"/>
              </a:ext>
            </a:extLst>
          </p:cNvPr>
          <p:cNvSpPr txBox="1"/>
          <p:nvPr/>
        </p:nvSpPr>
        <p:spPr>
          <a:xfrm>
            <a:off x="456879" y="2687468"/>
            <a:ext cx="658624" cy="367477"/>
          </a:xfrm>
          <a:prstGeom prst="rect">
            <a:avLst/>
          </a:prstGeom>
          <a:noFill/>
        </p:spPr>
        <p:txBody>
          <a:bodyPr wrap="square" rtlCol="0">
            <a:spAutoFit/>
          </a:bodyPr>
          <a:lstStyle/>
          <a:p>
            <a:pPr defTabSz="896386">
              <a:defRPr/>
            </a:pPr>
            <a:r>
              <a:rPr lang="en-US" kern="0" dirty="0">
                <a:gradFill>
                  <a:gsLst>
                    <a:gs pos="5439">
                      <a:srgbClr val="353535"/>
                    </a:gs>
                    <a:gs pos="75000">
                      <a:srgbClr val="353535"/>
                    </a:gs>
                  </a:gsLst>
                  <a:lin ang="5400000" scaled="0"/>
                </a:gradFill>
                <a:ea typeface="Segoe UI" panose="020B0502040204020203" pitchFamily="34" charset="0"/>
                <a:cs typeface="Segoe UI" panose="020B0502040204020203" pitchFamily="34" charset="0"/>
              </a:rPr>
              <a:t>.NET</a:t>
            </a:r>
          </a:p>
        </p:txBody>
      </p:sp>
      <p:sp>
        <p:nvSpPr>
          <p:cNvPr id="14" name="TextBox 31">
            <a:extLst>
              <a:ext uri="{FF2B5EF4-FFF2-40B4-BE49-F238E27FC236}">
                <a16:creationId xmlns:a16="http://schemas.microsoft.com/office/drawing/2014/main" id="{CE50751D-8067-4D91-A37B-9BCCE180B072}"/>
              </a:ext>
            </a:extLst>
          </p:cNvPr>
          <p:cNvSpPr txBox="1"/>
          <p:nvPr/>
        </p:nvSpPr>
        <p:spPr>
          <a:xfrm>
            <a:off x="456878" y="3154070"/>
            <a:ext cx="463664" cy="367477"/>
          </a:xfrm>
          <a:prstGeom prst="rect">
            <a:avLst/>
          </a:prstGeom>
          <a:noFill/>
        </p:spPr>
        <p:txBody>
          <a:bodyPr wrap="square" rtlCol="0">
            <a:spAutoFit/>
          </a:bodyPr>
          <a:lstStyle/>
          <a:p>
            <a:pPr defTabSz="896386">
              <a:defRPr/>
            </a:pPr>
            <a:r>
              <a:rPr lang="en-US" kern="0" dirty="0">
                <a:gradFill>
                  <a:gsLst>
                    <a:gs pos="5439">
                      <a:srgbClr val="353535"/>
                    </a:gs>
                    <a:gs pos="75000">
                      <a:srgbClr val="353535"/>
                    </a:gs>
                  </a:gsLst>
                  <a:lin ang="5400000" scaled="0"/>
                </a:gradFill>
                <a:ea typeface="Segoe UI" panose="020B0502040204020203" pitchFamily="34" charset="0"/>
                <a:cs typeface="Segoe UI" panose="020B0502040204020203" pitchFamily="34" charset="0"/>
              </a:rPr>
              <a:t>C#</a:t>
            </a:r>
          </a:p>
        </p:txBody>
      </p:sp>
      <p:sp>
        <p:nvSpPr>
          <p:cNvPr id="15" name="TextBox 32">
            <a:extLst>
              <a:ext uri="{FF2B5EF4-FFF2-40B4-BE49-F238E27FC236}">
                <a16:creationId xmlns:a16="http://schemas.microsoft.com/office/drawing/2014/main" id="{60D5C517-CA59-45D5-81E2-EF3C629363B2}"/>
              </a:ext>
            </a:extLst>
          </p:cNvPr>
          <p:cNvSpPr txBox="1"/>
          <p:nvPr/>
        </p:nvSpPr>
        <p:spPr>
          <a:xfrm>
            <a:off x="456879" y="3658076"/>
            <a:ext cx="1050600" cy="367477"/>
          </a:xfrm>
          <a:prstGeom prst="rect">
            <a:avLst/>
          </a:prstGeom>
          <a:noFill/>
        </p:spPr>
        <p:txBody>
          <a:bodyPr wrap="square" rtlCol="0">
            <a:spAutoFit/>
          </a:bodyPr>
          <a:lstStyle/>
          <a:p>
            <a:pPr defTabSz="896386">
              <a:defRPr/>
            </a:pPr>
            <a:r>
              <a:rPr lang="en-US" kern="0" dirty="0">
                <a:gradFill>
                  <a:gsLst>
                    <a:gs pos="5439">
                      <a:srgbClr val="353535"/>
                    </a:gs>
                    <a:gs pos="75000">
                      <a:srgbClr val="353535"/>
                    </a:gs>
                  </a:gsLst>
                  <a:lin ang="5400000" scaled="0"/>
                </a:gradFill>
                <a:ea typeface="Segoe UI" panose="020B0502040204020203" pitchFamily="34" charset="0"/>
                <a:cs typeface="Segoe UI" panose="020B0502040204020203" pitchFamily="34" charset="0"/>
              </a:rPr>
              <a:t>Bindings</a:t>
            </a:r>
          </a:p>
        </p:txBody>
      </p:sp>
      <p:cxnSp>
        <p:nvCxnSpPr>
          <p:cNvPr id="16" name="Straight Connector 34">
            <a:extLst>
              <a:ext uri="{FF2B5EF4-FFF2-40B4-BE49-F238E27FC236}">
                <a16:creationId xmlns:a16="http://schemas.microsoft.com/office/drawing/2014/main" id="{B991262E-F6D6-42E9-ADA5-3A35016102DA}"/>
              </a:ext>
            </a:extLst>
          </p:cNvPr>
          <p:cNvCxnSpPr>
            <a:endCxn id="14" idx="3"/>
          </p:cNvCxnSpPr>
          <p:nvPr/>
        </p:nvCxnSpPr>
        <p:spPr>
          <a:xfrm flipH="1">
            <a:off x="920542" y="3334334"/>
            <a:ext cx="1033210" cy="3475"/>
          </a:xfrm>
          <a:prstGeom prst="line">
            <a:avLst/>
          </a:prstGeom>
          <a:noFill/>
          <a:ln w="12700" cap="flat" cmpd="sng" algn="ctr">
            <a:solidFill>
              <a:srgbClr val="505050"/>
            </a:solidFill>
            <a:prstDash val="solid"/>
          </a:ln>
          <a:effectLst/>
        </p:spPr>
      </p:cxnSp>
      <p:cxnSp>
        <p:nvCxnSpPr>
          <p:cNvPr id="17" name="Elbow Connector 37">
            <a:extLst>
              <a:ext uri="{FF2B5EF4-FFF2-40B4-BE49-F238E27FC236}">
                <a16:creationId xmlns:a16="http://schemas.microsoft.com/office/drawing/2014/main" id="{479F744D-7855-41C8-8954-FA0B5A057B47}"/>
              </a:ext>
            </a:extLst>
          </p:cNvPr>
          <p:cNvCxnSpPr>
            <a:stCxn id="13" idx="3"/>
          </p:cNvCxnSpPr>
          <p:nvPr/>
        </p:nvCxnSpPr>
        <p:spPr>
          <a:xfrm>
            <a:off x="1115503" y="2871207"/>
            <a:ext cx="838247" cy="300941"/>
          </a:xfrm>
          <a:prstGeom prst="bentConnector3">
            <a:avLst/>
          </a:prstGeom>
          <a:noFill/>
          <a:ln w="12700" cap="flat" cmpd="sng" algn="ctr">
            <a:solidFill>
              <a:srgbClr val="505050"/>
            </a:solidFill>
            <a:prstDash val="solid"/>
          </a:ln>
          <a:effectLst/>
        </p:spPr>
      </p:cxnSp>
      <p:cxnSp>
        <p:nvCxnSpPr>
          <p:cNvPr id="18" name="Elbow Connector 38">
            <a:extLst>
              <a:ext uri="{FF2B5EF4-FFF2-40B4-BE49-F238E27FC236}">
                <a16:creationId xmlns:a16="http://schemas.microsoft.com/office/drawing/2014/main" id="{EC398BF3-C232-4DCA-A529-15C97F579130}"/>
              </a:ext>
            </a:extLst>
          </p:cNvPr>
          <p:cNvCxnSpPr/>
          <p:nvPr/>
        </p:nvCxnSpPr>
        <p:spPr>
          <a:xfrm flipV="1">
            <a:off x="1475218" y="3532072"/>
            <a:ext cx="478532" cy="323744"/>
          </a:xfrm>
          <a:prstGeom prst="bentConnector3">
            <a:avLst/>
          </a:prstGeom>
          <a:noFill/>
          <a:ln w="12700" cap="flat" cmpd="sng" algn="ctr">
            <a:solidFill>
              <a:srgbClr val="505050"/>
            </a:solidFill>
            <a:prstDash val="solid"/>
          </a:ln>
          <a:effectLst/>
        </p:spPr>
      </p:cxnSp>
      <p:cxnSp>
        <p:nvCxnSpPr>
          <p:cNvPr id="19" name="Straight Arrow Connector 44">
            <a:extLst>
              <a:ext uri="{FF2B5EF4-FFF2-40B4-BE49-F238E27FC236}">
                <a16:creationId xmlns:a16="http://schemas.microsoft.com/office/drawing/2014/main" id="{F12AD132-B0D8-4083-9CFE-D1FC44217980}"/>
              </a:ext>
            </a:extLst>
          </p:cNvPr>
          <p:cNvCxnSpPr/>
          <p:nvPr/>
        </p:nvCxnSpPr>
        <p:spPr>
          <a:xfrm>
            <a:off x="4124649" y="3337520"/>
            <a:ext cx="208420" cy="0"/>
          </a:xfrm>
          <a:prstGeom prst="straightConnector1">
            <a:avLst/>
          </a:prstGeom>
          <a:noFill/>
          <a:ln w="12700" cap="flat" cmpd="sng" algn="ctr">
            <a:solidFill>
              <a:srgbClr val="505050"/>
            </a:solidFill>
            <a:prstDash val="solid"/>
            <a:headEnd type="none"/>
            <a:tailEnd type="triangle"/>
          </a:ln>
          <a:effectLst/>
        </p:spPr>
      </p:cxnSp>
      <p:sp>
        <p:nvSpPr>
          <p:cNvPr id="20" name="Rounded Rectangle 48">
            <a:extLst>
              <a:ext uri="{FF2B5EF4-FFF2-40B4-BE49-F238E27FC236}">
                <a16:creationId xmlns:a16="http://schemas.microsoft.com/office/drawing/2014/main" id="{FB995834-A171-4887-B8F8-EBA50DAFFB88}"/>
              </a:ext>
            </a:extLst>
          </p:cNvPr>
          <p:cNvSpPr/>
          <p:nvPr/>
        </p:nvSpPr>
        <p:spPr>
          <a:xfrm>
            <a:off x="9196399" y="2910198"/>
            <a:ext cx="848268" cy="848268"/>
          </a:xfrm>
          <a:prstGeom prst="roundRect">
            <a:avLst/>
          </a:prstGeom>
          <a:solidFill>
            <a:srgbClr val="008272"/>
          </a:solidFill>
          <a:ln w="10795" cap="flat" cmpd="sng" algn="ctr">
            <a:noFill/>
            <a:prstDash val="solid"/>
          </a:ln>
          <a:effectLst/>
        </p:spPr>
        <p:txBody>
          <a:bodyPr rtlCol="0" anchor="ctr"/>
          <a:lstStyle/>
          <a:p>
            <a:pPr algn="ctr" defTabSz="896386">
              <a:defRPr/>
            </a:pPr>
            <a:r>
              <a:rPr kumimoji="0" lang="en-US" sz="1961" kern="0" dirty="0">
                <a:gradFill>
                  <a:gsLst>
                    <a:gs pos="5439">
                      <a:srgbClr val="FFFFFF"/>
                    </a:gs>
                    <a:gs pos="75000">
                      <a:srgbClr val="FFFFFF"/>
                    </a:gs>
                  </a:gsLst>
                  <a:lin ang="5400000" scaled="0"/>
                </a:gradFill>
                <a:latin typeface="Segoe UI Semilight"/>
                <a:ea typeface="Segoe UI" panose="020B0502040204020203" pitchFamily="34" charset="0"/>
                <a:cs typeface="Segoe UI" panose="020B0502040204020203" pitchFamily="34" charset="0"/>
              </a:rPr>
              <a:t>.APK</a:t>
            </a:r>
          </a:p>
        </p:txBody>
      </p:sp>
      <p:sp>
        <p:nvSpPr>
          <p:cNvPr id="21" name="Oval 49">
            <a:extLst>
              <a:ext uri="{FF2B5EF4-FFF2-40B4-BE49-F238E27FC236}">
                <a16:creationId xmlns:a16="http://schemas.microsoft.com/office/drawing/2014/main" id="{805AA73B-0749-487A-8817-9D7B75B07E22}"/>
              </a:ext>
            </a:extLst>
          </p:cNvPr>
          <p:cNvSpPr/>
          <p:nvPr/>
        </p:nvSpPr>
        <p:spPr>
          <a:xfrm>
            <a:off x="7983360" y="2892451"/>
            <a:ext cx="890718" cy="890718"/>
          </a:xfrm>
          <a:prstGeom prst="ellipse">
            <a:avLst/>
          </a:prstGeom>
          <a:solidFill>
            <a:srgbClr val="A5A5A5"/>
          </a:solidFill>
          <a:ln w="10795" cap="flat" cmpd="sng" algn="ctr">
            <a:noFill/>
            <a:prstDash val="solid"/>
          </a:ln>
          <a:effectLst/>
        </p:spPr>
        <p:txBody>
          <a:bodyPr lIns="0" tIns="0" rIns="0" bIns="0" rtlCol="0" anchor="ctr"/>
          <a:lstStyle/>
          <a:p>
            <a:pPr algn="ctr" defTabSz="896386">
              <a:defRPr/>
            </a:pPr>
            <a:r>
              <a:rPr kumimoji="0" lang="en-US" sz="1176" kern="0" dirty="0">
                <a:gradFill>
                  <a:gsLst>
                    <a:gs pos="5439">
                      <a:srgbClr val="FFFFFF"/>
                    </a:gs>
                    <a:gs pos="75000">
                      <a:srgbClr val="FFFFFF"/>
                    </a:gs>
                  </a:gsLst>
                  <a:lin ang="5400000" scaled="0"/>
                </a:gradFill>
                <a:ea typeface="Segoe UI" panose="020B0502040204020203" pitchFamily="34" charset="0"/>
                <a:cs typeface="Segoe UI" panose="020B0502040204020203" pitchFamily="34" charset="0"/>
              </a:rPr>
              <a:t>Compile and Link</a:t>
            </a:r>
          </a:p>
        </p:txBody>
      </p:sp>
      <p:cxnSp>
        <p:nvCxnSpPr>
          <p:cNvPr id="22" name="Straight Arrow Connector 50">
            <a:extLst>
              <a:ext uri="{FF2B5EF4-FFF2-40B4-BE49-F238E27FC236}">
                <a16:creationId xmlns:a16="http://schemas.microsoft.com/office/drawing/2014/main" id="{598EA8FB-A8A7-4806-B27D-8E5A4D5FFEE2}"/>
              </a:ext>
            </a:extLst>
          </p:cNvPr>
          <p:cNvCxnSpPr/>
          <p:nvPr/>
        </p:nvCxnSpPr>
        <p:spPr>
          <a:xfrm>
            <a:off x="8914933" y="3337520"/>
            <a:ext cx="208420" cy="0"/>
          </a:xfrm>
          <a:prstGeom prst="straightConnector1">
            <a:avLst/>
          </a:prstGeom>
          <a:noFill/>
          <a:ln w="12700" cap="flat" cmpd="sng" algn="ctr">
            <a:solidFill>
              <a:srgbClr val="505050"/>
            </a:solidFill>
            <a:prstDash val="solid"/>
            <a:headEnd type="none"/>
            <a:tailEnd type="triangle"/>
          </a:ln>
          <a:effectLst/>
        </p:spPr>
      </p:cxnSp>
      <p:sp>
        <p:nvSpPr>
          <p:cNvPr id="23" name="TextBox 51">
            <a:extLst>
              <a:ext uri="{FF2B5EF4-FFF2-40B4-BE49-F238E27FC236}">
                <a16:creationId xmlns:a16="http://schemas.microsoft.com/office/drawing/2014/main" id="{765970C0-CC26-4DD1-AC3C-259B2F87F137}"/>
              </a:ext>
            </a:extLst>
          </p:cNvPr>
          <p:cNvSpPr txBox="1"/>
          <p:nvPr/>
        </p:nvSpPr>
        <p:spPr>
          <a:xfrm>
            <a:off x="6355221" y="2687468"/>
            <a:ext cx="727716" cy="367477"/>
          </a:xfrm>
          <a:prstGeom prst="rect">
            <a:avLst/>
          </a:prstGeom>
          <a:noFill/>
        </p:spPr>
        <p:txBody>
          <a:bodyPr wrap="square" rtlCol="0">
            <a:spAutoFit/>
          </a:bodyPr>
          <a:lstStyle/>
          <a:p>
            <a:pPr defTabSz="896386">
              <a:defRPr/>
            </a:pPr>
            <a:r>
              <a:rPr lang="en-US" kern="0" dirty="0">
                <a:gradFill>
                  <a:gsLst>
                    <a:gs pos="5439">
                      <a:srgbClr val="353535"/>
                    </a:gs>
                    <a:gs pos="75000">
                      <a:srgbClr val="353535"/>
                    </a:gs>
                  </a:gsLst>
                  <a:lin ang="5400000" scaled="0"/>
                </a:gradFill>
                <a:ea typeface="Segoe UI" panose="020B0502040204020203" pitchFamily="34" charset="0"/>
                <a:cs typeface="Segoe UI" panose="020B0502040204020203" pitchFamily="34" charset="0"/>
              </a:rPr>
              <a:t>.NET</a:t>
            </a:r>
          </a:p>
        </p:txBody>
      </p:sp>
      <p:sp>
        <p:nvSpPr>
          <p:cNvPr id="24" name="TextBox 52">
            <a:extLst>
              <a:ext uri="{FF2B5EF4-FFF2-40B4-BE49-F238E27FC236}">
                <a16:creationId xmlns:a16="http://schemas.microsoft.com/office/drawing/2014/main" id="{EED5E43B-FBFC-4659-AE23-8AB26BC969BE}"/>
              </a:ext>
            </a:extLst>
          </p:cNvPr>
          <p:cNvSpPr txBox="1"/>
          <p:nvPr/>
        </p:nvSpPr>
        <p:spPr>
          <a:xfrm>
            <a:off x="6355222" y="3154070"/>
            <a:ext cx="499234" cy="367477"/>
          </a:xfrm>
          <a:prstGeom prst="rect">
            <a:avLst/>
          </a:prstGeom>
          <a:noFill/>
        </p:spPr>
        <p:txBody>
          <a:bodyPr wrap="square" rtlCol="0">
            <a:spAutoFit/>
          </a:bodyPr>
          <a:lstStyle/>
          <a:p>
            <a:pPr defTabSz="896386">
              <a:defRPr/>
            </a:pPr>
            <a:r>
              <a:rPr lang="en-US" kern="0" dirty="0">
                <a:gradFill>
                  <a:gsLst>
                    <a:gs pos="5439">
                      <a:srgbClr val="353535"/>
                    </a:gs>
                    <a:gs pos="75000">
                      <a:srgbClr val="353535"/>
                    </a:gs>
                  </a:gsLst>
                  <a:lin ang="5400000" scaled="0"/>
                </a:gradFill>
                <a:ea typeface="Segoe UI" panose="020B0502040204020203" pitchFamily="34" charset="0"/>
                <a:cs typeface="Segoe UI" panose="020B0502040204020203" pitchFamily="34" charset="0"/>
              </a:rPr>
              <a:t>C#</a:t>
            </a:r>
          </a:p>
        </p:txBody>
      </p:sp>
      <p:sp>
        <p:nvSpPr>
          <p:cNvPr id="25" name="TextBox 53">
            <a:extLst>
              <a:ext uri="{FF2B5EF4-FFF2-40B4-BE49-F238E27FC236}">
                <a16:creationId xmlns:a16="http://schemas.microsoft.com/office/drawing/2014/main" id="{21598351-0FD4-4898-86C7-65893BA5F01A}"/>
              </a:ext>
            </a:extLst>
          </p:cNvPr>
          <p:cNvSpPr txBox="1"/>
          <p:nvPr/>
        </p:nvSpPr>
        <p:spPr>
          <a:xfrm>
            <a:off x="6355222" y="3658077"/>
            <a:ext cx="1050600" cy="367477"/>
          </a:xfrm>
          <a:prstGeom prst="rect">
            <a:avLst/>
          </a:prstGeom>
          <a:noFill/>
        </p:spPr>
        <p:txBody>
          <a:bodyPr wrap="square" rtlCol="0">
            <a:spAutoFit/>
          </a:bodyPr>
          <a:lstStyle/>
          <a:p>
            <a:pPr defTabSz="896386">
              <a:defRPr/>
            </a:pPr>
            <a:r>
              <a:rPr lang="en-US" kern="0" dirty="0">
                <a:gradFill>
                  <a:gsLst>
                    <a:gs pos="5439">
                      <a:srgbClr val="353535"/>
                    </a:gs>
                    <a:gs pos="75000">
                      <a:srgbClr val="353535"/>
                    </a:gs>
                  </a:gsLst>
                  <a:lin ang="5400000" scaled="0"/>
                </a:gradFill>
                <a:ea typeface="Segoe UI" panose="020B0502040204020203" pitchFamily="34" charset="0"/>
                <a:cs typeface="Segoe UI" panose="020B0502040204020203" pitchFamily="34" charset="0"/>
              </a:rPr>
              <a:t>Bindings</a:t>
            </a:r>
          </a:p>
        </p:txBody>
      </p:sp>
      <p:cxnSp>
        <p:nvCxnSpPr>
          <p:cNvPr id="26" name="Straight Connector 54">
            <a:extLst>
              <a:ext uri="{FF2B5EF4-FFF2-40B4-BE49-F238E27FC236}">
                <a16:creationId xmlns:a16="http://schemas.microsoft.com/office/drawing/2014/main" id="{FDB1F2A3-E802-4E78-A7A4-02A478B24873}"/>
              </a:ext>
            </a:extLst>
          </p:cNvPr>
          <p:cNvCxnSpPr>
            <a:endCxn id="24" idx="3"/>
          </p:cNvCxnSpPr>
          <p:nvPr/>
        </p:nvCxnSpPr>
        <p:spPr>
          <a:xfrm flipH="1">
            <a:off x="6854455" y="3334334"/>
            <a:ext cx="1066732" cy="3474"/>
          </a:xfrm>
          <a:prstGeom prst="line">
            <a:avLst/>
          </a:prstGeom>
          <a:noFill/>
          <a:ln w="12700" cap="flat" cmpd="sng" algn="ctr">
            <a:solidFill>
              <a:srgbClr val="505050"/>
            </a:solidFill>
            <a:prstDash val="solid"/>
          </a:ln>
          <a:effectLst/>
        </p:spPr>
      </p:cxnSp>
      <p:cxnSp>
        <p:nvCxnSpPr>
          <p:cNvPr id="27" name="Elbow Connector 55">
            <a:extLst>
              <a:ext uri="{FF2B5EF4-FFF2-40B4-BE49-F238E27FC236}">
                <a16:creationId xmlns:a16="http://schemas.microsoft.com/office/drawing/2014/main" id="{1E60B2BF-56D6-4F22-B00D-1359B025D962}"/>
              </a:ext>
            </a:extLst>
          </p:cNvPr>
          <p:cNvCxnSpPr>
            <a:stCxn id="23" idx="3"/>
          </p:cNvCxnSpPr>
          <p:nvPr/>
        </p:nvCxnSpPr>
        <p:spPr>
          <a:xfrm>
            <a:off x="7082938" y="2871207"/>
            <a:ext cx="838248" cy="300941"/>
          </a:xfrm>
          <a:prstGeom prst="bentConnector3">
            <a:avLst/>
          </a:prstGeom>
          <a:noFill/>
          <a:ln w="12700" cap="flat" cmpd="sng" algn="ctr">
            <a:solidFill>
              <a:srgbClr val="505050"/>
            </a:solidFill>
            <a:prstDash val="solid"/>
          </a:ln>
          <a:effectLst/>
        </p:spPr>
      </p:cxnSp>
      <p:cxnSp>
        <p:nvCxnSpPr>
          <p:cNvPr id="28" name="Elbow Connector 56">
            <a:extLst>
              <a:ext uri="{FF2B5EF4-FFF2-40B4-BE49-F238E27FC236}">
                <a16:creationId xmlns:a16="http://schemas.microsoft.com/office/drawing/2014/main" id="{BFEDDD49-D497-4B02-A773-760358B55405}"/>
              </a:ext>
            </a:extLst>
          </p:cNvPr>
          <p:cNvCxnSpPr/>
          <p:nvPr/>
        </p:nvCxnSpPr>
        <p:spPr>
          <a:xfrm flipV="1">
            <a:off x="7442653" y="3532072"/>
            <a:ext cx="478532" cy="323744"/>
          </a:xfrm>
          <a:prstGeom prst="bentConnector3">
            <a:avLst/>
          </a:prstGeom>
          <a:noFill/>
          <a:ln w="12700" cap="flat" cmpd="sng" algn="ctr">
            <a:solidFill>
              <a:srgbClr val="505050"/>
            </a:solidFill>
            <a:prstDash val="solid"/>
          </a:ln>
          <a:effectLst/>
        </p:spPr>
      </p:cxnSp>
      <p:cxnSp>
        <p:nvCxnSpPr>
          <p:cNvPr id="29" name="Straight Arrow Connector 57">
            <a:extLst>
              <a:ext uri="{FF2B5EF4-FFF2-40B4-BE49-F238E27FC236}">
                <a16:creationId xmlns:a16="http://schemas.microsoft.com/office/drawing/2014/main" id="{C167FD2F-1879-48B1-A8A3-1B9E97BA813E}"/>
              </a:ext>
            </a:extLst>
          </p:cNvPr>
          <p:cNvCxnSpPr/>
          <p:nvPr/>
        </p:nvCxnSpPr>
        <p:spPr>
          <a:xfrm>
            <a:off x="10092085" y="3337520"/>
            <a:ext cx="208420" cy="0"/>
          </a:xfrm>
          <a:prstGeom prst="straightConnector1">
            <a:avLst/>
          </a:prstGeom>
          <a:noFill/>
          <a:ln w="12700" cap="flat" cmpd="sng" algn="ctr">
            <a:solidFill>
              <a:srgbClr val="505050"/>
            </a:solidFill>
            <a:prstDash val="solid"/>
            <a:headEnd type="none"/>
            <a:tailEnd type="triangle"/>
          </a:ln>
          <a:effectLst/>
        </p:spPr>
      </p:cxnSp>
      <p:sp>
        <p:nvSpPr>
          <p:cNvPr id="30" name="Rectangle 64">
            <a:extLst>
              <a:ext uri="{FF2B5EF4-FFF2-40B4-BE49-F238E27FC236}">
                <a16:creationId xmlns:a16="http://schemas.microsoft.com/office/drawing/2014/main" id="{558C4EE9-32B2-473D-A34C-7D0E881790FA}"/>
              </a:ext>
            </a:extLst>
          </p:cNvPr>
          <p:cNvSpPr/>
          <p:nvPr/>
        </p:nvSpPr>
        <p:spPr>
          <a:xfrm>
            <a:off x="10525075" y="2207305"/>
            <a:ext cx="1028554" cy="1718066"/>
          </a:xfrm>
          <a:prstGeom prst="rect">
            <a:avLst/>
          </a:prstGeom>
          <a:solidFill>
            <a:srgbClr val="008272"/>
          </a:solidFill>
          <a:ln w="10795" cap="flat" cmpd="sng" algn="ctr">
            <a:noFill/>
            <a:prstDash val="solid"/>
          </a:ln>
          <a:effectLst/>
        </p:spPr>
        <p:txBody>
          <a:bodyPr rtlCol="0" anchor="ctr"/>
          <a:lstStyle/>
          <a:p>
            <a:pPr algn="ctr" defTabSz="896386">
              <a:defRPr/>
            </a:pPr>
            <a:endParaRPr kumimoji="0" lang="en-US" sz="900" kern="0">
              <a:solidFill>
                <a:sysClr val="windowText" lastClr="000000"/>
              </a:solidFill>
              <a:latin typeface="Segoe UI Semilight"/>
            </a:endParaRPr>
          </a:p>
        </p:txBody>
      </p:sp>
      <p:sp>
        <p:nvSpPr>
          <p:cNvPr id="31" name="Oval 65">
            <a:extLst>
              <a:ext uri="{FF2B5EF4-FFF2-40B4-BE49-F238E27FC236}">
                <a16:creationId xmlns:a16="http://schemas.microsoft.com/office/drawing/2014/main" id="{30E2113B-9D42-4584-B69A-A75910C266FB}"/>
              </a:ext>
            </a:extLst>
          </p:cNvPr>
          <p:cNvSpPr/>
          <p:nvPr/>
        </p:nvSpPr>
        <p:spPr>
          <a:xfrm>
            <a:off x="10615550" y="2375821"/>
            <a:ext cx="847605" cy="847605"/>
          </a:xfrm>
          <a:prstGeom prst="ellipse">
            <a:avLst/>
          </a:prstGeom>
          <a:solidFill>
            <a:srgbClr val="00B294"/>
          </a:solidFill>
          <a:ln w="10795" cap="flat" cmpd="sng" algn="ctr">
            <a:noFill/>
            <a:prstDash val="solid"/>
          </a:ln>
          <a:effectLst/>
        </p:spPr>
        <p:txBody>
          <a:bodyPr rtlCol="0" anchor="ctr"/>
          <a:lstStyle/>
          <a:p>
            <a:pPr algn="ctr" defTabSz="896386">
              <a:defRPr/>
            </a:pPr>
            <a:r>
              <a:rPr kumimoji="0" lang="en-US" sz="882" kern="0" dirty="0">
                <a:gradFill>
                  <a:gsLst>
                    <a:gs pos="5439">
                      <a:srgbClr val="FFFFFF"/>
                    </a:gs>
                    <a:gs pos="75000">
                      <a:srgbClr val="FFFFFF"/>
                    </a:gs>
                  </a:gsLst>
                  <a:lin ang="5400000" scaled="0"/>
                </a:gradFill>
                <a:latin typeface="Segoe UI Semilight"/>
                <a:ea typeface="Segoe UI" panose="020B0502040204020203" pitchFamily="34" charset="0"/>
                <a:cs typeface="Segoe UI" panose="020B0502040204020203" pitchFamily="34" charset="0"/>
              </a:rPr>
              <a:t>IL</a:t>
            </a:r>
            <a:br>
              <a:rPr kumimoji="0" lang="en-US" sz="882" kern="0" dirty="0">
                <a:gradFill>
                  <a:gsLst>
                    <a:gs pos="5439">
                      <a:srgbClr val="FFFFFF"/>
                    </a:gs>
                    <a:gs pos="75000">
                      <a:srgbClr val="FFFFFF"/>
                    </a:gs>
                  </a:gsLst>
                  <a:lin ang="5400000" scaled="0"/>
                </a:gradFill>
                <a:latin typeface="Segoe UI Semilight"/>
                <a:ea typeface="Segoe UI" panose="020B0502040204020203" pitchFamily="34" charset="0"/>
                <a:cs typeface="Segoe UI" panose="020B0502040204020203" pitchFamily="34" charset="0"/>
              </a:rPr>
            </a:br>
            <a:r>
              <a:rPr kumimoji="0" lang="en-US" sz="882" kern="0" dirty="0">
                <a:gradFill>
                  <a:gsLst>
                    <a:gs pos="5439">
                      <a:srgbClr val="FFFFFF"/>
                    </a:gs>
                    <a:gs pos="75000">
                      <a:srgbClr val="FFFFFF"/>
                    </a:gs>
                  </a:gsLst>
                  <a:lin ang="5400000" scaled="0"/>
                </a:gradFill>
                <a:latin typeface="Segoe UI Semilight"/>
                <a:ea typeface="Segoe UI" panose="020B0502040204020203" pitchFamily="34" charset="0"/>
                <a:cs typeface="Segoe UI" panose="020B0502040204020203" pitchFamily="34" charset="0"/>
              </a:rPr>
              <a:t>+</a:t>
            </a:r>
            <a:br>
              <a:rPr kumimoji="0" lang="en-US" sz="882" kern="0" dirty="0">
                <a:gradFill>
                  <a:gsLst>
                    <a:gs pos="5439">
                      <a:srgbClr val="FFFFFF"/>
                    </a:gs>
                    <a:gs pos="75000">
                      <a:srgbClr val="FFFFFF"/>
                    </a:gs>
                  </a:gsLst>
                  <a:lin ang="5400000" scaled="0"/>
                </a:gradFill>
                <a:latin typeface="Segoe UI Semilight"/>
                <a:ea typeface="Segoe UI" panose="020B0502040204020203" pitchFamily="34" charset="0"/>
                <a:cs typeface="Segoe UI" panose="020B0502040204020203" pitchFamily="34" charset="0"/>
              </a:rPr>
            </a:br>
            <a:r>
              <a:rPr kumimoji="0" lang="en-US" sz="882" kern="0" dirty="0">
                <a:gradFill>
                  <a:gsLst>
                    <a:gs pos="5439">
                      <a:srgbClr val="FFFFFF"/>
                    </a:gs>
                    <a:gs pos="75000">
                      <a:srgbClr val="FFFFFF"/>
                    </a:gs>
                  </a:gsLst>
                  <a:lin ang="5400000" scaled="0"/>
                </a:gradFill>
                <a:latin typeface="Segoe UI Semilight"/>
                <a:ea typeface="Segoe UI" panose="020B0502040204020203" pitchFamily="34" charset="0"/>
                <a:cs typeface="Segoe UI" panose="020B0502040204020203" pitchFamily="34" charset="0"/>
              </a:rPr>
              <a:t>JIT</a:t>
            </a:r>
          </a:p>
        </p:txBody>
      </p:sp>
      <p:sp>
        <p:nvSpPr>
          <p:cNvPr id="32" name="TextBox 66">
            <a:extLst>
              <a:ext uri="{FF2B5EF4-FFF2-40B4-BE49-F238E27FC236}">
                <a16:creationId xmlns:a16="http://schemas.microsoft.com/office/drawing/2014/main" id="{6CC478E9-EE20-4CBD-95BA-595F79405E02}"/>
              </a:ext>
            </a:extLst>
          </p:cNvPr>
          <p:cNvSpPr txBox="1"/>
          <p:nvPr/>
        </p:nvSpPr>
        <p:spPr>
          <a:xfrm>
            <a:off x="10587249" y="3367408"/>
            <a:ext cx="938080" cy="528350"/>
          </a:xfrm>
          <a:prstGeom prst="rect">
            <a:avLst/>
          </a:prstGeom>
          <a:noFill/>
        </p:spPr>
        <p:txBody>
          <a:bodyPr wrap="square" rtlCol="0">
            <a:spAutoFit/>
          </a:bodyPr>
          <a:lstStyle/>
          <a:p>
            <a:pPr defTabSz="896386">
              <a:lnSpc>
                <a:spcPts val="1700"/>
              </a:lnSpc>
              <a:defRPr/>
            </a:pPr>
            <a:r>
              <a:rPr lang="en-US" sz="1600" kern="0" dirty="0">
                <a:gradFill>
                  <a:gsLst>
                    <a:gs pos="5439">
                      <a:srgbClr val="FFFFFF"/>
                    </a:gs>
                    <a:gs pos="75000">
                      <a:srgbClr val="FFFFFF"/>
                    </a:gs>
                  </a:gsLst>
                  <a:lin ang="5400000" scaled="0"/>
                </a:gradFill>
                <a:ea typeface="Segoe UI" panose="020B0502040204020203" pitchFamily="34" charset="0"/>
                <a:cs typeface="Segoe UI" panose="020B0502040204020203" pitchFamily="34" charset="0"/>
              </a:rPr>
              <a:t>Runs natively</a:t>
            </a:r>
          </a:p>
        </p:txBody>
      </p:sp>
    </p:spTree>
    <p:extLst>
      <p:ext uri="{BB962C8B-B14F-4D97-AF65-F5344CB8AC3E}">
        <p14:creationId xmlns:p14="http://schemas.microsoft.com/office/powerpoint/2010/main" val="1415573201"/>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27EAE657-2BF8-4A0B-8125-FC08D29C1E8D}"/>
              </a:ext>
            </a:extLst>
          </p:cNvPr>
          <p:cNvSpPr>
            <a:spLocks noGrp="1"/>
          </p:cNvSpPr>
          <p:nvPr>
            <p:ph type="title"/>
          </p:nvPr>
        </p:nvSpPr>
        <p:spPr/>
        <p:txBody>
          <a:bodyPr/>
          <a:lstStyle/>
          <a:p>
            <a:r>
              <a:rPr kumimoji="1" lang="en-US" altLang="ja-JP" dirty="0"/>
              <a:t>.NET Core</a:t>
            </a:r>
            <a:endParaRPr kumimoji="1" lang="ja-JP" altLang="en-US" dirty="0"/>
          </a:p>
        </p:txBody>
      </p:sp>
    </p:spTree>
    <p:extLst>
      <p:ext uri="{BB962C8B-B14F-4D97-AF65-F5344CB8AC3E}">
        <p14:creationId xmlns:p14="http://schemas.microsoft.com/office/powerpoint/2010/main" val="380058514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5E1E8E60-9960-46D8-982E-4EDBAEF6530B}"/>
              </a:ext>
            </a:extLst>
          </p:cNvPr>
          <p:cNvSpPr>
            <a:spLocks noGrp="1"/>
          </p:cNvSpPr>
          <p:nvPr>
            <p:ph type="title"/>
          </p:nvPr>
        </p:nvSpPr>
        <p:spPr/>
        <p:txBody>
          <a:bodyPr/>
          <a:lstStyle/>
          <a:p>
            <a:r>
              <a:rPr lang="en-US" altLang="ja-JP" dirty="0"/>
              <a:t>.NET Framework 1.0 </a:t>
            </a:r>
            <a:br>
              <a:rPr lang="en-US" altLang="ja-JP" dirty="0"/>
            </a:br>
            <a:r>
              <a:rPr lang="ja-JP" altLang="en-US" dirty="0"/>
              <a:t>から </a:t>
            </a:r>
            <a:r>
              <a:rPr lang="en-US" altLang="ja-JP" dirty="0"/>
              <a:t>2.0</a:t>
            </a:r>
            <a:endParaRPr lang="ja-JP" altLang="en-US" dirty="0"/>
          </a:p>
        </p:txBody>
      </p:sp>
    </p:spTree>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71476-5FA4-4268-B392-9864D6FFE242}"/>
              </a:ext>
            </a:extLst>
          </p:cNvPr>
          <p:cNvSpPr>
            <a:spLocks noGrp="1"/>
          </p:cNvSpPr>
          <p:nvPr>
            <p:ph type="title"/>
          </p:nvPr>
        </p:nvSpPr>
        <p:spPr/>
        <p:txBody>
          <a:bodyPr/>
          <a:lstStyle/>
          <a:p>
            <a:r>
              <a:rPr lang="en-US" altLang="ja-JP" dirty="0"/>
              <a:t>.NET Application Models</a:t>
            </a:r>
            <a:r>
              <a:rPr lang="ja-JP" altLang="en-US" dirty="0"/>
              <a:t> </a:t>
            </a:r>
            <a:r>
              <a:rPr lang="en-US" altLang="ja-JP" dirty="0"/>
              <a:t>( .NET Core 3 )</a:t>
            </a:r>
            <a:endParaRPr lang="ja-JP" altLang="en-US" dirty="0"/>
          </a:p>
        </p:txBody>
      </p:sp>
      <p:sp>
        <p:nvSpPr>
          <p:cNvPr id="44" name="Rectangle 49">
            <a:extLst>
              <a:ext uri="{FF2B5EF4-FFF2-40B4-BE49-F238E27FC236}">
                <a16:creationId xmlns:a16="http://schemas.microsoft.com/office/drawing/2014/main" id="{A5E6B0EB-0DE0-4555-8E9B-15A595A0B44A}"/>
              </a:ext>
            </a:extLst>
          </p:cNvPr>
          <p:cNvSpPr/>
          <p:nvPr/>
        </p:nvSpPr>
        <p:spPr bwMode="auto">
          <a:xfrm>
            <a:off x="1370608" y="1439066"/>
            <a:ext cx="3176308" cy="3964696"/>
          </a:xfrm>
          <a:prstGeom prst="rect">
            <a:avLst/>
          </a:prstGeom>
          <a:solidFill>
            <a:srgbClr val="0078D7"/>
          </a:solidFill>
          <a:ln w="25400" cap="flat" cmpd="sng" algn="ctr">
            <a:noFill/>
            <a:prstDash val="solid"/>
            <a:headEnd type="none" w="med" len="med"/>
            <a:tailEnd type="none" w="med" len="med"/>
          </a:ln>
          <a:effectLst/>
        </p:spPr>
        <p:txBody>
          <a:bodyPr vert="horz" wrap="square" lIns="702011" tIns="263255" rIns="86022" bIns="86026" numCol="1" rtlCol="0" anchor="t" anchorCtr="0" compatLnSpc="1">
            <a:prstTxWarp prst="textNoShape">
              <a:avLst/>
            </a:prstTxWarp>
          </a:bodyPr>
          <a:lstStyle/>
          <a:p>
            <a:pPr defTabSz="877165">
              <a:defRPr/>
            </a:pPr>
            <a:r>
              <a:rPr kumimoji="0" lang="en-US" sz="2688" kern="0" dirty="0">
                <a:gradFill>
                  <a:gsLst>
                    <a:gs pos="14679">
                      <a:srgbClr val="FFFFFF"/>
                    </a:gs>
                    <a:gs pos="38000">
                      <a:srgbClr val="FFFFFF"/>
                    </a:gs>
                  </a:gsLst>
                  <a:lin ang="5400000" scaled="1"/>
                </a:gradFill>
                <a:latin typeface="Segoe UI Light"/>
                <a:ea typeface="Yu Gothic UI"/>
              </a:rPr>
              <a:t>  </a:t>
            </a:r>
          </a:p>
        </p:txBody>
      </p:sp>
      <p:sp>
        <p:nvSpPr>
          <p:cNvPr id="45" name="TextBox 50">
            <a:extLst>
              <a:ext uri="{FF2B5EF4-FFF2-40B4-BE49-F238E27FC236}">
                <a16:creationId xmlns:a16="http://schemas.microsoft.com/office/drawing/2014/main" id="{6CD3EDAC-5090-496F-9BDA-95431F7E61E7}"/>
              </a:ext>
            </a:extLst>
          </p:cNvPr>
          <p:cNvSpPr txBox="1"/>
          <p:nvPr/>
        </p:nvSpPr>
        <p:spPr>
          <a:xfrm>
            <a:off x="1370609" y="1439066"/>
            <a:ext cx="3176306" cy="567479"/>
          </a:xfrm>
          <a:prstGeom prst="rect">
            <a:avLst/>
          </a:prstGeom>
          <a:solidFill>
            <a:srgbClr val="000000">
              <a:alpha val="10196"/>
            </a:srgbClr>
          </a:solidFill>
        </p:spPr>
        <p:txBody>
          <a:bodyPr wrap="square" rtlCol="0" anchor="ctr">
            <a:noAutofit/>
          </a:bodyPr>
          <a:lstStyle/>
          <a:p>
            <a:pPr algn="ctr" defTabSz="896302">
              <a:defRPr/>
            </a:pPr>
            <a:r>
              <a:rPr kumimoji="0" lang="en-US" sz="2745" kern="0" dirty="0">
                <a:solidFill>
                  <a:srgbClr val="FFFFFF"/>
                </a:solidFill>
                <a:latin typeface="Segoe UI Semibold" panose="020B0702040204020203" pitchFamily="34" charset="0"/>
                <a:ea typeface="Yu Gothic UI"/>
                <a:cs typeface="Segoe UI Semibold" panose="020B0702040204020203" pitchFamily="34" charset="0"/>
              </a:rPr>
              <a:t>.NET Framework</a:t>
            </a:r>
          </a:p>
        </p:txBody>
      </p:sp>
      <p:sp>
        <p:nvSpPr>
          <p:cNvPr id="46" name="Rectangle 53">
            <a:extLst>
              <a:ext uri="{FF2B5EF4-FFF2-40B4-BE49-F238E27FC236}">
                <a16:creationId xmlns:a16="http://schemas.microsoft.com/office/drawing/2014/main" id="{5B5BFC50-9B05-4574-BB60-88DB6EAC716A}"/>
              </a:ext>
            </a:extLst>
          </p:cNvPr>
          <p:cNvSpPr/>
          <p:nvPr/>
        </p:nvSpPr>
        <p:spPr bwMode="auto">
          <a:xfrm>
            <a:off x="4720692" y="1439066"/>
            <a:ext cx="3176308" cy="3964696"/>
          </a:xfrm>
          <a:prstGeom prst="rect">
            <a:avLst/>
          </a:prstGeom>
          <a:solidFill>
            <a:srgbClr val="00BCF2"/>
          </a:solidFill>
          <a:ln w="25400" cap="flat" cmpd="sng" algn="ctr">
            <a:noFill/>
            <a:prstDash val="solid"/>
            <a:headEnd type="none" w="med" len="med"/>
            <a:tailEnd type="none" w="med" len="med"/>
          </a:ln>
          <a:effectLst/>
        </p:spPr>
        <p:txBody>
          <a:bodyPr vert="horz" wrap="square" lIns="702011" tIns="263255" rIns="86022" bIns="86026" numCol="1" rtlCol="0" anchor="t" anchorCtr="0" compatLnSpc="1">
            <a:prstTxWarp prst="textNoShape">
              <a:avLst/>
            </a:prstTxWarp>
          </a:bodyPr>
          <a:lstStyle/>
          <a:p>
            <a:pPr defTabSz="877165">
              <a:defRPr/>
            </a:pPr>
            <a:r>
              <a:rPr kumimoji="0" lang="en-US" sz="2688" kern="0" dirty="0">
                <a:gradFill>
                  <a:gsLst>
                    <a:gs pos="14679">
                      <a:srgbClr val="FFFFFF"/>
                    </a:gs>
                    <a:gs pos="38000">
                      <a:srgbClr val="FFFFFF"/>
                    </a:gs>
                  </a:gsLst>
                  <a:lin ang="5400000" scaled="1"/>
                </a:gradFill>
                <a:latin typeface="Segoe UI Light"/>
                <a:ea typeface="Yu Gothic UI"/>
              </a:rPr>
              <a:t>  </a:t>
            </a:r>
          </a:p>
        </p:txBody>
      </p:sp>
      <p:sp>
        <p:nvSpPr>
          <p:cNvPr id="47" name="TextBox 54">
            <a:extLst>
              <a:ext uri="{FF2B5EF4-FFF2-40B4-BE49-F238E27FC236}">
                <a16:creationId xmlns:a16="http://schemas.microsoft.com/office/drawing/2014/main" id="{3B8DF26D-6133-4FCA-95EB-BD61D880F7F2}"/>
              </a:ext>
            </a:extLst>
          </p:cNvPr>
          <p:cNvSpPr txBox="1"/>
          <p:nvPr/>
        </p:nvSpPr>
        <p:spPr>
          <a:xfrm>
            <a:off x="4720691" y="1439066"/>
            <a:ext cx="3176309" cy="567479"/>
          </a:xfrm>
          <a:prstGeom prst="rect">
            <a:avLst/>
          </a:prstGeom>
          <a:solidFill>
            <a:srgbClr val="000000">
              <a:alpha val="10196"/>
            </a:srgbClr>
          </a:solidFill>
        </p:spPr>
        <p:txBody>
          <a:bodyPr wrap="square" rtlCol="0" anchor="ctr">
            <a:noAutofit/>
          </a:bodyPr>
          <a:lstStyle/>
          <a:p>
            <a:pPr algn="ctr" defTabSz="896302">
              <a:defRPr/>
            </a:pPr>
            <a:r>
              <a:rPr kumimoji="0" lang="en-US" sz="2745" kern="0" dirty="0">
                <a:solidFill>
                  <a:srgbClr val="FFFFFF"/>
                </a:solidFill>
                <a:latin typeface="Segoe UI Semibold" panose="020B0702040204020203" pitchFamily="34" charset="0"/>
                <a:ea typeface="Yu Gothic UI"/>
                <a:cs typeface="Segoe UI Semibold" panose="020B0702040204020203" pitchFamily="34" charset="0"/>
              </a:rPr>
              <a:t>.NET Core</a:t>
            </a:r>
          </a:p>
        </p:txBody>
      </p:sp>
      <p:sp>
        <p:nvSpPr>
          <p:cNvPr id="48" name="Rectangle 57">
            <a:extLst>
              <a:ext uri="{FF2B5EF4-FFF2-40B4-BE49-F238E27FC236}">
                <a16:creationId xmlns:a16="http://schemas.microsoft.com/office/drawing/2014/main" id="{FF3CDA5F-4827-4C04-ADF4-DA3C2C6DDE42}"/>
              </a:ext>
            </a:extLst>
          </p:cNvPr>
          <p:cNvSpPr/>
          <p:nvPr/>
        </p:nvSpPr>
        <p:spPr bwMode="auto">
          <a:xfrm>
            <a:off x="8070777" y="1439066"/>
            <a:ext cx="3176308" cy="3964696"/>
          </a:xfrm>
          <a:prstGeom prst="rect">
            <a:avLst/>
          </a:prstGeom>
          <a:solidFill>
            <a:srgbClr val="00409E"/>
          </a:solidFill>
          <a:ln w="25400" cap="flat" cmpd="sng" algn="ctr">
            <a:noFill/>
            <a:prstDash val="solid"/>
            <a:headEnd type="none" w="med" len="med"/>
            <a:tailEnd type="none" w="med" len="med"/>
          </a:ln>
          <a:effectLst/>
        </p:spPr>
        <p:txBody>
          <a:bodyPr vert="horz" wrap="square" lIns="702011" tIns="263255" rIns="86022" bIns="86026" numCol="1" rtlCol="0" anchor="t" anchorCtr="0" compatLnSpc="1">
            <a:prstTxWarp prst="textNoShape">
              <a:avLst/>
            </a:prstTxWarp>
          </a:bodyPr>
          <a:lstStyle/>
          <a:p>
            <a:pPr defTabSz="877165">
              <a:defRPr/>
            </a:pPr>
            <a:r>
              <a:rPr kumimoji="0" lang="en-US" sz="2688" kern="0" dirty="0">
                <a:gradFill>
                  <a:gsLst>
                    <a:gs pos="14679">
                      <a:srgbClr val="FFFFFF"/>
                    </a:gs>
                    <a:gs pos="38000">
                      <a:srgbClr val="FFFFFF"/>
                    </a:gs>
                  </a:gsLst>
                  <a:lin ang="5400000" scaled="1"/>
                </a:gradFill>
                <a:latin typeface="Segoe UI Light"/>
                <a:ea typeface="Yu Gothic UI"/>
              </a:rPr>
              <a:t>  </a:t>
            </a:r>
          </a:p>
        </p:txBody>
      </p:sp>
      <p:sp>
        <p:nvSpPr>
          <p:cNvPr id="49" name="TextBox 58">
            <a:extLst>
              <a:ext uri="{FF2B5EF4-FFF2-40B4-BE49-F238E27FC236}">
                <a16:creationId xmlns:a16="http://schemas.microsoft.com/office/drawing/2014/main" id="{D2673A96-EF21-49BB-8737-DABABA1DE3F2}"/>
              </a:ext>
            </a:extLst>
          </p:cNvPr>
          <p:cNvSpPr txBox="1"/>
          <p:nvPr/>
        </p:nvSpPr>
        <p:spPr>
          <a:xfrm>
            <a:off x="8070773" y="1439066"/>
            <a:ext cx="3176312" cy="567479"/>
          </a:xfrm>
          <a:prstGeom prst="rect">
            <a:avLst/>
          </a:prstGeom>
          <a:solidFill>
            <a:srgbClr val="000000">
              <a:alpha val="10196"/>
            </a:srgbClr>
          </a:solidFill>
        </p:spPr>
        <p:txBody>
          <a:bodyPr wrap="square" rtlCol="0" anchor="ctr">
            <a:noAutofit/>
          </a:bodyPr>
          <a:lstStyle/>
          <a:p>
            <a:pPr algn="ctr" defTabSz="896302">
              <a:defRPr/>
            </a:pPr>
            <a:r>
              <a:rPr kumimoji="0" lang="en-US" sz="2745" kern="0" dirty="0">
                <a:solidFill>
                  <a:srgbClr val="FFFFFF"/>
                </a:solidFill>
                <a:latin typeface="Segoe UI Semibold" panose="020B0702040204020203" pitchFamily="34" charset="0"/>
                <a:ea typeface="Yu Gothic UI"/>
                <a:cs typeface="Segoe UI Semibold" panose="020B0702040204020203" pitchFamily="34" charset="0"/>
              </a:rPr>
              <a:t>Xamarin</a:t>
            </a:r>
          </a:p>
        </p:txBody>
      </p:sp>
      <p:sp>
        <p:nvSpPr>
          <p:cNvPr id="50" name="TextBox 11">
            <a:extLst>
              <a:ext uri="{FF2B5EF4-FFF2-40B4-BE49-F238E27FC236}">
                <a16:creationId xmlns:a16="http://schemas.microsoft.com/office/drawing/2014/main" id="{577F7692-431E-46DD-B70F-E68CCA8BF31C}"/>
              </a:ext>
            </a:extLst>
          </p:cNvPr>
          <p:cNvSpPr txBox="1"/>
          <p:nvPr/>
        </p:nvSpPr>
        <p:spPr>
          <a:xfrm>
            <a:off x="1374026" y="2744511"/>
            <a:ext cx="9873060" cy="1235231"/>
          </a:xfrm>
          <a:prstGeom prst="rect">
            <a:avLst/>
          </a:prstGeom>
          <a:solidFill>
            <a:srgbClr val="000000">
              <a:alpha val="20000"/>
            </a:srgbClr>
          </a:solidFill>
        </p:spPr>
        <p:txBody>
          <a:bodyPr wrap="square" rtlCol="0" anchor="ctr">
            <a:noAutofit/>
          </a:bodyPr>
          <a:lstStyle/>
          <a:p>
            <a:pPr algn="ctr" defTabSz="896302">
              <a:defRPr/>
            </a:pPr>
            <a:endParaRPr kumimoji="0" lang="en-US" sz="1372" dirty="0">
              <a:solidFill>
                <a:srgbClr val="505050"/>
              </a:solidFill>
              <a:latin typeface="Segoe UI Semilight" panose="020B0402040204020203" pitchFamily="34" charset="0"/>
              <a:ea typeface="Yu Gothic UI"/>
              <a:cs typeface="Segoe UI Semilight" panose="020B0402040204020203" pitchFamily="34" charset="0"/>
            </a:endParaRPr>
          </a:p>
        </p:txBody>
      </p:sp>
      <p:sp>
        <p:nvSpPr>
          <p:cNvPr id="51" name="TextBox 13">
            <a:extLst>
              <a:ext uri="{FF2B5EF4-FFF2-40B4-BE49-F238E27FC236}">
                <a16:creationId xmlns:a16="http://schemas.microsoft.com/office/drawing/2014/main" id="{67DD2AB4-6F7A-4174-9BFA-8E08F5FD7A42}"/>
              </a:ext>
            </a:extLst>
          </p:cNvPr>
          <p:cNvSpPr txBox="1"/>
          <p:nvPr/>
        </p:nvSpPr>
        <p:spPr>
          <a:xfrm>
            <a:off x="538088" y="2744513"/>
            <a:ext cx="708306" cy="1235230"/>
          </a:xfrm>
          <a:prstGeom prst="rect">
            <a:avLst/>
          </a:prstGeom>
          <a:solidFill>
            <a:srgbClr val="737373"/>
          </a:solidFill>
        </p:spPr>
        <p:txBody>
          <a:bodyPr vert="vert270" wrap="square" lIns="34598" tIns="34598" rIns="34598" bIns="34598" rtlCol="0" anchor="ctr">
            <a:noAutofit/>
          </a:bodyPr>
          <a:lstStyle>
            <a:defPPr>
              <a:defRPr lang="en-US"/>
            </a:defPPr>
            <a:lvl1pPr algn="ctr">
              <a:defRPr sz="1600">
                <a:solidFill>
                  <a:schemeClr val="bg1"/>
                </a:solidFill>
                <a:latin typeface="Segoe UI Semilight" panose="020B0402040204020203" pitchFamily="34" charset="0"/>
                <a:cs typeface="Segoe UI Semilight" panose="020B0402040204020203" pitchFamily="34" charset="0"/>
              </a:defRPr>
            </a:lvl1pPr>
          </a:lstStyle>
          <a:p>
            <a:pPr defTabSz="896302">
              <a:defRPr/>
            </a:pPr>
            <a:r>
              <a:rPr kumimoji="0" lang="ja-JP" altLang="en-US" sz="1568" kern="0" dirty="0">
                <a:solidFill>
                  <a:srgbClr val="FFFFFF"/>
                </a:solidFill>
                <a:latin typeface="メイリオ"/>
                <a:ea typeface="メイリオ"/>
                <a:cs typeface="Segoe UI Semibold" panose="020B0702040204020203" pitchFamily="34" charset="0"/>
              </a:rPr>
              <a:t>アプリ</a:t>
            </a:r>
            <a:endParaRPr kumimoji="0" lang="en-US" altLang="ja-JP" sz="1568" kern="0" dirty="0">
              <a:solidFill>
                <a:srgbClr val="FFFFFF"/>
              </a:solidFill>
              <a:latin typeface="メイリオ"/>
              <a:ea typeface="メイリオ"/>
              <a:cs typeface="Segoe UI Semibold" panose="020B0702040204020203" pitchFamily="34" charset="0"/>
            </a:endParaRPr>
          </a:p>
          <a:p>
            <a:pPr defTabSz="896302">
              <a:defRPr/>
            </a:pPr>
            <a:r>
              <a:rPr kumimoji="0" lang="ja-JP" altLang="en-US" sz="1568" kern="0" dirty="0">
                <a:solidFill>
                  <a:srgbClr val="FFFFFF"/>
                </a:solidFill>
                <a:latin typeface="メイリオ"/>
                <a:ea typeface="メイリオ"/>
                <a:cs typeface="Segoe UI Semibold" panose="020B0702040204020203" pitchFamily="34" charset="0"/>
              </a:rPr>
              <a:t>モデル</a:t>
            </a:r>
            <a:endParaRPr kumimoji="0" lang="en-US" sz="1568" kern="0" dirty="0">
              <a:solidFill>
                <a:srgbClr val="FFFFFF"/>
              </a:solidFill>
              <a:latin typeface="メイリオ"/>
              <a:ea typeface="メイリオ"/>
              <a:cs typeface="Segoe UI Semibold" panose="020B0702040204020203" pitchFamily="34" charset="0"/>
            </a:endParaRPr>
          </a:p>
        </p:txBody>
      </p:sp>
      <p:sp>
        <p:nvSpPr>
          <p:cNvPr id="52" name="TextBox 14">
            <a:extLst>
              <a:ext uri="{FF2B5EF4-FFF2-40B4-BE49-F238E27FC236}">
                <a16:creationId xmlns:a16="http://schemas.microsoft.com/office/drawing/2014/main" id="{6D541CB5-5416-49AD-B3EE-EE57D2D0EA0E}"/>
              </a:ext>
            </a:extLst>
          </p:cNvPr>
          <p:cNvSpPr txBox="1"/>
          <p:nvPr/>
        </p:nvSpPr>
        <p:spPr>
          <a:xfrm>
            <a:off x="1374026" y="4066817"/>
            <a:ext cx="9873060" cy="1235231"/>
          </a:xfrm>
          <a:prstGeom prst="rect">
            <a:avLst/>
          </a:prstGeom>
          <a:solidFill>
            <a:srgbClr val="000000">
              <a:alpha val="20000"/>
            </a:srgbClr>
          </a:solidFill>
        </p:spPr>
        <p:txBody>
          <a:bodyPr wrap="square" rtlCol="0" anchor="ctr">
            <a:noAutofit/>
          </a:bodyPr>
          <a:lstStyle/>
          <a:p>
            <a:pPr algn="ctr" defTabSz="896302">
              <a:defRPr/>
            </a:pPr>
            <a:endParaRPr kumimoji="0" lang="en-US" sz="1372" dirty="0">
              <a:solidFill>
                <a:srgbClr val="505050"/>
              </a:solidFill>
              <a:latin typeface="Segoe UI Semilight" panose="020B0402040204020203" pitchFamily="34" charset="0"/>
              <a:ea typeface="Yu Gothic UI"/>
              <a:cs typeface="Segoe UI Semilight" panose="020B0402040204020203" pitchFamily="34" charset="0"/>
            </a:endParaRPr>
          </a:p>
        </p:txBody>
      </p:sp>
      <p:sp>
        <p:nvSpPr>
          <p:cNvPr id="53" name="TextBox 15">
            <a:extLst>
              <a:ext uri="{FF2B5EF4-FFF2-40B4-BE49-F238E27FC236}">
                <a16:creationId xmlns:a16="http://schemas.microsoft.com/office/drawing/2014/main" id="{C33411DA-70FD-4B6B-9E6A-3FA33582F58B}"/>
              </a:ext>
            </a:extLst>
          </p:cNvPr>
          <p:cNvSpPr txBox="1"/>
          <p:nvPr/>
        </p:nvSpPr>
        <p:spPr>
          <a:xfrm>
            <a:off x="538088" y="4066819"/>
            <a:ext cx="708306" cy="1235230"/>
          </a:xfrm>
          <a:prstGeom prst="rect">
            <a:avLst/>
          </a:prstGeom>
          <a:solidFill>
            <a:srgbClr val="737373"/>
          </a:solidFill>
        </p:spPr>
        <p:txBody>
          <a:bodyPr vert="vert270" wrap="square" lIns="34598" tIns="34598" rIns="34598" bIns="34598" rtlCol="0" anchor="ctr">
            <a:noAutofit/>
          </a:bodyPr>
          <a:lstStyle/>
          <a:p>
            <a:pPr algn="ctr" defTabSz="896302">
              <a:defRPr/>
            </a:pPr>
            <a:r>
              <a:rPr kumimoji="0" lang="ja-JP" altLang="en-US" sz="1568" kern="0" dirty="0">
                <a:solidFill>
                  <a:srgbClr val="FFFFFF"/>
                </a:solidFill>
                <a:latin typeface="メイリオ"/>
                <a:ea typeface="メイリオ"/>
                <a:cs typeface="Segoe UI Semibold" panose="020B0702040204020203" pitchFamily="34" charset="0"/>
              </a:rPr>
              <a:t>ベース</a:t>
            </a:r>
            <a:endParaRPr kumimoji="0" lang="en-US" altLang="ja-JP" sz="1568" kern="0" dirty="0">
              <a:solidFill>
                <a:srgbClr val="FFFFFF"/>
              </a:solidFill>
              <a:latin typeface="メイリオ"/>
              <a:ea typeface="メイリオ"/>
              <a:cs typeface="Segoe UI Semibold" panose="020B0702040204020203" pitchFamily="34" charset="0"/>
            </a:endParaRPr>
          </a:p>
          <a:p>
            <a:pPr algn="ctr" defTabSz="896302">
              <a:defRPr/>
            </a:pPr>
            <a:r>
              <a:rPr kumimoji="0" lang="ja-JP" altLang="en-US" sz="1568" kern="0" dirty="0">
                <a:solidFill>
                  <a:srgbClr val="FFFFFF"/>
                </a:solidFill>
                <a:latin typeface="メイリオ"/>
                <a:ea typeface="メイリオ"/>
                <a:cs typeface="Segoe UI Semibold" panose="020B0702040204020203" pitchFamily="34" charset="0"/>
              </a:rPr>
              <a:t>ライブラリ</a:t>
            </a:r>
            <a:endParaRPr kumimoji="0" lang="en-US" sz="1568" kern="0" dirty="0">
              <a:solidFill>
                <a:srgbClr val="FFFFFF"/>
              </a:solidFill>
              <a:latin typeface="メイリオ"/>
              <a:ea typeface="メイリオ"/>
              <a:cs typeface="Segoe UI Semibold" panose="020B0702040204020203" pitchFamily="34" charset="0"/>
            </a:endParaRPr>
          </a:p>
        </p:txBody>
      </p:sp>
      <p:sp>
        <p:nvSpPr>
          <p:cNvPr id="54" name="TextBox 25">
            <a:extLst>
              <a:ext uri="{FF2B5EF4-FFF2-40B4-BE49-F238E27FC236}">
                <a16:creationId xmlns:a16="http://schemas.microsoft.com/office/drawing/2014/main" id="{F66C2443-6FE3-4837-922E-7D9F721E1B90}"/>
              </a:ext>
            </a:extLst>
          </p:cNvPr>
          <p:cNvSpPr txBox="1"/>
          <p:nvPr/>
        </p:nvSpPr>
        <p:spPr>
          <a:xfrm>
            <a:off x="1370607" y="4859494"/>
            <a:ext cx="3176308" cy="442555"/>
          </a:xfrm>
          <a:prstGeom prst="rect">
            <a:avLst/>
          </a:prstGeom>
          <a:solidFill>
            <a:srgbClr val="000000">
              <a:alpha val="25000"/>
            </a:srgbClr>
          </a:solidFill>
        </p:spPr>
        <p:txBody>
          <a:bodyPr wrap="square" lIns="34598" tIns="34598" rIns="34598" bIns="34598" rtlCol="0" anchor="ctr">
            <a:noAutofit/>
          </a:bodyPr>
          <a:lstStyle/>
          <a:p>
            <a:pPr algn="ctr" defTabSz="896302">
              <a:defRPr/>
            </a:pPr>
            <a:r>
              <a:rPr kumimoji="0" lang="en-US" sz="1961" dirty="0">
                <a:gradFill>
                  <a:gsLst>
                    <a:gs pos="0">
                      <a:srgbClr val="FFFFFF"/>
                    </a:gs>
                    <a:gs pos="100000">
                      <a:srgbClr val="FFFFFF"/>
                    </a:gs>
                  </a:gsLst>
                  <a:lin ang="5400000" scaled="1"/>
                </a:gradFill>
                <a:latin typeface="Yu Gothic UI"/>
                <a:ea typeface="Yu Gothic UI"/>
                <a:cs typeface="Segoe UI Semibold" panose="020B0702040204020203" pitchFamily="34" charset="0"/>
              </a:rPr>
              <a:t>Base Class Library (BCL)</a:t>
            </a:r>
          </a:p>
        </p:txBody>
      </p:sp>
      <p:sp>
        <p:nvSpPr>
          <p:cNvPr id="55" name="TextBox 28">
            <a:extLst>
              <a:ext uri="{FF2B5EF4-FFF2-40B4-BE49-F238E27FC236}">
                <a16:creationId xmlns:a16="http://schemas.microsoft.com/office/drawing/2014/main" id="{90954278-7D5E-4FA5-A048-3037974C1B41}"/>
              </a:ext>
            </a:extLst>
          </p:cNvPr>
          <p:cNvSpPr txBox="1"/>
          <p:nvPr/>
        </p:nvSpPr>
        <p:spPr>
          <a:xfrm>
            <a:off x="4720690" y="4859494"/>
            <a:ext cx="3176309" cy="442555"/>
          </a:xfrm>
          <a:prstGeom prst="rect">
            <a:avLst/>
          </a:prstGeom>
          <a:solidFill>
            <a:srgbClr val="000000">
              <a:alpha val="25000"/>
            </a:srgbClr>
          </a:solidFill>
        </p:spPr>
        <p:txBody>
          <a:bodyPr wrap="square" lIns="34598" tIns="34598" rIns="34598" bIns="34598" rtlCol="0" anchor="ctr">
            <a:noAutofit/>
          </a:bodyPr>
          <a:lstStyle/>
          <a:p>
            <a:pPr algn="ctr" defTabSz="896302">
              <a:defRPr/>
            </a:pPr>
            <a:r>
              <a:rPr kumimoji="0" lang="en-US" sz="1961" dirty="0">
                <a:gradFill>
                  <a:gsLst>
                    <a:gs pos="0">
                      <a:srgbClr val="FFFFFF"/>
                    </a:gs>
                    <a:gs pos="100000">
                      <a:srgbClr val="FFFFFF"/>
                    </a:gs>
                  </a:gsLst>
                  <a:lin ang="5400000" scaled="1"/>
                </a:gradFill>
                <a:latin typeface="Yu Gothic UI"/>
                <a:ea typeface="Yu Gothic UI"/>
                <a:cs typeface="Segoe UI Semibold" panose="020B0702040204020203" pitchFamily="34" charset="0"/>
              </a:rPr>
              <a:t> Core Library (</a:t>
            </a:r>
            <a:r>
              <a:rPr kumimoji="0" lang="en-US" sz="1961" dirty="0" err="1">
                <a:gradFill>
                  <a:gsLst>
                    <a:gs pos="0">
                      <a:srgbClr val="FFFFFF"/>
                    </a:gs>
                    <a:gs pos="100000">
                      <a:srgbClr val="FFFFFF"/>
                    </a:gs>
                  </a:gsLst>
                  <a:lin ang="5400000" scaled="1"/>
                </a:gradFill>
                <a:latin typeface="Yu Gothic UI"/>
                <a:ea typeface="Yu Gothic UI"/>
                <a:cs typeface="Segoe UI Semibold" panose="020B0702040204020203" pitchFamily="34" charset="0"/>
              </a:rPr>
              <a:t>CoreFx</a:t>
            </a:r>
            <a:r>
              <a:rPr kumimoji="0" lang="en-US" sz="1961" dirty="0">
                <a:gradFill>
                  <a:gsLst>
                    <a:gs pos="0">
                      <a:srgbClr val="FFFFFF"/>
                    </a:gs>
                    <a:gs pos="100000">
                      <a:srgbClr val="FFFFFF"/>
                    </a:gs>
                  </a:gsLst>
                  <a:lin ang="5400000" scaled="1"/>
                </a:gradFill>
                <a:latin typeface="Yu Gothic UI"/>
                <a:ea typeface="Yu Gothic UI"/>
                <a:cs typeface="Segoe UI Semibold" panose="020B0702040204020203" pitchFamily="34" charset="0"/>
              </a:rPr>
              <a:t>)</a:t>
            </a:r>
          </a:p>
        </p:txBody>
      </p:sp>
      <p:sp>
        <p:nvSpPr>
          <p:cNvPr id="56" name="TextBox 30">
            <a:extLst>
              <a:ext uri="{FF2B5EF4-FFF2-40B4-BE49-F238E27FC236}">
                <a16:creationId xmlns:a16="http://schemas.microsoft.com/office/drawing/2014/main" id="{0E0211EE-8942-472A-9D56-F40DC713E4AD}"/>
              </a:ext>
            </a:extLst>
          </p:cNvPr>
          <p:cNvSpPr txBox="1"/>
          <p:nvPr/>
        </p:nvSpPr>
        <p:spPr>
          <a:xfrm>
            <a:off x="8070771" y="4859494"/>
            <a:ext cx="3176314" cy="442555"/>
          </a:xfrm>
          <a:prstGeom prst="rect">
            <a:avLst/>
          </a:prstGeom>
          <a:solidFill>
            <a:srgbClr val="000000">
              <a:alpha val="25000"/>
            </a:srgbClr>
          </a:solidFill>
        </p:spPr>
        <p:txBody>
          <a:bodyPr wrap="square" lIns="34598" tIns="34598" rIns="34598" bIns="34598" rtlCol="0" anchor="ctr">
            <a:noAutofit/>
          </a:bodyPr>
          <a:lstStyle/>
          <a:p>
            <a:pPr algn="ctr" defTabSz="896302">
              <a:defRPr/>
            </a:pPr>
            <a:r>
              <a:rPr kumimoji="0" lang="en-US" sz="1961" dirty="0">
                <a:gradFill>
                  <a:gsLst>
                    <a:gs pos="0">
                      <a:srgbClr val="FFFFFF"/>
                    </a:gs>
                    <a:gs pos="100000">
                      <a:srgbClr val="FFFFFF"/>
                    </a:gs>
                  </a:gsLst>
                  <a:lin ang="5400000" scaled="1"/>
                </a:gradFill>
                <a:latin typeface="Yu Gothic UI"/>
                <a:ea typeface="Yu Gothic UI"/>
                <a:cs typeface="Segoe UI Semibold" panose="020B0702040204020203" pitchFamily="34" charset="0"/>
              </a:rPr>
              <a:t>Mono Class Library</a:t>
            </a:r>
          </a:p>
        </p:txBody>
      </p:sp>
      <p:sp>
        <p:nvSpPr>
          <p:cNvPr id="57" name="TextBox 36">
            <a:extLst>
              <a:ext uri="{FF2B5EF4-FFF2-40B4-BE49-F238E27FC236}">
                <a16:creationId xmlns:a16="http://schemas.microsoft.com/office/drawing/2014/main" id="{AE92B305-D2D8-4E0A-8C9F-3FCA2ECA4EC2}"/>
              </a:ext>
            </a:extLst>
          </p:cNvPr>
          <p:cNvSpPr txBox="1"/>
          <p:nvPr/>
        </p:nvSpPr>
        <p:spPr>
          <a:xfrm>
            <a:off x="2252915" y="2907829"/>
            <a:ext cx="1411693" cy="442555"/>
          </a:xfrm>
          <a:prstGeom prst="rect">
            <a:avLst/>
          </a:prstGeom>
          <a:solidFill>
            <a:srgbClr val="000000">
              <a:alpha val="25000"/>
            </a:srgbClr>
          </a:solidFill>
        </p:spPr>
        <p:txBody>
          <a:bodyPr wrap="square" lIns="0" tIns="0" rIns="0" bIns="0" rtlCol="0" anchor="ctr">
            <a:noAutofit/>
          </a:bodyPr>
          <a:lstStyle/>
          <a:p>
            <a:pPr algn="ctr" defTabSz="896302">
              <a:defRPr/>
            </a:pPr>
            <a:r>
              <a:rPr kumimoji="0" lang="en-US" sz="1922" dirty="0">
                <a:gradFill>
                  <a:gsLst>
                    <a:gs pos="0">
                      <a:srgbClr val="FFFFFF"/>
                    </a:gs>
                    <a:gs pos="100000">
                      <a:srgbClr val="FFFFFF"/>
                    </a:gs>
                  </a:gsLst>
                  <a:lin ang="5400000" scaled="1"/>
                </a:gradFill>
                <a:latin typeface="Yu Gothic UI"/>
                <a:ea typeface="Yu Gothic UI"/>
                <a:cs typeface="Segoe UI Semibold" panose="020B0702040204020203" pitchFamily="34" charset="0"/>
              </a:rPr>
              <a:t>ASP.NET</a:t>
            </a:r>
          </a:p>
        </p:txBody>
      </p:sp>
      <p:sp>
        <p:nvSpPr>
          <p:cNvPr id="58" name="TextBox 37">
            <a:extLst>
              <a:ext uri="{FF2B5EF4-FFF2-40B4-BE49-F238E27FC236}">
                <a16:creationId xmlns:a16="http://schemas.microsoft.com/office/drawing/2014/main" id="{99390925-8E9C-454D-AC10-2F8CFD7F84F6}"/>
              </a:ext>
            </a:extLst>
          </p:cNvPr>
          <p:cNvSpPr txBox="1"/>
          <p:nvPr/>
        </p:nvSpPr>
        <p:spPr>
          <a:xfrm>
            <a:off x="2779088" y="3433579"/>
            <a:ext cx="1511957" cy="442555"/>
          </a:xfrm>
          <a:prstGeom prst="rect">
            <a:avLst/>
          </a:prstGeom>
          <a:solidFill>
            <a:srgbClr val="000000">
              <a:alpha val="25000"/>
            </a:srgbClr>
          </a:solidFill>
        </p:spPr>
        <p:txBody>
          <a:bodyPr wrap="square" lIns="0" tIns="0" rIns="0" bIns="0" rtlCol="0" anchor="ctr">
            <a:noAutofit/>
          </a:bodyPr>
          <a:lstStyle/>
          <a:p>
            <a:pPr algn="ctr" defTabSz="896302">
              <a:defRPr/>
            </a:pPr>
            <a:r>
              <a:rPr kumimoji="0" lang="en-US" sz="1922" dirty="0">
                <a:gradFill>
                  <a:gsLst>
                    <a:gs pos="0">
                      <a:srgbClr val="FFFFFF"/>
                    </a:gs>
                    <a:gs pos="100000">
                      <a:srgbClr val="FFFFFF"/>
                    </a:gs>
                  </a:gsLst>
                  <a:lin ang="5400000" scaled="1"/>
                </a:gradFill>
                <a:latin typeface="Yu Gothic UI"/>
                <a:ea typeface="Yu Gothic UI"/>
                <a:cs typeface="Segoe UI Semibold" panose="020B0702040204020203" pitchFamily="34" charset="0"/>
              </a:rPr>
              <a:t>Win Forms</a:t>
            </a:r>
          </a:p>
        </p:txBody>
      </p:sp>
      <p:sp>
        <p:nvSpPr>
          <p:cNvPr id="59" name="TextBox 38">
            <a:extLst>
              <a:ext uri="{FF2B5EF4-FFF2-40B4-BE49-F238E27FC236}">
                <a16:creationId xmlns:a16="http://schemas.microsoft.com/office/drawing/2014/main" id="{9E6ABF89-0CDF-4E05-972A-0A49C276CB13}"/>
              </a:ext>
            </a:extLst>
          </p:cNvPr>
          <p:cNvSpPr txBox="1"/>
          <p:nvPr/>
        </p:nvSpPr>
        <p:spPr>
          <a:xfrm>
            <a:off x="1585882" y="3433579"/>
            <a:ext cx="1058769" cy="442555"/>
          </a:xfrm>
          <a:prstGeom prst="rect">
            <a:avLst/>
          </a:prstGeom>
          <a:solidFill>
            <a:srgbClr val="000000">
              <a:alpha val="25000"/>
            </a:srgbClr>
          </a:solidFill>
        </p:spPr>
        <p:txBody>
          <a:bodyPr wrap="square" lIns="0" tIns="0" rIns="0" bIns="0" rtlCol="0" anchor="ctr">
            <a:noAutofit/>
          </a:bodyPr>
          <a:lstStyle/>
          <a:p>
            <a:pPr algn="ctr" defTabSz="896302">
              <a:defRPr/>
            </a:pPr>
            <a:r>
              <a:rPr kumimoji="0" lang="en-US" sz="1922" dirty="0">
                <a:gradFill>
                  <a:gsLst>
                    <a:gs pos="0">
                      <a:srgbClr val="FFFFFF"/>
                    </a:gs>
                    <a:gs pos="100000">
                      <a:srgbClr val="FFFFFF"/>
                    </a:gs>
                  </a:gsLst>
                  <a:lin ang="5400000" scaled="1"/>
                </a:gradFill>
                <a:latin typeface="Yu Gothic UI"/>
                <a:ea typeface="Yu Gothic UI"/>
                <a:cs typeface="Segoe UI Semibold" panose="020B0702040204020203" pitchFamily="34" charset="0"/>
              </a:rPr>
              <a:t>WPF</a:t>
            </a:r>
          </a:p>
        </p:txBody>
      </p:sp>
      <p:sp>
        <p:nvSpPr>
          <p:cNvPr id="60" name="TextBox 39">
            <a:extLst>
              <a:ext uri="{FF2B5EF4-FFF2-40B4-BE49-F238E27FC236}">
                <a16:creationId xmlns:a16="http://schemas.microsoft.com/office/drawing/2014/main" id="{A2A7F458-59EF-462D-803F-0A3DF014CC3A}"/>
              </a:ext>
            </a:extLst>
          </p:cNvPr>
          <p:cNvSpPr txBox="1"/>
          <p:nvPr/>
        </p:nvSpPr>
        <p:spPr>
          <a:xfrm>
            <a:off x="4858824" y="3433579"/>
            <a:ext cx="705846" cy="442555"/>
          </a:xfrm>
          <a:prstGeom prst="rect">
            <a:avLst/>
          </a:prstGeom>
          <a:solidFill>
            <a:srgbClr val="000000">
              <a:alpha val="25000"/>
            </a:srgbClr>
          </a:solidFill>
        </p:spPr>
        <p:txBody>
          <a:bodyPr wrap="square" lIns="0" tIns="0" rIns="0" bIns="0" rtlCol="0" anchor="ctr">
            <a:noAutofit/>
          </a:bodyPr>
          <a:lstStyle/>
          <a:p>
            <a:pPr algn="ctr" defTabSz="896302">
              <a:defRPr/>
            </a:pPr>
            <a:r>
              <a:rPr kumimoji="0" lang="en-US" sz="1372" dirty="0">
                <a:gradFill>
                  <a:gsLst>
                    <a:gs pos="0">
                      <a:srgbClr val="FFFFFF"/>
                    </a:gs>
                    <a:gs pos="100000">
                      <a:srgbClr val="FFFFFF"/>
                    </a:gs>
                  </a:gsLst>
                  <a:lin ang="5400000" scaled="1"/>
                </a:gradFill>
                <a:latin typeface="Yu Gothic UI"/>
                <a:ea typeface="Yu Gothic UI"/>
                <a:cs typeface="Segoe UI Semibold" panose="020B0702040204020203" pitchFamily="34" charset="0"/>
              </a:rPr>
              <a:t>UWP</a:t>
            </a:r>
          </a:p>
        </p:txBody>
      </p:sp>
      <p:sp>
        <p:nvSpPr>
          <p:cNvPr id="61" name="TextBox 40">
            <a:extLst>
              <a:ext uri="{FF2B5EF4-FFF2-40B4-BE49-F238E27FC236}">
                <a16:creationId xmlns:a16="http://schemas.microsoft.com/office/drawing/2014/main" id="{B7473602-8406-4DAE-A0B6-3AD6F91EB737}"/>
              </a:ext>
            </a:extLst>
          </p:cNvPr>
          <p:cNvSpPr txBox="1"/>
          <p:nvPr/>
        </p:nvSpPr>
        <p:spPr>
          <a:xfrm>
            <a:off x="6482846" y="2907829"/>
            <a:ext cx="1305816" cy="442555"/>
          </a:xfrm>
          <a:prstGeom prst="rect">
            <a:avLst/>
          </a:prstGeom>
          <a:solidFill>
            <a:srgbClr val="000000">
              <a:alpha val="25000"/>
            </a:srgbClr>
          </a:solidFill>
        </p:spPr>
        <p:txBody>
          <a:bodyPr wrap="square" lIns="0" tIns="0" rIns="0" bIns="0" rtlCol="0" anchor="ctr">
            <a:noAutofit/>
          </a:bodyPr>
          <a:lstStyle/>
          <a:p>
            <a:pPr algn="ctr" defTabSz="896302">
              <a:defRPr/>
            </a:pPr>
            <a:r>
              <a:rPr kumimoji="0" lang="en-US" sz="1372" dirty="0">
                <a:gradFill>
                  <a:gsLst>
                    <a:gs pos="0">
                      <a:srgbClr val="FFFFFF"/>
                    </a:gs>
                    <a:gs pos="100000">
                      <a:srgbClr val="FFFFFF"/>
                    </a:gs>
                  </a:gsLst>
                  <a:lin ang="5400000" scaled="1"/>
                </a:gradFill>
                <a:latin typeface="Yu Gothic UI"/>
                <a:ea typeface="Yu Gothic UI"/>
                <a:cs typeface="Segoe UI Semibold" panose="020B0702040204020203" pitchFamily="34" charset="0"/>
              </a:rPr>
              <a:t>ASP.NET Core</a:t>
            </a:r>
          </a:p>
        </p:txBody>
      </p:sp>
      <p:sp>
        <p:nvSpPr>
          <p:cNvPr id="62" name="TextBox 43">
            <a:extLst>
              <a:ext uri="{FF2B5EF4-FFF2-40B4-BE49-F238E27FC236}">
                <a16:creationId xmlns:a16="http://schemas.microsoft.com/office/drawing/2014/main" id="{4C599EEC-DA44-405E-89C4-BC8DC92A6485}"/>
              </a:ext>
            </a:extLst>
          </p:cNvPr>
          <p:cNvSpPr txBox="1"/>
          <p:nvPr/>
        </p:nvSpPr>
        <p:spPr>
          <a:xfrm>
            <a:off x="8341967" y="2874562"/>
            <a:ext cx="1126744" cy="442555"/>
          </a:xfrm>
          <a:prstGeom prst="rect">
            <a:avLst/>
          </a:prstGeom>
          <a:solidFill>
            <a:srgbClr val="000000">
              <a:alpha val="25000"/>
            </a:srgbClr>
          </a:solidFill>
        </p:spPr>
        <p:txBody>
          <a:bodyPr wrap="square" lIns="0" tIns="0" rIns="0" bIns="0" rtlCol="0" anchor="ctr">
            <a:noAutofit/>
          </a:bodyPr>
          <a:lstStyle/>
          <a:p>
            <a:pPr algn="ctr" defTabSz="896302">
              <a:defRPr/>
            </a:pPr>
            <a:r>
              <a:rPr kumimoji="0" lang="en-US" sz="1922" dirty="0">
                <a:gradFill>
                  <a:gsLst>
                    <a:gs pos="0">
                      <a:srgbClr val="FFFFFF"/>
                    </a:gs>
                    <a:gs pos="100000">
                      <a:srgbClr val="FFFFFF"/>
                    </a:gs>
                  </a:gsLst>
                  <a:lin ang="5400000" scaled="1"/>
                </a:gradFill>
                <a:latin typeface="Yu Gothic UI"/>
                <a:ea typeface="Yu Gothic UI"/>
                <a:cs typeface="Segoe UI Semibold" panose="020B0702040204020203" pitchFamily="34" charset="0"/>
              </a:rPr>
              <a:t>iOS</a:t>
            </a:r>
          </a:p>
        </p:txBody>
      </p:sp>
      <p:sp>
        <p:nvSpPr>
          <p:cNvPr id="63" name="TextBox 44">
            <a:extLst>
              <a:ext uri="{FF2B5EF4-FFF2-40B4-BE49-F238E27FC236}">
                <a16:creationId xmlns:a16="http://schemas.microsoft.com/office/drawing/2014/main" id="{6EF19BC5-3FD4-4B4F-90C8-408485FBBB4E}"/>
              </a:ext>
            </a:extLst>
          </p:cNvPr>
          <p:cNvSpPr txBox="1"/>
          <p:nvPr/>
        </p:nvSpPr>
        <p:spPr>
          <a:xfrm>
            <a:off x="9757625" y="2872712"/>
            <a:ext cx="1125942" cy="442555"/>
          </a:xfrm>
          <a:prstGeom prst="rect">
            <a:avLst/>
          </a:prstGeom>
          <a:solidFill>
            <a:srgbClr val="000000">
              <a:alpha val="25000"/>
            </a:srgbClr>
          </a:solidFill>
        </p:spPr>
        <p:txBody>
          <a:bodyPr wrap="square" lIns="0" tIns="0" rIns="0" bIns="0" rtlCol="0" anchor="ctr">
            <a:noAutofit/>
          </a:bodyPr>
          <a:lstStyle/>
          <a:p>
            <a:pPr algn="ctr" defTabSz="896302">
              <a:defRPr/>
            </a:pPr>
            <a:r>
              <a:rPr kumimoji="0" lang="en-US" sz="1922" dirty="0">
                <a:gradFill>
                  <a:gsLst>
                    <a:gs pos="0">
                      <a:srgbClr val="FFFFFF"/>
                    </a:gs>
                    <a:gs pos="100000">
                      <a:srgbClr val="FFFFFF"/>
                    </a:gs>
                  </a:gsLst>
                  <a:lin ang="5400000" scaled="1"/>
                </a:gradFill>
                <a:latin typeface="Yu Gothic UI"/>
                <a:ea typeface="Yu Gothic UI"/>
                <a:cs typeface="Segoe UI Semibold" panose="020B0702040204020203" pitchFamily="34" charset="0"/>
              </a:rPr>
              <a:t>Android</a:t>
            </a:r>
          </a:p>
        </p:txBody>
      </p:sp>
      <p:sp>
        <p:nvSpPr>
          <p:cNvPr id="64" name="TextBox 42">
            <a:extLst>
              <a:ext uri="{FF2B5EF4-FFF2-40B4-BE49-F238E27FC236}">
                <a16:creationId xmlns:a16="http://schemas.microsoft.com/office/drawing/2014/main" id="{5A6734D8-DDB1-4563-BF60-D704339B40BE}"/>
              </a:ext>
            </a:extLst>
          </p:cNvPr>
          <p:cNvSpPr txBox="1"/>
          <p:nvPr/>
        </p:nvSpPr>
        <p:spPr>
          <a:xfrm>
            <a:off x="1370795" y="5520448"/>
            <a:ext cx="9881848" cy="1014621"/>
          </a:xfrm>
          <a:prstGeom prst="rect">
            <a:avLst/>
          </a:prstGeom>
          <a:solidFill>
            <a:srgbClr val="FFFFFF">
              <a:lumMod val="65000"/>
            </a:srgbClr>
          </a:solidFill>
        </p:spPr>
        <p:txBody>
          <a:bodyPr wrap="square" rtlCol="0" anchor="ctr">
            <a:noAutofit/>
          </a:bodyPr>
          <a:lstStyle/>
          <a:p>
            <a:pPr algn="ctr" defTabSz="896302">
              <a:defRPr/>
            </a:pPr>
            <a:endParaRPr kumimoji="0" lang="en-US" sz="1372" kern="0" dirty="0">
              <a:solidFill>
                <a:srgbClr val="505050"/>
              </a:solidFill>
              <a:latin typeface="Segoe UI Semilight" panose="020B0402040204020203" pitchFamily="34" charset="0"/>
              <a:ea typeface="Yu Gothic UI"/>
              <a:cs typeface="Segoe UI Semilight" panose="020B0402040204020203" pitchFamily="34" charset="0"/>
            </a:endParaRPr>
          </a:p>
        </p:txBody>
      </p:sp>
      <p:sp>
        <p:nvSpPr>
          <p:cNvPr id="65" name="TextBox 32">
            <a:extLst>
              <a:ext uri="{FF2B5EF4-FFF2-40B4-BE49-F238E27FC236}">
                <a16:creationId xmlns:a16="http://schemas.microsoft.com/office/drawing/2014/main" id="{12B63CD0-4DB0-446D-AF27-2D4C04CD2D73}"/>
              </a:ext>
            </a:extLst>
          </p:cNvPr>
          <p:cNvSpPr txBox="1"/>
          <p:nvPr/>
        </p:nvSpPr>
        <p:spPr>
          <a:xfrm>
            <a:off x="1979002" y="5912425"/>
            <a:ext cx="2294001" cy="529385"/>
          </a:xfrm>
          <a:prstGeom prst="rect">
            <a:avLst/>
          </a:prstGeom>
          <a:solidFill>
            <a:srgbClr val="FFFFFF">
              <a:lumMod val="50000"/>
            </a:srgbClr>
          </a:solidFill>
        </p:spPr>
        <p:txBody>
          <a:bodyPr wrap="square" lIns="34598" tIns="34598" rIns="34598" bIns="34598" rtlCol="0" anchor="ctr">
            <a:noAutofit/>
          </a:bodyPr>
          <a:lstStyle/>
          <a:p>
            <a:pPr algn="ctr" defTabSz="896302">
              <a:defRPr/>
            </a:pPr>
            <a:r>
              <a:rPr kumimoji="0" lang="ja-JP" altLang="en-US" sz="1568" kern="0" dirty="0">
                <a:gradFill>
                  <a:gsLst>
                    <a:gs pos="0">
                      <a:srgbClr val="FFFFFF"/>
                    </a:gs>
                    <a:gs pos="100000">
                      <a:srgbClr val="FFFFFF"/>
                    </a:gs>
                  </a:gsLst>
                  <a:lin ang="5400000" scaled="1"/>
                </a:gradFill>
                <a:latin typeface="メイリオ"/>
                <a:ea typeface="メイリオ"/>
                <a:cs typeface="Segoe UI Semibold" panose="020B0702040204020203" pitchFamily="34" charset="0"/>
              </a:rPr>
              <a:t>コンパイラー</a:t>
            </a:r>
            <a:endParaRPr kumimoji="0" lang="en-US" sz="1568" kern="0" dirty="0">
              <a:gradFill>
                <a:gsLst>
                  <a:gs pos="0">
                    <a:srgbClr val="FFFFFF"/>
                  </a:gs>
                  <a:gs pos="100000">
                    <a:srgbClr val="FFFFFF"/>
                  </a:gs>
                </a:gsLst>
                <a:lin ang="5400000" scaled="1"/>
              </a:gradFill>
              <a:latin typeface="メイリオ"/>
              <a:ea typeface="メイリオ"/>
              <a:cs typeface="Segoe UI Semibold" panose="020B0702040204020203" pitchFamily="34" charset="0"/>
            </a:endParaRPr>
          </a:p>
        </p:txBody>
      </p:sp>
      <p:sp>
        <p:nvSpPr>
          <p:cNvPr id="66" name="TextBox 33">
            <a:extLst>
              <a:ext uri="{FF2B5EF4-FFF2-40B4-BE49-F238E27FC236}">
                <a16:creationId xmlns:a16="http://schemas.microsoft.com/office/drawing/2014/main" id="{5168DABD-0489-4EC6-9351-4D89478745D5}"/>
              </a:ext>
            </a:extLst>
          </p:cNvPr>
          <p:cNvSpPr txBox="1"/>
          <p:nvPr/>
        </p:nvSpPr>
        <p:spPr>
          <a:xfrm>
            <a:off x="5165116" y="5912425"/>
            <a:ext cx="2294001" cy="529385"/>
          </a:xfrm>
          <a:prstGeom prst="rect">
            <a:avLst/>
          </a:prstGeom>
          <a:solidFill>
            <a:srgbClr val="FFFFFF">
              <a:lumMod val="50000"/>
            </a:srgbClr>
          </a:solidFill>
        </p:spPr>
        <p:txBody>
          <a:bodyPr wrap="square" lIns="34598" tIns="34598" rIns="34598" bIns="34598" rtlCol="0" anchor="ctr">
            <a:noAutofit/>
          </a:bodyPr>
          <a:lstStyle/>
          <a:p>
            <a:pPr algn="ctr" defTabSz="896302">
              <a:defRPr/>
            </a:pPr>
            <a:r>
              <a:rPr kumimoji="0" lang="ja-JP" altLang="en-US" sz="1568" kern="0" dirty="0">
                <a:gradFill>
                  <a:gsLst>
                    <a:gs pos="0">
                      <a:srgbClr val="FFFFFF"/>
                    </a:gs>
                    <a:gs pos="100000">
                      <a:srgbClr val="FFFFFF"/>
                    </a:gs>
                  </a:gsLst>
                  <a:lin ang="5400000" scaled="1"/>
                </a:gradFill>
                <a:latin typeface="メイリオ"/>
                <a:ea typeface="メイリオ"/>
                <a:cs typeface="Segoe UI Semibold" panose="020B0702040204020203" pitchFamily="34" charset="0"/>
              </a:rPr>
              <a:t>言語 </a:t>
            </a:r>
            <a:r>
              <a:rPr kumimoji="0" lang="en-US" altLang="ja-JP" sz="1568" kern="0" dirty="0">
                <a:gradFill>
                  <a:gsLst>
                    <a:gs pos="0">
                      <a:srgbClr val="FFFFFF"/>
                    </a:gs>
                    <a:gs pos="100000">
                      <a:srgbClr val="FFFFFF"/>
                    </a:gs>
                  </a:gsLst>
                  <a:lin ang="5400000" scaled="1"/>
                </a:gradFill>
                <a:latin typeface="メイリオ"/>
                <a:ea typeface="メイリオ"/>
                <a:cs typeface="Segoe UI Semibold" panose="020B0702040204020203" pitchFamily="34" charset="0"/>
              </a:rPr>
              <a:t>(C#/VB/F#)</a:t>
            </a:r>
            <a:endParaRPr kumimoji="0" lang="en-US" sz="1568" kern="0" dirty="0">
              <a:gradFill>
                <a:gsLst>
                  <a:gs pos="0">
                    <a:srgbClr val="FFFFFF"/>
                  </a:gs>
                  <a:gs pos="100000">
                    <a:srgbClr val="FFFFFF"/>
                  </a:gs>
                </a:gsLst>
                <a:lin ang="5400000" scaled="1"/>
              </a:gradFill>
              <a:latin typeface="メイリオ"/>
              <a:ea typeface="メイリオ"/>
              <a:cs typeface="Segoe UI Semibold" panose="020B0702040204020203" pitchFamily="34" charset="0"/>
            </a:endParaRPr>
          </a:p>
        </p:txBody>
      </p:sp>
      <p:sp>
        <p:nvSpPr>
          <p:cNvPr id="67" name="TextBox 34">
            <a:extLst>
              <a:ext uri="{FF2B5EF4-FFF2-40B4-BE49-F238E27FC236}">
                <a16:creationId xmlns:a16="http://schemas.microsoft.com/office/drawing/2014/main" id="{AAF0374D-8869-48F9-994F-1C21CFC3018A}"/>
              </a:ext>
            </a:extLst>
          </p:cNvPr>
          <p:cNvSpPr txBox="1"/>
          <p:nvPr/>
        </p:nvSpPr>
        <p:spPr>
          <a:xfrm>
            <a:off x="8351230" y="5912425"/>
            <a:ext cx="2294001" cy="529385"/>
          </a:xfrm>
          <a:prstGeom prst="rect">
            <a:avLst/>
          </a:prstGeom>
          <a:solidFill>
            <a:srgbClr val="FFFFFF">
              <a:lumMod val="50000"/>
            </a:srgbClr>
          </a:solidFill>
        </p:spPr>
        <p:txBody>
          <a:bodyPr wrap="square" lIns="34598" tIns="34598" rIns="34598" bIns="34598" rtlCol="0" anchor="ctr">
            <a:noAutofit/>
          </a:bodyPr>
          <a:lstStyle/>
          <a:p>
            <a:pPr algn="ctr" defTabSz="896302">
              <a:defRPr/>
            </a:pPr>
            <a:r>
              <a:rPr kumimoji="0" lang="ja-JP" altLang="en-US" sz="1568" kern="0" dirty="0">
                <a:gradFill>
                  <a:gsLst>
                    <a:gs pos="0">
                      <a:srgbClr val="FFFFFF"/>
                    </a:gs>
                    <a:gs pos="100000">
                      <a:srgbClr val="FFFFFF"/>
                    </a:gs>
                  </a:gsLst>
                  <a:lin ang="5400000" scaled="1"/>
                </a:gradFill>
                <a:latin typeface="メイリオ"/>
                <a:ea typeface="メイリオ"/>
                <a:cs typeface="Segoe UI Semibold" panose="020B0702040204020203" pitchFamily="34" charset="0"/>
              </a:rPr>
              <a:t>ランタイム</a:t>
            </a:r>
            <a:endParaRPr kumimoji="0" lang="en-US" altLang="ja-JP" sz="1568" kern="0" dirty="0">
              <a:gradFill>
                <a:gsLst>
                  <a:gs pos="0">
                    <a:srgbClr val="FFFFFF"/>
                  </a:gs>
                  <a:gs pos="100000">
                    <a:srgbClr val="FFFFFF"/>
                  </a:gs>
                </a:gsLst>
                <a:lin ang="5400000" scaled="1"/>
              </a:gradFill>
              <a:latin typeface="メイリオ"/>
              <a:ea typeface="メイリオ"/>
              <a:cs typeface="Segoe UI Semibold" panose="020B0702040204020203" pitchFamily="34" charset="0"/>
            </a:endParaRPr>
          </a:p>
          <a:p>
            <a:pPr algn="ctr" defTabSz="896302">
              <a:defRPr/>
            </a:pPr>
            <a:r>
              <a:rPr kumimoji="0" lang="ja-JP" altLang="en-US" sz="1568" kern="0" dirty="0">
                <a:gradFill>
                  <a:gsLst>
                    <a:gs pos="0">
                      <a:srgbClr val="FFFFFF"/>
                    </a:gs>
                    <a:gs pos="100000">
                      <a:srgbClr val="FFFFFF"/>
                    </a:gs>
                  </a:gsLst>
                  <a:lin ang="5400000" scaled="1"/>
                </a:gradFill>
                <a:latin typeface="メイリオ"/>
                <a:ea typeface="メイリオ"/>
                <a:cs typeface="Segoe UI Semibold" panose="020B0702040204020203" pitchFamily="34" charset="0"/>
              </a:rPr>
              <a:t>コンポーネント</a:t>
            </a:r>
            <a:endParaRPr kumimoji="0" lang="en-US" sz="1568" kern="0" dirty="0">
              <a:gradFill>
                <a:gsLst>
                  <a:gs pos="0">
                    <a:srgbClr val="FFFFFF"/>
                  </a:gs>
                  <a:gs pos="100000">
                    <a:srgbClr val="FFFFFF"/>
                  </a:gs>
                </a:gsLst>
                <a:lin ang="5400000" scaled="1"/>
              </a:gradFill>
              <a:latin typeface="メイリオ"/>
              <a:ea typeface="メイリオ"/>
              <a:cs typeface="Segoe UI Semibold" panose="020B0702040204020203" pitchFamily="34" charset="0"/>
            </a:endParaRPr>
          </a:p>
        </p:txBody>
      </p:sp>
      <p:sp>
        <p:nvSpPr>
          <p:cNvPr id="68" name="TextBox 45">
            <a:extLst>
              <a:ext uri="{FF2B5EF4-FFF2-40B4-BE49-F238E27FC236}">
                <a16:creationId xmlns:a16="http://schemas.microsoft.com/office/drawing/2014/main" id="{DEDAAEA4-1D09-42FA-AFC0-A9ADDCDE3216}"/>
              </a:ext>
            </a:extLst>
          </p:cNvPr>
          <p:cNvSpPr txBox="1"/>
          <p:nvPr/>
        </p:nvSpPr>
        <p:spPr>
          <a:xfrm>
            <a:off x="1370794" y="5520448"/>
            <a:ext cx="9881848" cy="320223"/>
          </a:xfrm>
          <a:prstGeom prst="rect">
            <a:avLst/>
          </a:prstGeom>
          <a:solidFill>
            <a:srgbClr val="D2D2D2">
              <a:lumMod val="50000"/>
            </a:srgbClr>
          </a:solidFill>
        </p:spPr>
        <p:txBody>
          <a:bodyPr wrap="square" rtlCol="0" anchor="ctr">
            <a:noAutofit/>
          </a:bodyPr>
          <a:lstStyle/>
          <a:p>
            <a:pPr algn="ctr" defTabSz="896302">
              <a:defRPr/>
            </a:pPr>
            <a:r>
              <a:rPr kumimoji="0" lang="en-US" sz="1372" kern="0" dirty="0">
                <a:gradFill>
                  <a:gsLst>
                    <a:gs pos="0">
                      <a:srgbClr val="FFFFFF"/>
                    </a:gs>
                    <a:gs pos="100000">
                      <a:srgbClr val="FFFFFF"/>
                    </a:gs>
                  </a:gsLst>
                  <a:lin ang="5400000" scaled="1"/>
                </a:gradFill>
                <a:latin typeface="Segoe UI Semibold" panose="020B0702040204020203" pitchFamily="34" charset="0"/>
                <a:ea typeface="Yu Gothic UI"/>
                <a:cs typeface="Segoe UI Semibold" panose="020B0702040204020203" pitchFamily="34" charset="0"/>
              </a:rPr>
              <a:t>COMMON INFRASTRUCTURE</a:t>
            </a:r>
          </a:p>
        </p:txBody>
      </p:sp>
      <p:sp>
        <p:nvSpPr>
          <p:cNvPr id="69" name="TextBox 31">
            <a:extLst>
              <a:ext uri="{FF2B5EF4-FFF2-40B4-BE49-F238E27FC236}">
                <a16:creationId xmlns:a16="http://schemas.microsoft.com/office/drawing/2014/main" id="{6C5FBD9C-BB72-4AB6-9F6D-D60C4185F497}"/>
              </a:ext>
            </a:extLst>
          </p:cNvPr>
          <p:cNvSpPr txBox="1"/>
          <p:nvPr/>
        </p:nvSpPr>
        <p:spPr>
          <a:xfrm>
            <a:off x="8351230" y="3433636"/>
            <a:ext cx="1125942" cy="442555"/>
          </a:xfrm>
          <a:prstGeom prst="rect">
            <a:avLst/>
          </a:prstGeom>
          <a:solidFill>
            <a:srgbClr val="000000">
              <a:alpha val="25000"/>
            </a:srgbClr>
          </a:solidFill>
        </p:spPr>
        <p:txBody>
          <a:bodyPr wrap="square" lIns="0" tIns="0" rIns="0" bIns="0" rtlCol="0" anchor="ctr">
            <a:noAutofit/>
          </a:bodyPr>
          <a:lstStyle/>
          <a:p>
            <a:pPr algn="ctr" defTabSz="896302">
              <a:defRPr/>
            </a:pPr>
            <a:r>
              <a:rPr kumimoji="0" lang="en-US" sz="1922">
                <a:gradFill>
                  <a:gsLst>
                    <a:gs pos="0">
                      <a:srgbClr val="FFFFFF"/>
                    </a:gs>
                    <a:gs pos="100000">
                      <a:srgbClr val="FFFFFF"/>
                    </a:gs>
                  </a:gsLst>
                  <a:lin ang="5400000" scaled="1"/>
                </a:gradFill>
                <a:latin typeface="Yu Gothic UI"/>
                <a:ea typeface="Yu Gothic UI"/>
                <a:cs typeface="Segoe UI Semibold" panose="020B0702040204020203" pitchFamily="34" charset="0"/>
              </a:rPr>
              <a:t>OS X</a:t>
            </a:r>
            <a:endParaRPr kumimoji="0" lang="en-US" sz="1922" dirty="0">
              <a:gradFill>
                <a:gsLst>
                  <a:gs pos="0">
                    <a:srgbClr val="FFFFFF"/>
                  </a:gs>
                  <a:gs pos="100000">
                    <a:srgbClr val="FFFFFF"/>
                  </a:gs>
                </a:gsLst>
                <a:lin ang="5400000" scaled="1"/>
              </a:gradFill>
              <a:latin typeface="Yu Gothic UI"/>
              <a:ea typeface="Yu Gothic UI"/>
              <a:cs typeface="Segoe UI Semibold" panose="020B0702040204020203" pitchFamily="34" charset="0"/>
            </a:endParaRPr>
          </a:p>
        </p:txBody>
      </p:sp>
      <p:sp>
        <p:nvSpPr>
          <p:cNvPr id="70" name="TextBox 31">
            <a:extLst>
              <a:ext uri="{FF2B5EF4-FFF2-40B4-BE49-F238E27FC236}">
                <a16:creationId xmlns:a16="http://schemas.microsoft.com/office/drawing/2014/main" id="{01DC8A75-5373-4778-B277-9B277ECAF225}"/>
              </a:ext>
            </a:extLst>
          </p:cNvPr>
          <p:cNvSpPr txBox="1"/>
          <p:nvPr/>
        </p:nvSpPr>
        <p:spPr>
          <a:xfrm>
            <a:off x="9757625" y="3437832"/>
            <a:ext cx="1125942" cy="442555"/>
          </a:xfrm>
          <a:prstGeom prst="rect">
            <a:avLst/>
          </a:prstGeom>
          <a:solidFill>
            <a:srgbClr val="000000">
              <a:alpha val="25000"/>
            </a:srgbClr>
          </a:solidFill>
        </p:spPr>
        <p:txBody>
          <a:bodyPr wrap="square" lIns="0" tIns="0" rIns="0" bIns="0" rtlCol="0" anchor="ctr">
            <a:noAutofit/>
          </a:bodyPr>
          <a:lstStyle/>
          <a:p>
            <a:pPr algn="ctr" defTabSz="896302">
              <a:defRPr/>
            </a:pPr>
            <a:r>
              <a:rPr kumimoji="0" lang="en-US" sz="1922" dirty="0">
                <a:gradFill>
                  <a:gsLst>
                    <a:gs pos="0">
                      <a:srgbClr val="FFFFFF"/>
                    </a:gs>
                    <a:gs pos="100000">
                      <a:srgbClr val="FFFFFF"/>
                    </a:gs>
                  </a:gsLst>
                  <a:lin ang="5400000" scaled="1"/>
                </a:gradFill>
                <a:latin typeface="Yu Gothic UI"/>
                <a:ea typeface="Yu Gothic UI"/>
                <a:cs typeface="Segoe UI Semibold" panose="020B0702040204020203" pitchFamily="34" charset="0"/>
              </a:rPr>
              <a:t>UWP</a:t>
            </a:r>
          </a:p>
        </p:txBody>
      </p:sp>
      <p:sp>
        <p:nvSpPr>
          <p:cNvPr id="71" name="Freeform 52">
            <a:extLst>
              <a:ext uri="{FF2B5EF4-FFF2-40B4-BE49-F238E27FC236}">
                <a16:creationId xmlns:a16="http://schemas.microsoft.com/office/drawing/2014/main" id="{F4560493-601B-4DFD-A75B-36573FA918F3}"/>
              </a:ext>
            </a:extLst>
          </p:cNvPr>
          <p:cNvSpPr>
            <a:spLocks noChangeAspect="1" noEditPoints="1"/>
          </p:cNvSpPr>
          <p:nvPr/>
        </p:nvSpPr>
        <p:spPr bwMode="black">
          <a:xfrm>
            <a:off x="5096384" y="2172332"/>
            <a:ext cx="388215" cy="38663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FFFFFF"/>
          </a:solidFill>
          <a:ln>
            <a:noFill/>
          </a:ln>
        </p:spPr>
        <p:txBody>
          <a:bodyPr vert="horz" wrap="square" lIns="103369" tIns="51684" rIns="103369" bIns="51684" numCol="1" anchor="t" anchorCtr="0" compatLnSpc="1">
            <a:prstTxWarp prst="textNoShape">
              <a:avLst/>
            </a:prstTxWarp>
          </a:bodyPr>
          <a:lstStyle/>
          <a:p>
            <a:pPr defTabSz="1054283">
              <a:defRPr/>
            </a:pPr>
            <a:endParaRPr kumimoji="0" lang="en-US" sz="2035" kern="0" dirty="0">
              <a:solidFill>
                <a:srgbClr val="505050"/>
              </a:solidFill>
              <a:latin typeface="Segoe UI"/>
              <a:ea typeface="メイリオ"/>
            </a:endParaRPr>
          </a:p>
        </p:txBody>
      </p:sp>
      <p:sp>
        <p:nvSpPr>
          <p:cNvPr id="72" name="Freeform 52">
            <a:extLst>
              <a:ext uri="{FF2B5EF4-FFF2-40B4-BE49-F238E27FC236}">
                <a16:creationId xmlns:a16="http://schemas.microsoft.com/office/drawing/2014/main" id="{5FC9071D-B5FC-47B0-81A8-878163CB93D2}"/>
              </a:ext>
            </a:extLst>
          </p:cNvPr>
          <p:cNvSpPr>
            <a:spLocks noChangeAspect="1" noEditPoints="1"/>
          </p:cNvSpPr>
          <p:nvPr/>
        </p:nvSpPr>
        <p:spPr bwMode="black">
          <a:xfrm>
            <a:off x="2764655" y="2172332"/>
            <a:ext cx="388215" cy="38663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FFFFFF"/>
          </a:solidFill>
          <a:ln>
            <a:noFill/>
          </a:ln>
        </p:spPr>
        <p:txBody>
          <a:bodyPr vert="horz" wrap="square" lIns="103369" tIns="51684" rIns="103369" bIns="51684" numCol="1" anchor="t" anchorCtr="0" compatLnSpc="1">
            <a:prstTxWarp prst="textNoShape">
              <a:avLst/>
            </a:prstTxWarp>
          </a:bodyPr>
          <a:lstStyle/>
          <a:p>
            <a:pPr defTabSz="1054283">
              <a:defRPr/>
            </a:pPr>
            <a:endParaRPr kumimoji="0" lang="en-US" sz="2035" kern="0" dirty="0">
              <a:solidFill>
                <a:srgbClr val="505050"/>
              </a:solidFill>
              <a:latin typeface="Segoe UI"/>
              <a:ea typeface="メイリオ"/>
            </a:endParaRPr>
          </a:p>
        </p:txBody>
      </p:sp>
      <p:grpSp>
        <p:nvGrpSpPr>
          <p:cNvPr id="74" name="Apple">
            <a:extLst>
              <a:ext uri="{FF2B5EF4-FFF2-40B4-BE49-F238E27FC236}">
                <a16:creationId xmlns:a16="http://schemas.microsoft.com/office/drawing/2014/main" id="{15C2488C-79CB-4A8A-9CEE-F1E18CC4DF77}"/>
              </a:ext>
            </a:extLst>
          </p:cNvPr>
          <p:cNvGrpSpPr>
            <a:grpSpLocks noChangeAspect="1"/>
          </p:cNvGrpSpPr>
          <p:nvPr/>
        </p:nvGrpSpPr>
        <p:grpSpPr bwMode="black">
          <a:xfrm>
            <a:off x="7131892" y="2159782"/>
            <a:ext cx="352923" cy="411739"/>
            <a:chOff x="396875" y="1300163"/>
            <a:chExt cx="1162051" cy="1355725"/>
          </a:xfrm>
          <a:solidFill>
            <a:srgbClr val="FFFFFF"/>
          </a:solidFill>
        </p:grpSpPr>
        <p:sp>
          <p:nvSpPr>
            <p:cNvPr id="75" name="Freeform 80">
              <a:extLst>
                <a:ext uri="{FF2B5EF4-FFF2-40B4-BE49-F238E27FC236}">
                  <a16:creationId xmlns:a16="http://schemas.microsoft.com/office/drawing/2014/main" id="{D4D63309-2848-4BB8-957E-AE719D5DBE82}"/>
                </a:ext>
              </a:extLst>
            </p:cNvPr>
            <p:cNvSpPr>
              <a:spLocks/>
            </p:cNvSpPr>
            <p:nvPr/>
          </p:nvSpPr>
          <p:spPr bwMode="black">
            <a:xfrm>
              <a:off x="396875" y="1616075"/>
              <a:ext cx="1162051" cy="1039813"/>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grpFill/>
            <a:ln>
              <a:noFill/>
            </a:ln>
          </p:spPr>
          <p:txBody>
            <a:bodyPr vert="horz" wrap="square" lIns="103369" tIns="51684" rIns="103369" bIns="51684" numCol="1" anchor="t" anchorCtr="0" compatLnSpc="1">
              <a:prstTxWarp prst="textNoShape">
                <a:avLst/>
              </a:prstTxWarp>
            </a:bodyPr>
            <a:lstStyle/>
            <a:p>
              <a:pPr defTabSz="1054283">
                <a:defRPr/>
              </a:pPr>
              <a:endParaRPr kumimoji="0" lang="en-US" sz="2035" kern="0">
                <a:solidFill>
                  <a:srgbClr val="505050"/>
                </a:solidFill>
                <a:latin typeface="Segoe UI"/>
                <a:ea typeface="メイリオ"/>
              </a:endParaRPr>
            </a:p>
          </p:txBody>
        </p:sp>
        <p:sp>
          <p:nvSpPr>
            <p:cNvPr id="76" name="Freeform 81">
              <a:extLst>
                <a:ext uri="{FF2B5EF4-FFF2-40B4-BE49-F238E27FC236}">
                  <a16:creationId xmlns:a16="http://schemas.microsoft.com/office/drawing/2014/main" id="{02AAC0BD-2C2E-4D7F-B872-4753919604A5}"/>
                </a:ext>
              </a:extLst>
            </p:cNvPr>
            <p:cNvSpPr>
              <a:spLocks/>
            </p:cNvSpPr>
            <p:nvPr/>
          </p:nvSpPr>
          <p:spPr bwMode="black">
            <a:xfrm>
              <a:off x="996950" y="1300163"/>
              <a:ext cx="288925" cy="317500"/>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grpFill/>
            <a:ln>
              <a:noFill/>
            </a:ln>
          </p:spPr>
          <p:txBody>
            <a:bodyPr vert="horz" wrap="square" lIns="103369" tIns="51684" rIns="103369" bIns="51684" numCol="1" anchor="t" anchorCtr="0" compatLnSpc="1">
              <a:prstTxWarp prst="textNoShape">
                <a:avLst/>
              </a:prstTxWarp>
            </a:bodyPr>
            <a:lstStyle/>
            <a:p>
              <a:pPr defTabSz="1054283">
                <a:defRPr/>
              </a:pPr>
              <a:endParaRPr kumimoji="0" lang="en-US" sz="2035" kern="0">
                <a:solidFill>
                  <a:srgbClr val="505050"/>
                </a:solidFill>
                <a:latin typeface="Segoe UI"/>
                <a:ea typeface="メイリオ"/>
              </a:endParaRPr>
            </a:p>
          </p:txBody>
        </p:sp>
      </p:grpSp>
      <p:sp>
        <p:nvSpPr>
          <p:cNvPr id="77" name="Freeform 52">
            <a:extLst>
              <a:ext uri="{FF2B5EF4-FFF2-40B4-BE49-F238E27FC236}">
                <a16:creationId xmlns:a16="http://schemas.microsoft.com/office/drawing/2014/main" id="{F4F4798B-775C-497D-AC29-045EAFEC429C}"/>
              </a:ext>
            </a:extLst>
          </p:cNvPr>
          <p:cNvSpPr>
            <a:spLocks noChangeAspect="1" noEditPoints="1"/>
          </p:cNvSpPr>
          <p:nvPr/>
        </p:nvSpPr>
        <p:spPr bwMode="black">
          <a:xfrm>
            <a:off x="8382465" y="2172332"/>
            <a:ext cx="388215" cy="38663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FFFFFF"/>
          </a:solidFill>
          <a:ln>
            <a:noFill/>
          </a:ln>
        </p:spPr>
        <p:txBody>
          <a:bodyPr vert="horz" wrap="square" lIns="103369" tIns="51684" rIns="103369" bIns="51684" numCol="1" anchor="t" anchorCtr="0" compatLnSpc="1">
            <a:prstTxWarp prst="textNoShape">
              <a:avLst/>
            </a:prstTxWarp>
          </a:bodyPr>
          <a:lstStyle/>
          <a:p>
            <a:pPr defTabSz="1054283">
              <a:defRPr/>
            </a:pPr>
            <a:endParaRPr kumimoji="0" lang="en-US" sz="2035" kern="0" dirty="0">
              <a:solidFill>
                <a:srgbClr val="505050"/>
              </a:solidFill>
              <a:latin typeface="Segoe UI"/>
              <a:ea typeface="メイリオ"/>
            </a:endParaRPr>
          </a:p>
        </p:txBody>
      </p:sp>
      <p:grpSp>
        <p:nvGrpSpPr>
          <p:cNvPr id="78" name="Apple">
            <a:extLst>
              <a:ext uri="{FF2B5EF4-FFF2-40B4-BE49-F238E27FC236}">
                <a16:creationId xmlns:a16="http://schemas.microsoft.com/office/drawing/2014/main" id="{05CE1753-E5AD-4F65-B127-EA15E54C3B58}"/>
              </a:ext>
            </a:extLst>
          </p:cNvPr>
          <p:cNvGrpSpPr>
            <a:grpSpLocks noChangeAspect="1"/>
          </p:cNvGrpSpPr>
          <p:nvPr/>
        </p:nvGrpSpPr>
        <p:grpSpPr bwMode="black">
          <a:xfrm>
            <a:off x="10442281" y="2159782"/>
            <a:ext cx="352923" cy="411739"/>
            <a:chOff x="396875" y="1300163"/>
            <a:chExt cx="1162051" cy="1355725"/>
          </a:xfrm>
          <a:solidFill>
            <a:srgbClr val="FFFFFF"/>
          </a:solidFill>
        </p:grpSpPr>
        <p:sp>
          <p:nvSpPr>
            <p:cNvPr id="79" name="Freeform 80">
              <a:extLst>
                <a:ext uri="{FF2B5EF4-FFF2-40B4-BE49-F238E27FC236}">
                  <a16:creationId xmlns:a16="http://schemas.microsoft.com/office/drawing/2014/main" id="{3C11868C-18CE-4717-A416-2DB2D2C3A1A7}"/>
                </a:ext>
              </a:extLst>
            </p:cNvPr>
            <p:cNvSpPr>
              <a:spLocks/>
            </p:cNvSpPr>
            <p:nvPr/>
          </p:nvSpPr>
          <p:spPr bwMode="black">
            <a:xfrm>
              <a:off x="396875" y="1616075"/>
              <a:ext cx="1162051" cy="1039813"/>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grpFill/>
            <a:ln>
              <a:noFill/>
            </a:ln>
          </p:spPr>
          <p:txBody>
            <a:bodyPr vert="horz" wrap="square" lIns="103369" tIns="51684" rIns="103369" bIns="51684" numCol="1" anchor="t" anchorCtr="0" compatLnSpc="1">
              <a:prstTxWarp prst="textNoShape">
                <a:avLst/>
              </a:prstTxWarp>
            </a:bodyPr>
            <a:lstStyle/>
            <a:p>
              <a:pPr defTabSz="1054283">
                <a:defRPr/>
              </a:pPr>
              <a:endParaRPr kumimoji="0" lang="en-US" sz="2035" kern="0">
                <a:solidFill>
                  <a:srgbClr val="505050"/>
                </a:solidFill>
                <a:latin typeface="Segoe UI"/>
                <a:ea typeface="メイリオ"/>
              </a:endParaRPr>
            </a:p>
          </p:txBody>
        </p:sp>
        <p:sp>
          <p:nvSpPr>
            <p:cNvPr id="80" name="Freeform 81">
              <a:extLst>
                <a:ext uri="{FF2B5EF4-FFF2-40B4-BE49-F238E27FC236}">
                  <a16:creationId xmlns:a16="http://schemas.microsoft.com/office/drawing/2014/main" id="{0BE36635-6D23-4ADB-AD20-F6487D46A7EA}"/>
                </a:ext>
              </a:extLst>
            </p:cNvPr>
            <p:cNvSpPr>
              <a:spLocks/>
            </p:cNvSpPr>
            <p:nvPr/>
          </p:nvSpPr>
          <p:spPr bwMode="black">
            <a:xfrm>
              <a:off x="996950" y="1300163"/>
              <a:ext cx="288925" cy="317500"/>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grpFill/>
            <a:ln>
              <a:noFill/>
            </a:ln>
          </p:spPr>
          <p:txBody>
            <a:bodyPr vert="horz" wrap="square" lIns="103369" tIns="51684" rIns="103369" bIns="51684" numCol="1" anchor="t" anchorCtr="0" compatLnSpc="1">
              <a:prstTxWarp prst="textNoShape">
                <a:avLst/>
              </a:prstTxWarp>
            </a:bodyPr>
            <a:lstStyle/>
            <a:p>
              <a:pPr defTabSz="1054283">
                <a:defRPr/>
              </a:pPr>
              <a:endParaRPr kumimoji="0" lang="en-US" sz="2035" kern="0">
                <a:solidFill>
                  <a:srgbClr val="505050"/>
                </a:solidFill>
                <a:latin typeface="Segoe UI"/>
                <a:ea typeface="メイリオ"/>
              </a:endParaRPr>
            </a:p>
          </p:txBody>
        </p:sp>
      </p:grpSp>
      <p:sp>
        <p:nvSpPr>
          <p:cNvPr id="81" name="Android">
            <a:extLst>
              <a:ext uri="{FF2B5EF4-FFF2-40B4-BE49-F238E27FC236}">
                <a16:creationId xmlns:a16="http://schemas.microsoft.com/office/drawing/2014/main" id="{44F33E38-1BE4-4CAF-A5F9-E32422B23174}"/>
              </a:ext>
            </a:extLst>
          </p:cNvPr>
          <p:cNvSpPr>
            <a:spLocks noChangeAspect="1" noEditPoints="1"/>
          </p:cNvSpPr>
          <p:nvPr/>
        </p:nvSpPr>
        <p:spPr bwMode="black">
          <a:xfrm>
            <a:off x="9430019" y="2148400"/>
            <a:ext cx="352923" cy="434502"/>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FFFFFF"/>
          </a:solidFill>
          <a:ln>
            <a:noFill/>
          </a:ln>
        </p:spPr>
        <p:txBody>
          <a:bodyPr vert="horz" wrap="square" lIns="103369" tIns="51684" rIns="103369" bIns="51684" numCol="1" anchor="t" anchorCtr="0" compatLnSpc="1">
            <a:prstTxWarp prst="textNoShape">
              <a:avLst/>
            </a:prstTxWarp>
          </a:bodyPr>
          <a:lstStyle/>
          <a:p>
            <a:pPr defTabSz="1054283">
              <a:defRPr/>
            </a:pPr>
            <a:endParaRPr kumimoji="0" lang="en-US" sz="2035" kern="0">
              <a:solidFill>
                <a:srgbClr val="505050"/>
              </a:solidFill>
              <a:latin typeface="Segoe UI"/>
              <a:ea typeface="メイリオ"/>
            </a:endParaRPr>
          </a:p>
        </p:txBody>
      </p:sp>
      <p:pic>
        <p:nvPicPr>
          <p:cNvPr id="82" name="Picture 2" descr="http://files.softicons.com/download/system-icons/windows-8-metro-icons-by-dakirby309/png/512x512/Folders%20&amp;%20OS/Linux.png">
            <a:extLst>
              <a:ext uri="{FF2B5EF4-FFF2-40B4-BE49-F238E27FC236}">
                <a16:creationId xmlns:a16="http://schemas.microsoft.com/office/drawing/2014/main" id="{A91D2042-F5E0-4C1C-9441-B046F197633F}"/>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053363" y="2110989"/>
            <a:ext cx="529385" cy="517216"/>
          </a:xfrm>
          <a:prstGeom prst="rect">
            <a:avLst/>
          </a:prstGeom>
          <a:noFill/>
          <a:extLst>
            <a:ext uri="{909E8E84-426E-40DD-AFC4-6F175D3DCCD1}">
              <a14:hiddenFill xmlns:a14="http://schemas.microsoft.com/office/drawing/2010/main">
                <a:solidFill>
                  <a:srgbClr val="FFFFFF"/>
                </a:solidFill>
              </a14:hiddenFill>
            </a:ext>
          </a:extLst>
        </p:spPr>
      </p:pic>
      <p:sp>
        <p:nvSpPr>
          <p:cNvPr id="83" name="TextBox 39">
            <a:extLst>
              <a:ext uri="{FF2B5EF4-FFF2-40B4-BE49-F238E27FC236}">
                <a16:creationId xmlns:a16="http://schemas.microsoft.com/office/drawing/2014/main" id="{FF702BBC-C282-4D48-BF85-1899AA6C9194}"/>
              </a:ext>
            </a:extLst>
          </p:cNvPr>
          <p:cNvSpPr txBox="1"/>
          <p:nvPr/>
        </p:nvSpPr>
        <p:spPr>
          <a:xfrm>
            <a:off x="6482847" y="3433579"/>
            <a:ext cx="1307373" cy="442555"/>
          </a:xfrm>
          <a:prstGeom prst="rect">
            <a:avLst/>
          </a:prstGeom>
          <a:solidFill>
            <a:srgbClr val="000000">
              <a:alpha val="25000"/>
            </a:srgbClr>
          </a:solidFill>
        </p:spPr>
        <p:txBody>
          <a:bodyPr wrap="square" lIns="0" tIns="0" rIns="0" bIns="0" rtlCol="0" anchor="ctr">
            <a:noAutofit/>
          </a:bodyPr>
          <a:lstStyle/>
          <a:p>
            <a:pPr algn="ctr" defTabSz="896302">
              <a:defRPr/>
            </a:pPr>
            <a:r>
              <a:rPr kumimoji="0" lang="en-US" sz="1372" dirty="0">
                <a:gradFill>
                  <a:gsLst>
                    <a:gs pos="0">
                      <a:srgbClr val="FFFFFF"/>
                    </a:gs>
                    <a:gs pos="100000">
                      <a:srgbClr val="FFFFFF"/>
                    </a:gs>
                  </a:gsLst>
                  <a:lin ang="5400000" scaled="1"/>
                </a:gradFill>
                <a:latin typeface="Yu Gothic UI"/>
                <a:ea typeface="Yu Gothic UI"/>
                <a:cs typeface="Segoe UI Semibold" panose="020B0702040204020203" pitchFamily="34" charset="0"/>
              </a:rPr>
              <a:t>Console</a:t>
            </a:r>
          </a:p>
        </p:txBody>
      </p:sp>
      <p:sp>
        <p:nvSpPr>
          <p:cNvPr id="84" name="正方形/長方形 83">
            <a:extLst>
              <a:ext uri="{FF2B5EF4-FFF2-40B4-BE49-F238E27FC236}">
                <a16:creationId xmlns:a16="http://schemas.microsoft.com/office/drawing/2014/main" id="{6A85B6BB-B55F-4125-8E6A-4E1E0B909536}"/>
              </a:ext>
            </a:extLst>
          </p:cNvPr>
          <p:cNvSpPr/>
          <p:nvPr/>
        </p:nvSpPr>
        <p:spPr bwMode="auto">
          <a:xfrm>
            <a:off x="1370606" y="4060801"/>
            <a:ext cx="9876479" cy="705846"/>
          </a:xfrm>
          <a:prstGeom prst="rect">
            <a:avLst/>
          </a:prstGeom>
          <a:solidFill>
            <a:srgbClr val="5C2D91">
              <a:alpha val="7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altLang="ja-JP" sz="2745" kern="0" dirty="0">
                <a:gradFill>
                  <a:gsLst>
                    <a:gs pos="0">
                      <a:srgbClr val="FFFFFF"/>
                    </a:gs>
                    <a:gs pos="100000">
                      <a:srgbClr val="FFFFFF"/>
                    </a:gs>
                  </a:gsLst>
                  <a:lin ang="5400000" scaled="0"/>
                </a:gradFill>
                <a:latin typeface="Segoe UI"/>
                <a:ea typeface="Segoe UI" pitchFamily="34" charset="0"/>
                <a:cs typeface="Segoe UI" pitchFamily="34" charset="0"/>
              </a:rPr>
              <a:t>.NET Standard</a:t>
            </a:r>
            <a:endParaRPr lang="ja-JP" altLang="en-US" sz="2745"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Freeform 55">
            <a:extLst>
              <a:ext uri="{FF2B5EF4-FFF2-40B4-BE49-F238E27FC236}">
                <a16:creationId xmlns:a16="http://schemas.microsoft.com/office/drawing/2014/main" id="{96E9FBBB-53FB-4DEA-B556-E3BC28ECFF19}"/>
              </a:ext>
            </a:extLst>
          </p:cNvPr>
          <p:cNvSpPr>
            <a:spLocks noChangeAspect="1" noEditPoints="1"/>
          </p:cNvSpPr>
          <p:nvPr/>
        </p:nvSpPr>
        <p:spPr bwMode="black">
          <a:xfrm>
            <a:off x="4790165" y="3368303"/>
            <a:ext cx="176462" cy="17574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FFFFFF"/>
          </a:solidFill>
          <a:ln>
            <a:noFill/>
          </a:ln>
        </p:spPr>
        <p:txBody>
          <a:bodyPr vert="horz" wrap="square" lIns="103369" tIns="51684" rIns="103369" bIns="51684" numCol="1" anchor="t" anchorCtr="0" compatLnSpc="1">
            <a:prstTxWarp prst="textNoShape">
              <a:avLst/>
            </a:prstTxWarp>
          </a:bodyPr>
          <a:lstStyle/>
          <a:p>
            <a:pPr defTabSz="1054283">
              <a:defRPr/>
            </a:pPr>
            <a:endParaRPr kumimoji="0" lang="en-US" sz="2035" kern="0" dirty="0">
              <a:solidFill>
                <a:srgbClr val="505050"/>
              </a:solidFill>
              <a:latin typeface="Segoe UI"/>
              <a:ea typeface="メイリオ"/>
            </a:endParaRPr>
          </a:p>
        </p:txBody>
      </p:sp>
      <p:sp>
        <p:nvSpPr>
          <p:cNvPr id="90" name="TextBox 37">
            <a:extLst>
              <a:ext uri="{FF2B5EF4-FFF2-40B4-BE49-F238E27FC236}">
                <a16:creationId xmlns:a16="http://schemas.microsoft.com/office/drawing/2014/main" id="{76D3EE1E-104E-4F9B-B430-9116B90668E3}"/>
              </a:ext>
            </a:extLst>
          </p:cNvPr>
          <p:cNvSpPr txBox="1"/>
          <p:nvPr/>
        </p:nvSpPr>
        <p:spPr>
          <a:xfrm>
            <a:off x="4858824" y="2880762"/>
            <a:ext cx="988185" cy="442555"/>
          </a:xfrm>
          <a:prstGeom prst="rect">
            <a:avLst/>
          </a:prstGeom>
          <a:solidFill>
            <a:srgbClr val="000000">
              <a:alpha val="25000"/>
            </a:srgbClr>
          </a:solidFill>
        </p:spPr>
        <p:txBody>
          <a:bodyPr wrap="square" lIns="0" tIns="0" rIns="0" bIns="0" rtlCol="0" anchor="ctr">
            <a:noAutofit/>
          </a:bodyPr>
          <a:lstStyle/>
          <a:p>
            <a:pPr algn="ctr" defTabSz="896302">
              <a:defRPr/>
            </a:pPr>
            <a:r>
              <a:rPr kumimoji="0" lang="en-US" sz="1372" dirty="0">
                <a:solidFill>
                  <a:srgbClr val="FFFFFF"/>
                </a:solidFill>
                <a:latin typeface="Yu Gothic UI"/>
                <a:ea typeface="Yu Gothic UI"/>
                <a:cs typeface="Segoe UI Semibold" panose="020B0702040204020203" pitchFamily="34" charset="0"/>
              </a:rPr>
              <a:t>Win Forms</a:t>
            </a:r>
          </a:p>
        </p:txBody>
      </p:sp>
      <p:sp>
        <p:nvSpPr>
          <p:cNvPr id="91" name="TextBox 38">
            <a:extLst>
              <a:ext uri="{FF2B5EF4-FFF2-40B4-BE49-F238E27FC236}">
                <a16:creationId xmlns:a16="http://schemas.microsoft.com/office/drawing/2014/main" id="{D965DB5F-37B1-45A9-BD3E-8E0DD07A529D}"/>
              </a:ext>
            </a:extLst>
          </p:cNvPr>
          <p:cNvSpPr txBox="1"/>
          <p:nvPr/>
        </p:nvSpPr>
        <p:spPr>
          <a:xfrm>
            <a:off x="5670219" y="3427343"/>
            <a:ext cx="705846" cy="442555"/>
          </a:xfrm>
          <a:prstGeom prst="rect">
            <a:avLst/>
          </a:prstGeom>
          <a:solidFill>
            <a:srgbClr val="000000">
              <a:alpha val="25000"/>
            </a:srgbClr>
          </a:solidFill>
        </p:spPr>
        <p:txBody>
          <a:bodyPr wrap="square" lIns="0" tIns="0" rIns="0" bIns="0" rtlCol="0" anchor="ctr">
            <a:noAutofit/>
          </a:bodyPr>
          <a:lstStyle/>
          <a:p>
            <a:pPr algn="ctr" defTabSz="896302">
              <a:defRPr/>
            </a:pPr>
            <a:r>
              <a:rPr kumimoji="0" lang="en-US" sz="1372" dirty="0">
                <a:solidFill>
                  <a:srgbClr val="FFFFFF"/>
                </a:solidFill>
                <a:latin typeface="Yu Gothic UI"/>
                <a:ea typeface="Yu Gothic UI"/>
                <a:cs typeface="Segoe UI Semibold" panose="020B0702040204020203" pitchFamily="34" charset="0"/>
              </a:rPr>
              <a:t>WPF</a:t>
            </a:r>
          </a:p>
        </p:txBody>
      </p:sp>
      <p:sp>
        <p:nvSpPr>
          <p:cNvPr id="95" name="Freeform 55">
            <a:extLst>
              <a:ext uri="{FF2B5EF4-FFF2-40B4-BE49-F238E27FC236}">
                <a16:creationId xmlns:a16="http://schemas.microsoft.com/office/drawing/2014/main" id="{E665849E-0C8F-41B5-80A0-00263D68AB6F}"/>
              </a:ext>
            </a:extLst>
          </p:cNvPr>
          <p:cNvSpPr>
            <a:spLocks noChangeAspect="1" noEditPoints="1"/>
          </p:cNvSpPr>
          <p:nvPr/>
        </p:nvSpPr>
        <p:spPr bwMode="black">
          <a:xfrm>
            <a:off x="4788798" y="2796464"/>
            <a:ext cx="176462" cy="17574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FFFFFF"/>
          </a:solidFill>
          <a:ln>
            <a:noFill/>
          </a:ln>
        </p:spPr>
        <p:txBody>
          <a:bodyPr vert="horz" wrap="square" lIns="103369" tIns="51684" rIns="103369" bIns="51684" numCol="1" anchor="t" anchorCtr="0" compatLnSpc="1">
            <a:prstTxWarp prst="textNoShape">
              <a:avLst/>
            </a:prstTxWarp>
          </a:bodyPr>
          <a:lstStyle/>
          <a:p>
            <a:pPr defTabSz="1054283">
              <a:defRPr/>
            </a:pPr>
            <a:endParaRPr kumimoji="0" lang="en-US" sz="2035" kern="0" dirty="0">
              <a:solidFill>
                <a:srgbClr val="505050"/>
              </a:solidFill>
              <a:latin typeface="Segoe UI"/>
              <a:ea typeface="メイリオ"/>
            </a:endParaRPr>
          </a:p>
        </p:txBody>
      </p:sp>
      <p:sp>
        <p:nvSpPr>
          <p:cNvPr id="96" name="Freeform 55">
            <a:extLst>
              <a:ext uri="{FF2B5EF4-FFF2-40B4-BE49-F238E27FC236}">
                <a16:creationId xmlns:a16="http://schemas.microsoft.com/office/drawing/2014/main" id="{9171886B-3F37-40A4-B918-F605665136E8}"/>
              </a:ext>
            </a:extLst>
          </p:cNvPr>
          <p:cNvSpPr>
            <a:spLocks noChangeAspect="1" noEditPoints="1"/>
          </p:cNvSpPr>
          <p:nvPr/>
        </p:nvSpPr>
        <p:spPr bwMode="black">
          <a:xfrm>
            <a:off x="5602463" y="3358408"/>
            <a:ext cx="176462" cy="17574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FFFFFF"/>
          </a:solidFill>
          <a:ln>
            <a:noFill/>
          </a:ln>
        </p:spPr>
        <p:txBody>
          <a:bodyPr vert="horz" wrap="square" lIns="103369" tIns="51684" rIns="103369" bIns="51684" numCol="1" anchor="t" anchorCtr="0" compatLnSpc="1">
            <a:prstTxWarp prst="textNoShape">
              <a:avLst/>
            </a:prstTxWarp>
          </a:bodyPr>
          <a:lstStyle/>
          <a:p>
            <a:pPr defTabSz="1054283">
              <a:defRPr/>
            </a:pPr>
            <a:endParaRPr kumimoji="0" lang="en-US" sz="2035" kern="0" dirty="0">
              <a:solidFill>
                <a:srgbClr val="505050"/>
              </a:solidFill>
              <a:latin typeface="Segoe UI"/>
              <a:ea typeface="メイリオ"/>
            </a:endParaRPr>
          </a:p>
        </p:txBody>
      </p:sp>
    </p:spTree>
    <p:extLst>
      <p:ext uri="{BB962C8B-B14F-4D97-AF65-F5344CB8AC3E}">
        <p14:creationId xmlns:p14="http://schemas.microsoft.com/office/powerpoint/2010/main" val="3569476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677214-61E6-41ED-91FD-CC1ACBB1EE3C}"/>
              </a:ext>
            </a:extLst>
          </p:cNvPr>
          <p:cNvSpPr>
            <a:spLocks noGrp="1"/>
          </p:cNvSpPr>
          <p:nvPr>
            <p:ph type="title"/>
          </p:nvPr>
        </p:nvSpPr>
        <p:spPr/>
        <p:txBody>
          <a:bodyPr/>
          <a:lstStyle/>
          <a:p>
            <a:r>
              <a:rPr lang="en-US" altLang="ja-JP" dirty="0"/>
              <a:t>.NET Platform </a:t>
            </a:r>
            <a:r>
              <a:rPr lang="ja-JP" altLang="en-US" dirty="0"/>
              <a:t>の </a:t>
            </a:r>
            <a:r>
              <a:rPr lang="en-US" altLang="ja-JP" dirty="0"/>
              <a:t>API </a:t>
            </a:r>
            <a:r>
              <a:rPr lang="ja-JP" altLang="en-US" dirty="0"/>
              <a:t>統一化に向けて</a:t>
            </a:r>
            <a:endParaRPr kumimoji="1" lang="ja-JP" altLang="en-US" dirty="0"/>
          </a:p>
        </p:txBody>
      </p:sp>
      <p:sp>
        <p:nvSpPr>
          <p:cNvPr id="15" name="楕円 14">
            <a:extLst>
              <a:ext uri="{FF2B5EF4-FFF2-40B4-BE49-F238E27FC236}">
                <a16:creationId xmlns:a16="http://schemas.microsoft.com/office/drawing/2014/main" id="{E6F68D8A-3672-400D-98BF-FEB5CA41A804}"/>
              </a:ext>
            </a:extLst>
          </p:cNvPr>
          <p:cNvSpPr>
            <a:spLocks noChangeAspect="1"/>
          </p:cNvSpPr>
          <p:nvPr/>
        </p:nvSpPr>
        <p:spPr bwMode="auto">
          <a:xfrm>
            <a:off x="1860774" y="2570435"/>
            <a:ext cx="3881723" cy="3882155"/>
          </a:xfrm>
          <a:prstGeom prst="ellipse">
            <a:avLst/>
          </a:prstGeom>
          <a:solidFill>
            <a:srgbClr val="5C2D91"/>
          </a:solidFill>
          <a:ln>
            <a:noFill/>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altLang="ja-JP" sz="2353" kern="0" dirty="0">
              <a:gradFill>
                <a:gsLst>
                  <a:gs pos="0">
                    <a:srgbClr val="FFFFFF"/>
                  </a:gs>
                  <a:gs pos="100000">
                    <a:srgbClr val="FFFFFF"/>
                  </a:gs>
                </a:gsLst>
                <a:lin ang="5400000" scaled="0"/>
              </a:gradFill>
              <a:latin typeface="Yu Gothic UI"/>
              <a:ea typeface="Segoe UI" pitchFamily="34" charset="0"/>
              <a:cs typeface="Segoe UI" pitchFamily="34" charset="0"/>
            </a:endParaRPr>
          </a:p>
        </p:txBody>
      </p:sp>
      <p:sp>
        <p:nvSpPr>
          <p:cNvPr id="16" name="楕円 15">
            <a:extLst>
              <a:ext uri="{FF2B5EF4-FFF2-40B4-BE49-F238E27FC236}">
                <a16:creationId xmlns:a16="http://schemas.microsoft.com/office/drawing/2014/main" id="{CEC4796D-D683-42B6-A790-70CA820EECAF}"/>
              </a:ext>
            </a:extLst>
          </p:cNvPr>
          <p:cNvSpPr>
            <a:spLocks noChangeAspect="1"/>
          </p:cNvSpPr>
          <p:nvPr/>
        </p:nvSpPr>
        <p:spPr bwMode="auto">
          <a:xfrm>
            <a:off x="2390242" y="2047520"/>
            <a:ext cx="3882155" cy="3882155"/>
          </a:xfrm>
          <a:prstGeom prst="ellipse">
            <a:avLst/>
          </a:prstGeom>
          <a:solidFill>
            <a:srgbClr val="00BCF2">
              <a:alpha val="75000"/>
            </a:srgbClr>
          </a:solidFill>
          <a:ln>
            <a:noFill/>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ja-JP" altLang="en-US" sz="2353" kern="0" dirty="0" err="1">
              <a:gradFill>
                <a:gsLst>
                  <a:gs pos="0">
                    <a:srgbClr val="FFFFFF"/>
                  </a:gs>
                  <a:gs pos="100000">
                    <a:srgbClr val="FFFFFF"/>
                  </a:gs>
                </a:gsLst>
                <a:lin ang="5400000" scaled="0"/>
              </a:gradFill>
              <a:latin typeface="Yu Gothic UI"/>
              <a:ea typeface="Segoe UI" pitchFamily="34" charset="0"/>
              <a:cs typeface="Segoe UI" pitchFamily="34" charset="0"/>
            </a:endParaRPr>
          </a:p>
        </p:txBody>
      </p:sp>
      <p:sp>
        <p:nvSpPr>
          <p:cNvPr id="17" name="テキスト ボックス 16">
            <a:extLst>
              <a:ext uri="{FF2B5EF4-FFF2-40B4-BE49-F238E27FC236}">
                <a16:creationId xmlns:a16="http://schemas.microsoft.com/office/drawing/2014/main" id="{C8A25C8A-C943-4AD2-A4DB-27B39C4900EC}"/>
              </a:ext>
            </a:extLst>
          </p:cNvPr>
          <p:cNvSpPr txBox="1"/>
          <p:nvPr/>
        </p:nvSpPr>
        <p:spPr>
          <a:xfrm>
            <a:off x="-791619" y="5312645"/>
            <a:ext cx="3891531" cy="908196"/>
          </a:xfrm>
          <a:prstGeom prst="rect">
            <a:avLst/>
          </a:prstGeom>
          <a:noFill/>
        </p:spPr>
        <p:txBody>
          <a:bodyPr wrap="square" lIns="179285" tIns="143428" rIns="179285" bIns="143428" rtlCol="0">
            <a:spAutoFit/>
          </a:bodyPr>
          <a:lstStyle/>
          <a:p>
            <a:pPr algn="ctr">
              <a:lnSpc>
                <a:spcPct val="90000"/>
              </a:lnSpc>
              <a:spcAft>
                <a:spcPts val="588"/>
              </a:spcAft>
              <a:defRPr/>
            </a:pPr>
            <a:r>
              <a:rPr lang="en-US" altLang="ja-JP" sz="1961" b="1" dirty="0">
                <a:solidFill>
                  <a:srgbClr val="282828"/>
                </a:solidFill>
                <a:latin typeface="Yu Gothic UI"/>
              </a:rPr>
              <a:t>.NET Framework</a:t>
            </a:r>
          </a:p>
          <a:p>
            <a:pPr algn="ctr">
              <a:lnSpc>
                <a:spcPct val="90000"/>
              </a:lnSpc>
              <a:spcAft>
                <a:spcPts val="588"/>
              </a:spcAft>
              <a:defRPr/>
            </a:pPr>
            <a:r>
              <a:rPr lang="en-US" altLang="ja-JP" sz="1961" b="1" dirty="0">
                <a:solidFill>
                  <a:srgbClr val="282828"/>
                </a:solidFill>
                <a:latin typeface="Yu Gothic UI"/>
              </a:rPr>
              <a:t>APIs</a:t>
            </a:r>
            <a:endParaRPr lang="ja-JP" altLang="en-US" sz="1961" b="1" dirty="0" err="1">
              <a:solidFill>
                <a:srgbClr val="282828"/>
              </a:solidFill>
              <a:latin typeface="Yu Gothic UI"/>
            </a:endParaRPr>
          </a:p>
        </p:txBody>
      </p:sp>
      <p:sp>
        <p:nvSpPr>
          <p:cNvPr id="18" name="楕円 17">
            <a:extLst>
              <a:ext uri="{FF2B5EF4-FFF2-40B4-BE49-F238E27FC236}">
                <a16:creationId xmlns:a16="http://schemas.microsoft.com/office/drawing/2014/main" id="{140383E5-3B47-4B9D-85DA-9155700DF6B9}"/>
              </a:ext>
            </a:extLst>
          </p:cNvPr>
          <p:cNvSpPr>
            <a:spLocks noChangeAspect="1"/>
          </p:cNvSpPr>
          <p:nvPr/>
        </p:nvSpPr>
        <p:spPr bwMode="auto">
          <a:xfrm>
            <a:off x="2925990" y="2570435"/>
            <a:ext cx="3882155" cy="3882155"/>
          </a:xfrm>
          <a:prstGeom prst="ellipse">
            <a:avLst/>
          </a:prstGeom>
          <a:solidFill>
            <a:srgbClr val="0078D7">
              <a:alpha val="75000"/>
            </a:srgbClr>
          </a:solidFill>
          <a:ln>
            <a:noFill/>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ja-JP" altLang="en-US" sz="2353" kern="0" dirty="0" err="1">
              <a:gradFill>
                <a:gsLst>
                  <a:gs pos="0">
                    <a:srgbClr val="FFFFFF"/>
                  </a:gs>
                  <a:gs pos="100000">
                    <a:srgbClr val="FFFFFF"/>
                  </a:gs>
                </a:gsLst>
                <a:lin ang="5400000" scaled="0"/>
              </a:gradFill>
              <a:latin typeface="Yu Gothic UI"/>
              <a:ea typeface="Segoe UI" pitchFamily="34" charset="0"/>
              <a:cs typeface="Segoe UI" pitchFamily="34" charset="0"/>
            </a:endParaRPr>
          </a:p>
        </p:txBody>
      </p:sp>
      <p:sp>
        <p:nvSpPr>
          <p:cNvPr id="19" name="テキスト ボックス 18">
            <a:extLst>
              <a:ext uri="{FF2B5EF4-FFF2-40B4-BE49-F238E27FC236}">
                <a16:creationId xmlns:a16="http://schemas.microsoft.com/office/drawing/2014/main" id="{D7967EBB-1162-4B4A-BB98-9377A7107189}"/>
              </a:ext>
            </a:extLst>
          </p:cNvPr>
          <p:cNvSpPr txBox="1"/>
          <p:nvPr/>
        </p:nvSpPr>
        <p:spPr>
          <a:xfrm>
            <a:off x="2401940" y="1240634"/>
            <a:ext cx="3870026" cy="908196"/>
          </a:xfrm>
          <a:prstGeom prst="rect">
            <a:avLst/>
          </a:prstGeom>
          <a:noFill/>
        </p:spPr>
        <p:txBody>
          <a:bodyPr wrap="square" lIns="179285" tIns="143428" rIns="179285" bIns="143428" rtlCol="0">
            <a:spAutoFit/>
          </a:bodyPr>
          <a:lstStyle/>
          <a:p>
            <a:pPr algn="ctr">
              <a:lnSpc>
                <a:spcPct val="90000"/>
              </a:lnSpc>
              <a:spcAft>
                <a:spcPts val="588"/>
              </a:spcAft>
              <a:defRPr/>
            </a:pPr>
            <a:r>
              <a:rPr lang="en-US" altLang="ja-JP" sz="1961" b="1" dirty="0">
                <a:solidFill>
                  <a:srgbClr val="282828"/>
                </a:solidFill>
                <a:latin typeface="Yu Gothic UI"/>
              </a:rPr>
              <a:t>.NET Core</a:t>
            </a:r>
          </a:p>
          <a:p>
            <a:pPr algn="ctr">
              <a:lnSpc>
                <a:spcPct val="90000"/>
              </a:lnSpc>
              <a:spcAft>
                <a:spcPts val="588"/>
              </a:spcAft>
              <a:defRPr/>
            </a:pPr>
            <a:r>
              <a:rPr lang="en-US" altLang="ja-JP" sz="1961" b="1" dirty="0">
                <a:solidFill>
                  <a:srgbClr val="282828"/>
                </a:solidFill>
                <a:latin typeface="Yu Gothic UI"/>
              </a:rPr>
              <a:t>APIs</a:t>
            </a:r>
            <a:endParaRPr lang="ja-JP" altLang="en-US" sz="1961" b="1" dirty="0" err="1">
              <a:solidFill>
                <a:srgbClr val="282828"/>
              </a:solidFill>
              <a:latin typeface="Yu Gothic UI"/>
            </a:endParaRPr>
          </a:p>
        </p:txBody>
      </p:sp>
      <p:sp>
        <p:nvSpPr>
          <p:cNvPr id="20" name="テキスト ボックス 19">
            <a:extLst>
              <a:ext uri="{FF2B5EF4-FFF2-40B4-BE49-F238E27FC236}">
                <a16:creationId xmlns:a16="http://schemas.microsoft.com/office/drawing/2014/main" id="{3917FAFA-8114-48B8-80ED-F90C0BA96415}"/>
              </a:ext>
            </a:extLst>
          </p:cNvPr>
          <p:cNvSpPr txBox="1"/>
          <p:nvPr/>
        </p:nvSpPr>
        <p:spPr>
          <a:xfrm>
            <a:off x="5135161" y="5312645"/>
            <a:ext cx="3875875" cy="908196"/>
          </a:xfrm>
          <a:prstGeom prst="rect">
            <a:avLst/>
          </a:prstGeom>
          <a:noFill/>
        </p:spPr>
        <p:txBody>
          <a:bodyPr wrap="square" lIns="179285" tIns="143428" rIns="179285" bIns="143428" rtlCol="0">
            <a:spAutoFit/>
          </a:bodyPr>
          <a:lstStyle/>
          <a:p>
            <a:pPr algn="ctr">
              <a:lnSpc>
                <a:spcPct val="90000"/>
              </a:lnSpc>
              <a:spcAft>
                <a:spcPts val="588"/>
              </a:spcAft>
              <a:defRPr/>
            </a:pPr>
            <a:r>
              <a:rPr lang="en-US" altLang="ja-JP" sz="1961" b="1" dirty="0" err="1">
                <a:solidFill>
                  <a:srgbClr val="282828"/>
                </a:solidFill>
                <a:latin typeface="Yu Gothic UI"/>
              </a:rPr>
              <a:t>Xamarin</a:t>
            </a:r>
            <a:endParaRPr lang="en-US" altLang="ja-JP" sz="1961" b="1" dirty="0">
              <a:solidFill>
                <a:srgbClr val="282828"/>
              </a:solidFill>
              <a:latin typeface="Yu Gothic UI"/>
            </a:endParaRPr>
          </a:p>
          <a:p>
            <a:pPr algn="ctr">
              <a:lnSpc>
                <a:spcPct val="90000"/>
              </a:lnSpc>
              <a:spcAft>
                <a:spcPts val="588"/>
              </a:spcAft>
              <a:defRPr/>
            </a:pPr>
            <a:r>
              <a:rPr lang="en-US" altLang="ja-JP" sz="1961" b="1" dirty="0">
                <a:solidFill>
                  <a:srgbClr val="282828"/>
                </a:solidFill>
                <a:latin typeface="Yu Gothic UI"/>
              </a:rPr>
              <a:t>APIs</a:t>
            </a:r>
            <a:endParaRPr lang="ja-JP" altLang="en-US" sz="1961" b="1" dirty="0" err="1">
              <a:solidFill>
                <a:srgbClr val="282828"/>
              </a:solidFill>
              <a:latin typeface="Yu Gothic UI"/>
            </a:endParaRPr>
          </a:p>
        </p:txBody>
      </p:sp>
      <p:sp>
        <p:nvSpPr>
          <p:cNvPr id="21" name="フリーフォーム: 図形 20">
            <a:extLst>
              <a:ext uri="{FF2B5EF4-FFF2-40B4-BE49-F238E27FC236}">
                <a16:creationId xmlns:a16="http://schemas.microsoft.com/office/drawing/2014/main" id="{805AA7B3-347D-4553-B220-9BFF5AF22D40}"/>
              </a:ext>
            </a:extLst>
          </p:cNvPr>
          <p:cNvSpPr>
            <a:spLocks noChangeAspect="1"/>
          </p:cNvSpPr>
          <p:nvPr/>
        </p:nvSpPr>
        <p:spPr bwMode="auto">
          <a:xfrm>
            <a:off x="2923066" y="2646268"/>
            <a:ext cx="2816507" cy="3283408"/>
          </a:xfrm>
          <a:custGeom>
            <a:avLst/>
            <a:gdLst>
              <a:gd name="connsiteX0" fmla="*/ 1436572 w 2872984"/>
              <a:gd name="connsiteY0" fmla="*/ 0 h 3349247"/>
              <a:gd name="connsiteX1" fmla="*/ 1481930 w 2872984"/>
              <a:gd name="connsiteY1" fmla="*/ 11664 h 3349247"/>
              <a:gd name="connsiteX2" fmla="*/ 2872984 w 2872984"/>
              <a:gd name="connsiteY2" fmla="*/ 1902647 h 3349247"/>
              <a:gd name="connsiteX3" fmla="*/ 2534869 w 2872984"/>
              <a:gd name="connsiteY3" fmla="*/ 3009684 h 3349247"/>
              <a:gd name="connsiteX4" fmla="*/ 2528211 w 2872984"/>
              <a:gd name="connsiteY4" fmla="*/ 3018588 h 3349247"/>
              <a:gd name="connsiteX5" fmla="*/ 2377295 w 2872984"/>
              <a:gd name="connsiteY5" fmla="*/ 3110272 h 3349247"/>
              <a:gd name="connsiteX6" fmla="*/ 1433509 w 2872984"/>
              <a:gd name="connsiteY6" fmla="*/ 3349247 h 3349247"/>
              <a:gd name="connsiteX7" fmla="*/ 489723 w 2872984"/>
              <a:gd name="connsiteY7" fmla="*/ 3110272 h 3349247"/>
              <a:gd name="connsiteX8" fmla="*/ 349809 w 2872984"/>
              <a:gd name="connsiteY8" fmla="*/ 3025272 h 3349247"/>
              <a:gd name="connsiteX9" fmla="*/ 338153 w 2872984"/>
              <a:gd name="connsiteY9" fmla="*/ 3009684 h 3349247"/>
              <a:gd name="connsiteX10" fmla="*/ 0 w 2872984"/>
              <a:gd name="connsiteY10" fmla="*/ 1902647 h 3349247"/>
              <a:gd name="connsiteX11" fmla="*/ 1391209 w 2872984"/>
              <a:gd name="connsiteY11" fmla="*/ 11664 h 3349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72984" h="3349247">
                <a:moveTo>
                  <a:pt x="1436572" y="0"/>
                </a:moveTo>
                <a:lnTo>
                  <a:pt x="1481930" y="11664"/>
                </a:lnTo>
                <a:cubicBezTo>
                  <a:pt x="2287836" y="262355"/>
                  <a:pt x="2872984" y="1014159"/>
                  <a:pt x="2872984" y="1902647"/>
                </a:cubicBezTo>
                <a:cubicBezTo>
                  <a:pt x="2872984" y="2312719"/>
                  <a:pt x="2748337" y="2693674"/>
                  <a:pt x="2534869" y="3009684"/>
                </a:cubicBezTo>
                <a:lnTo>
                  <a:pt x="2528211" y="3018588"/>
                </a:lnTo>
                <a:lnTo>
                  <a:pt x="2377295" y="3110272"/>
                </a:lnTo>
                <a:cubicBezTo>
                  <a:pt x="2096742" y="3262677"/>
                  <a:pt x="1775235" y="3349247"/>
                  <a:pt x="1433509" y="3349247"/>
                </a:cubicBezTo>
                <a:cubicBezTo>
                  <a:pt x="1091783" y="3349247"/>
                  <a:pt x="770276" y="3262677"/>
                  <a:pt x="489723" y="3110272"/>
                </a:cubicBezTo>
                <a:lnTo>
                  <a:pt x="349809" y="3025272"/>
                </a:lnTo>
                <a:lnTo>
                  <a:pt x="338153" y="3009684"/>
                </a:lnTo>
                <a:cubicBezTo>
                  <a:pt x="124661" y="2693674"/>
                  <a:pt x="0" y="2312719"/>
                  <a:pt x="0" y="1902647"/>
                </a:cubicBezTo>
                <a:cubicBezTo>
                  <a:pt x="0" y="1014159"/>
                  <a:pt x="585213" y="262355"/>
                  <a:pt x="1391209" y="11664"/>
                </a:cubicBezTo>
                <a:close/>
              </a:path>
            </a:pathLst>
          </a:custGeom>
          <a:solidFill>
            <a:srgbClr val="008272">
              <a:alpha val="65000"/>
            </a:srgbClr>
          </a:solidFill>
          <a:ln>
            <a:noFill/>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altLang="ja-JP" sz="2353" kern="0" dirty="0">
              <a:gradFill>
                <a:gsLst>
                  <a:gs pos="0">
                    <a:srgbClr val="FFFFFF"/>
                  </a:gs>
                  <a:gs pos="100000">
                    <a:srgbClr val="FFFFFF"/>
                  </a:gs>
                </a:gsLst>
                <a:lin ang="5400000" scaled="0"/>
              </a:gradFill>
              <a:latin typeface="Yu Gothic UI"/>
              <a:ea typeface="Segoe UI" pitchFamily="34" charset="0"/>
              <a:cs typeface="Segoe UI" pitchFamily="34" charset="0"/>
            </a:endParaRPr>
          </a:p>
        </p:txBody>
      </p:sp>
      <p:sp>
        <p:nvSpPr>
          <p:cNvPr id="22" name="テキスト ボックス 21">
            <a:extLst>
              <a:ext uri="{FF2B5EF4-FFF2-40B4-BE49-F238E27FC236}">
                <a16:creationId xmlns:a16="http://schemas.microsoft.com/office/drawing/2014/main" id="{00966CEE-2816-41C6-BDC0-A516E4536303}"/>
              </a:ext>
            </a:extLst>
          </p:cNvPr>
          <p:cNvSpPr txBox="1"/>
          <p:nvPr/>
        </p:nvSpPr>
        <p:spPr>
          <a:xfrm>
            <a:off x="2920142" y="3778142"/>
            <a:ext cx="2819432" cy="1158629"/>
          </a:xfrm>
          <a:prstGeom prst="rect">
            <a:avLst/>
          </a:prstGeom>
          <a:noFill/>
        </p:spPr>
        <p:txBody>
          <a:bodyPr wrap="square" lIns="179285" tIns="143428" rIns="179285" bIns="143428" rtlCol="0">
            <a:spAutoFit/>
          </a:bodyPr>
          <a:lstStyle/>
          <a:p>
            <a:pPr algn="ctr">
              <a:lnSpc>
                <a:spcPct val="90000"/>
              </a:lnSpc>
              <a:spcAft>
                <a:spcPts val="588"/>
              </a:spcAft>
              <a:defRPr/>
            </a:pPr>
            <a:r>
              <a:rPr lang="en-US" altLang="ja-JP" sz="3137" b="1" dirty="0">
                <a:solidFill>
                  <a:srgbClr val="FFFFFF"/>
                </a:solidFill>
                <a:latin typeface="Yu Gothic UI"/>
              </a:rPr>
              <a:t>.NET Standard</a:t>
            </a:r>
            <a:endParaRPr lang="ja-JP" altLang="en-US" sz="3137" b="1" dirty="0" err="1">
              <a:solidFill>
                <a:srgbClr val="FFFFFF"/>
              </a:solidFill>
              <a:latin typeface="Yu Gothic UI"/>
            </a:endParaRPr>
          </a:p>
        </p:txBody>
      </p:sp>
      <p:sp>
        <p:nvSpPr>
          <p:cNvPr id="23" name="吹き出し: 折線 (強調線付き) 22">
            <a:extLst>
              <a:ext uri="{FF2B5EF4-FFF2-40B4-BE49-F238E27FC236}">
                <a16:creationId xmlns:a16="http://schemas.microsoft.com/office/drawing/2014/main" id="{14C71FA9-A5B7-4745-A842-86A188AEB752}"/>
              </a:ext>
            </a:extLst>
          </p:cNvPr>
          <p:cNvSpPr/>
          <p:nvPr/>
        </p:nvSpPr>
        <p:spPr bwMode="auto">
          <a:xfrm>
            <a:off x="6926147" y="1629433"/>
            <a:ext cx="5099621" cy="1623447"/>
          </a:xfrm>
          <a:prstGeom prst="accentCallout2">
            <a:avLst>
              <a:gd name="adj1" fmla="val 18750"/>
              <a:gd name="adj2" fmla="val -8333"/>
              <a:gd name="adj3" fmla="val 18750"/>
              <a:gd name="adj4" fmla="val -16667"/>
              <a:gd name="adj5" fmla="val 150969"/>
              <a:gd name="adj6" fmla="val -39586"/>
            </a:avLst>
          </a:prstGeom>
          <a:noFill/>
          <a:ln w="38100" cap="flat" cmpd="sng" algn="ctr">
            <a:solidFill>
              <a:srgbClr val="282828"/>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4102" fontAlgn="base">
              <a:spcBef>
                <a:spcPct val="0"/>
              </a:spcBef>
              <a:spcAft>
                <a:spcPts val="1176"/>
              </a:spcAft>
              <a:defRPr/>
            </a:pPr>
            <a:r>
              <a:rPr lang="en-US" altLang="ja-JP" sz="2745" b="1" kern="0" dirty="0">
                <a:solidFill>
                  <a:srgbClr val="282828"/>
                </a:solidFill>
                <a:ea typeface="メイリオ"/>
                <a:cs typeface="Segoe UI" pitchFamily="34" charset="0"/>
              </a:rPr>
              <a:t>.NET API</a:t>
            </a:r>
            <a:r>
              <a:rPr lang="ja-JP" altLang="en-US" sz="2745" b="1" kern="0" dirty="0">
                <a:solidFill>
                  <a:srgbClr val="282828"/>
                </a:solidFill>
                <a:ea typeface="メイリオ"/>
                <a:cs typeface="Segoe UI" pitchFamily="34" charset="0"/>
              </a:rPr>
              <a:t> の統一仕様</a:t>
            </a:r>
            <a:endParaRPr lang="en-US" altLang="ja-JP" sz="2745" b="1" kern="0" dirty="0">
              <a:solidFill>
                <a:srgbClr val="282828"/>
              </a:solidFill>
              <a:ea typeface="メイリオ"/>
              <a:cs typeface="Segoe UI" pitchFamily="34" charset="0"/>
            </a:endParaRPr>
          </a:p>
          <a:p>
            <a:pPr marL="280121" indent="-280121" defTabSz="914102" fontAlgn="base">
              <a:spcBef>
                <a:spcPct val="0"/>
              </a:spcBef>
              <a:spcAft>
                <a:spcPts val="588"/>
              </a:spcAft>
              <a:buClr>
                <a:srgbClr val="0078D7"/>
              </a:buClr>
              <a:buFont typeface="Wingdings" panose="05000000000000000000" pitchFamily="2" charset="2"/>
              <a:buChar char="n"/>
              <a:defRPr/>
            </a:pPr>
            <a:r>
              <a:rPr lang="ja-JP" altLang="en-US" sz="1765" kern="0" dirty="0">
                <a:solidFill>
                  <a:srgbClr val="282828"/>
                </a:solidFill>
                <a:ea typeface="メイリオ"/>
                <a:cs typeface="Segoe UI" pitchFamily="34" charset="0"/>
              </a:rPr>
              <a:t>統一された </a:t>
            </a:r>
            <a:r>
              <a:rPr lang="en-US" altLang="ja-JP" sz="1765" kern="0" dirty="0">
                <a:solidFill>
                  <a:srgbClr val="282828"/>
                </a:solidFill>
                <a:ea typeface="メイリオ"/>
                <a:cs typeface="Segoe UI" pitchFamily="34" charset="0"/>
              </a:rPr>
              <a:t>BCL API </a:t>
            </a:r>
            <a:r>
              <a:rPr lang="ja-JP" altLang="en-US" sz="1765" kern="0" dirty="0">
                <a:solidFill>
                  <a:srgbClr val="282828"/>
                </a:solidFill>
                <a:ea typeface="メイリオ"/>
                <a:cs typeface="Segoe UI" pitchFamily="34" charset="0"/>
              </a:rPr>
              <a:t>セットの定義</a:t>
            </a:r>
            <a:endParaRPr lang="en-US" altLang="ja-JP" sz="1765" kern="0" dirty="0">
              <a:solidFill>
                <a:srgbClr val="282828"/>
              </a:solidFill>
              <a:ea typeface="メイリオ"/>
              <a:cs typeface="Segoe UI" pitchFamily="34" charset="0"/>
            </a:endParaRPr>
          </a:p>
          <a:p>
            <a:pPr marL="280121" indent="-280121" defTabSz="914102" fontAlgn="base">
              <a:spcBef>
                <a:spcPct val="0"/>
              </a:spcBef>
              <a:spcAft>
                <a:spcPts val="588"/>
              </a:spcAft>
              <a:buClr>
                <a:srgbClr val="0078D7"/>
              </a:buClr>
              <a:buFont typeface="Wingdings" panose="05000000000000000000" pitchFamily="2" charset="2"/>
              <a:buChar char="n"/>
              <a:defRPr/>
            </a:pPr>
            <a:r>
              <a:rPr lang="ja-JP" altLang="en-US" sz="1765" kern="0" dirty="0">
                <a:solidFill>
                  <a:srgbClr val="282828"/>
                </a:solidFill>
                <a:ea typeface="メイリオ"/>
                <a:cs typeface="Segoe UI" pitchFamily="34" charset="0"/>
              </a:rPr>
              <a:t>各 </a:t>
            </a:r>
            <a:r>
              <a:rPr lang="en-US" altLang="ja-JP" sz="1765" kern="0" dirty="0">
                <a:solidFill>
                  <a:srgbClr val="282828"/>
                </a:solidFill>
                <a:ea typeface="メイリオ"/>
                <a:cs typeface="Segoe UI" pitchFamily="34" charset="0"/>
              </a:rPr>
              <a:t>.NET </a:t>
            </a:r>
            <a:r>
              <a:rPr lang="ja-JP" altLang="en-US" sz="1765" kern="0" dirty="0">
                <a:solidFill>
                  <a:srgbClr val="282828"/>
                </a:solidFill>
                <a:ea typeface="メイリオ"/>
                <a:cs typeface="Segoe UI" pitchFamily="34" charset="0"/>
              </a:rPr>
              <a:t>環境の共有ライブラリを生成可能</a:t>
            </a:r>
            <a:endParaRPr lang="en-US" altLang="ja-JP" sz="1765" kern="0" dirty="0">
              <a:solidFill>
                <a:srgbClr val="282828"/>
              </a:solidFill>
              <a:ea typeface="メイリオ"/>
              <a:cs typeface="Segoe UI" pitchFamily="34" charset="0"/>
            </a:endParaRPr>
          </a:p>
          <a:p>
            <a:pPr marL="280121" indent="-280121" defTabSz="914102" fontAlgn="base">
              <a:spcBef>
                <a:spcPct val="0"/>
              </a:spcBef>
              <a:spcAft>
                <a:spcPts val="588"/>
              </a:spcAft>
              <a:buClr>
                <a:srgbClr val="0078D7"/>
              </a:buClr>
              <a:buFont typeface="Wingdings" panose="05000000000000000000" pitchFamily="2" charset="2"/>
              <a:buChar char="n"/>
              <a:defRPr/>
            </a:pPr>
            <a:r>
              <a:rPr lang="ja-JP" altLang="en-US" sz="1765" kern="0" dirty="0">
                <a:solidFill>
                  <a:srgbClr val="282828"/>
                </a:solidFill>
                <a:ea typeface="メイリオ"/>
                <a:cs typeface="Segoe UI" pitchFamily="34" charset="0"/>
              </a:rPr>
              <a:t>共有ソースコードの条件付きコンパイルを削減</a:t>
            </a:r>
          </a:p>
        </p:txBody>
      </p:sp>
      <p:grpSp>
        <p:nvGrpSpPr>
          <p:cNvPr id="24" name="グループ化 23">
            <a:extLst>
              <a:ext uri="{FF2B5EF4-FFF2-40B4-BE49-F238E27FC236}">
                <a16:creationId xmlns:a16="http://schemas.microsoft.com/office/drawing/2014/main" id="{9274E746-2C67-4D02-BD41-29A4577CC98D}"/>
              </a:ext>
            </a:extLst>
          </p:cNvPr>
          <p:cNvGrpSpPr/>
          <p:nvPr/>
        </p:nvGrpSpPr>
        <p:grpSpPr>
          <a:xfrm>
            <a:off x="8078792" y="3988598"/>
            <a:ext cx="3788828" cy="2488742"/>
            <a:chOff x="8135854" y="4035271"/>
            <a:chExt cx="3864802" cy="2538646"/>
          </a:xfrm>
        </p:grpSpPr>
        <p:sp>
          <p:nvSpPr>
            <p:cNvPr id="25" name="吹き出し: 角を丸めた四角形 24">
              <a:extLst>
                <a:ext uri="{FF2B5EF4-FFF2-40B4-BE49-F238E27FC236}">
                  <a16:creationId xmlns:a16="http://schemas.microsoft.com/office/drawing/2014/main" id="{B44CD353-F6CB-4D67-949B-28FAF490C6D9}"/>
                </a:ext>
              </a:extLst>
            </p:cNvPr>
            <p:cNvSpPr/>
            <p:nvPr/>
          </p:nvSpPr>
          <p:spPr bwMode="auto">
            <a:xfrm>
              <a:off x="8135854" y="4035271"/>
              <a:ext cx="3852000" cy="2538646"/>
            </a:xfrm>
            <a:prstGeom prst="wedgeRoundRectCallout">
              <a:avLst>
                <a:gd name="adj1" fmla="val -33273"/>
                <a:gd name="adj2" fmla="val -68445"/>
                <a:gd name="adj3" fmla="val 16667"/>
              </a:avLst>
            </a:prstGeom>
            <a:solidFill>
              <a:srgbClr val="FF8C00">
                <a:alpha val="50000"/>
              </a:srgbClr>
            </a:solidFill>
            <a:ln>
              <a:noFill/>
            </a:ln>
            <a:effectLst/>
          </p:spPr>
          <p:txBody>
            <a:bodyPr rot="0" spcFirstLastPara="0" vertOverflow="overflow" horzOverflow="overflow" vert="horz" wrap="square" lIns="179285" tIns="143428" rIns="0"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ja-JP" altLang="en-US" sz="1961" kern="0" dirty="0">
                  <a:solidFill>
                    <a:srgbClr val="282828"/>
                  </a:solidFill>
                  <a:ea typeface="メイリオ"/>
                  <a:cs typeface="Segoe UI" pitchFamily="34" charset="0"/>
                </a:rPr>
                <a:t>例えば・・・</a:t>
              </a:r>
              <a:endParaRPr lang="en-US" altLang="ja-JP" sz="1961" kern="0" dirty="0">
                <a:solidFill>
                  <a:srgbClr val="282828"/>
                </a:solidFill>
                <a:ea typeface="メイリオ"/>
                <a:cs typeface="Segoe UI" pitchFamily="34" charset="0"/>
              </a:endParaRPr>
            </a:p>
            <a:p>
              <a:pPr defTabSz="914102" fontAlgn="base">
                <a:lnSpc>
                  <a:spcPct val="90000"/>
                </a:lnSpc>
                <a:spcBef>
                  <a:spcPct val="0"/>
                </a:spcBef>
                <a:spcAft>
                  <a:spcPct val="0"/>
                </a:spcAft>
                <a:defRPr/>
              </a:pPr>
              <a:endParaRPr lang="en-US" altLang="ja-JP" sz="1961" kern="0" dirty="0">
                <a:solidFill>
                  <a:srgbClr val="282828"/>
                </a:solidFill>
                <a:ea typeface="メイリオ"/>
                <a:cs typeface="Segoe UI" pitchFamily="34" charset="0"/>
              </a:endParaRPr>
            </a:p>
            <a:p>
              <a:pPr defTabSz="914102" fontAlgn="base">
                <a:lnSpc>
                  <a:spcPct val="90000"/>
                </a:lnSpc>
                <a:spcBef>
                  <a:spcPct val="0"/>
                </a:spcBef>
                <a:spcAft>
                  <a:spcPct val="0"/>
                </a:spcAft>
                <a:defRPr/>
              </a:pPr>
              <a:r>
                <a:rPr lang="en-US" altLang="ja-JP" sz="1961" b="1" kern="0" dirty="0">
                  <a:solidFill>
                    <a:srgbClr val="282828"/>
                  </a:solidFill>
                  <a:ea typeface="メイリオ"/>
                  <a:cs typeface="Segoe UI" pitchFamily="34" charset="0"/>
                </a:rPr>
                <a:t>.NET Standard  </a:t>
              </a:r>
              <a:r>
                <a:rPr lang="ja-JP" altLang="en-US" sz="1961" b="1" kern="0" dirty="0">
                  <a:solidFill>
                    <a:srgbClr val="282828"/>
                  </a:solidFill>
                  <a:ea typeface="メイリオ"/>
                  <a:cs typeface="Segoe UI" pitchFamily="34" charset="0"/>
                </a:rPr>
                <a:t>⇔  </a:t>
              </a:r>
              <a:r>
                <a:rPr lang="en-US" altLang="ja-JP" sz="1961" b="1" kern="0" dirty="0">
                  <a:solidFill>
                    <a:srgbClr val="282828"/>
                  </a:solidFill>
                  <a:ea typeface="メイリオ"/>
                  <a:cs typeface="Segoe UI" pitchFamily="34" charset="0"/>
                </a:rPr>
                <a:t>HTML 5</a:t>
              </a:r>
            </a:p>
            <a:p>
              <a:pPr defTabSz="914102" fontAlgn="base">
                <a:lnSpc>
                  <a:spcPct val="90000"/>
                </a:lnSpc>
                <a:spcBef>
                  <a:spcPct val="0"/>
                </a:spcBef>
                <a:spcAft>
                  <a:spcPct val="0"/>
                </a:spcAft>
                <a:defRPr/>
              </a:pPr>
              <a:endParaRPr lang="en-US" altLang="ja-JP" sz="1961" kern="0" dirty="0">
                <a:solidFill>
                  <a:srgbClr val="282828"/>
                </a:solidFill>
                <a:ea typeface="メイリオ"/>
                <a:cs typeface="Segoe UI" pitchFamily="34" charset="0"/>
              </a:endParaRPr>
            </a:p>
            <a:p>
              <a:pPr defTabSz="914102" fontAlgn="base">
                <a:lnSpc>
                  <a:spcPct val="90000"/>
                </a:lnSpc>
                <a:spcBef>
                  <a:spcPct val="0"/>
                </a:spcBef>
                <a:spcAft>
                  <a:spcPct val="0"/>
                </a:spcAft>
                <a:defRPr/>
              </a:pPr>
              <a:r>
                <a:rPr lang="en-US" altLang="ja-JP" sz="1961" kern="0" dirty="0">
                  <a:solidFill>
                    <a:srgbClr val="282828"/>
                  </a:solidFill>
                  <a:ea typeface="メイリオ"/>
                  <a:cs typeface="Segoe UI" pitchFamily="34" charset="0"/>
                </a:rPr>
                <a:t>.NET Core</a:t>
              </a:r>
            </a:p>
            <a:p>
              <a:pPr defTabSz="914102" fontAlgn="base">
                <a:lnSpc>
                  <a:spcPct val="90000"/>
                </a:lnSpc>
                <a:spcBef>
                  <a:spcPct val="0"/>
                </a:spcBef>
                <a:spcAft>
                  <a:spcPct val="0"/>
                </a:spcAft>
                <a:defRPr/>
              </a:pPr>
              <a:r>
                <a:rPr lang="en-US" altLang="ja-JP" sz="1961" kern="0" dirty="0">
                  <a:solidFill>
                    <a:srgbClr val="282828"/>
                  </a:solidFill>
                  <a:ea typeface="メイリオ"/>
                  <a:cs typeface="Segoe UI" pitchFamily="34" charset="0"/>
                </a:rPr>
                <a:t>.NET Framework</a:t>
              </a:r>
            </a:p>
            <a:p>
              <a:pPr defTabSz="914102" fontAlgn="base">
                <a:lnSpc>
                  <a:spcPct val="90000"/>
                </a:lnSpc>
                <a:spcBef>
                  <a:spcPct val="0"/>
                </a:spcBef>
                <a:spcAft>
                  <a:spcPct val="0"/>
                </a:spcAft>
                <a:defRPr/>
              </a:pPr>
              <a:r>
                <a:rPr lang="en-US" altLang="ja-JP" sz="1961" kern="0" dirty="0">
                  <a:solidFill>
                    <a:srgbClr val="282828"/>
                  </a:solidFill>
                  <a:ea typeface="メイリオ"/>
                  <a:cs typeface="Segoe UI" pitchFamily="34" charset="0"/>
                </a:rPr>
                <a:t>Xamarin</a:t>
              </a:r>
              <a:endParaRPr lang="ja-JP" altLang="en-US" sz="1961" kern="0" dirty="0">
                <a:solidFill>
                  <a:srgbClr val="282828"/>
                </a:solidFill>
                <a:ea typeface="メイリオ"/>
                <a:cs typeface="Segoe UI" pitchFamily="34" charset="0"/>
              </a:endParaRPr>
            </a:p>
          </p:txBody>
        </p:sp>
        <p:sp>
          <p:nvSpPr>
            <p:cNvPr id="26" name="テキスト ボックス 25">
              <a:extLst>
                <a:ext uri="{FF2B5EF4-FFF2-40B4-BE49-F238E27FC236}">
                  <a16:creationId xmlns:a16="http://schemas.microsoft.com/office/drawing/2014/main" id="{D450A44E-5FCA-4FB0-BA86-DB938B0D1CF5}"/>
                </a:ext>
              </a:extLst>
            </p:cNvPr>
            <p:cNvSpPr txBox="1"/>
            <p:nvPr/>
          </p:nvSpPr>
          <p:spPr>
            <a:xfrm>
              <a:off x="10526933" y="5233257"/>
              <a:ext cx="1473723" cy="1126462"/>
            </a:xfrm>
            <a:prstGeom prst="rect">
              <a:avLst/>
            </a:prstGeom>
            <a:noFill/>
          </p:spPr>
          <p:txBody>
            <a:bodyPr wrap="square" lIns="179285" tIns="143428" rIns="0" bIns="143428" rtlCol="0">
              <a:spAutoFit/>
            </a:bodyPr>
            <a:lstStyle/>
            <a:p>
              <a:pPr defTabSz="896354">
                <a:lnSpc>
                  <a:spcPct val="90000"/>
                </a:lnSpc>
              </a:pPr>
              <a:r>
                <a:rPr lang="en-US" altLang="ja-JP" sz="1961" dirty="0">
                  <a:gradFill>
                    <a:gsLst>
                      <a:gs pos="2917">
                        <a:srgbClr val="404040"/>
                      </a:gs>
                      <a:gs pos="30000">
                        <a:srgbClr val="404040"/>
                      </a:gs>
                    </a:gsLst>
                    <a:lin ang="5400000" scaled="0"/>
                  </a:gradFill>
                  <a:ea typeface="メイリオ"/>
                </a:rPr>
                <a:t>Edge</a:t>
              </a:r>
            </a:p>
            <a:p>
              <a:pPr defTabSz="896354">
                <a:lnSpc>
                  <a:spcPct val="90000"/>
                </a:lnSpc>
              </a:pPr>
              <a:r>
                <a:rPr lang="en-US" altLang="ja-JP" sz="1961" dirty="0">
                  <a:gradFill>
                    <a:gsLst>
                      <a:gs pos="2917">
                        <a:srgbClr val="404040"/>
                      </a:gs>
                      <a:gs pos="30000">
                        <a:srgbClr val="404040"/>
                      </a:gs>
                    </a:gsLst>
                    <a:lin ang="5400000" scaled="0"/>
                  </a:gradFill>
                  <a:ea typeface="メイリオ"/>
                </a:rPr>
                <a:t>Chrome</a:t>
              </a:r>
            </a:p>
            <a:p>
              <a:pPr defTabSz="896354">
                <a:lnSpc>
                  <a:spcPct val="90000"/>
                </a:lnSpc>
              </a:pPr>
              <a:r>
                <a:rPr lang="en-US" altLang="ja-JP" sz="1961" dirty="0">
                  <a:gradFill>
                    <a:gsLst>
                      <a:gs pos="2917">
                        <a:srgbClr val="404040"/>
                      </a:gs>
                      <a:gs pos="30000">
                        <a:srgbClr val="404040"/>
                      </a:gs>
                    </a:gsLst>
                    <a:lin ang="5400000" scaled="0"/>
                  </a:gradFill>
                  <a:ea typeface="メイリオ"/>
                </a:rPr>
                <a:t>Safari</a:t>
              </a:r>
            </a:p>
          </p:txBody>
        </p:sp>
      </p:grpSp>
    </p:spTree>
    <p:extLst>
      <p:ext uri="{BB962C8B-B14F-4D97-AF65-F5344CB8AC3E}">
        <p14:creationId xmlns:p14="http://schemas.microsoft.com/office/powerpoint/2010/main" val="188796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up)">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8D2A44F8-D618-45A6-8E25-E7AB10EA78D8}"/>
              </a:ext>
            </a:extLst>
          </p:cNvPr>
          <p:cNvSpPr/>
          <p:nvPr/>
        </p:nvSpPr>
        <p:spPr bwMode="auto">
          <a:xfrm>
            <a:off x="1071260" y="1539594"/>
            <a:ext cx="10046965" cy="271443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3137" b="1" dirty="0">
                <a:gradFill>
                  <a:gsLst>
                    <a:gs pos="0">
                      <a:srgbClr val="FFFFFF"/>
                    </a:gs>
                    <a:gs pos="100000">
                      <a:srgbClr val="FFFFFF"/>
                    </a:gs>
                  </a:gsLst>
                  <a:lin ang="5400000" scaled="0"/>
                </a:gradFill>
                <a:latin typeface="Segoe UI"/>
                <a:ea typeface="Segoe UI" pitchFamily="34" charset="0"/>
                <a:cs typeface="Segoe UI" pitchFamily="34" charset="0"/>
              </a:rPr>
              <a:t>ASP.NET Core 2.2</a:t>
            </a:r>
          </a:p>
        </p:txBody>
      </p:sp>
      <p:sp>
        <p:nvSpPr>
          <p:cNvPr id="43" name="Rectangle 42">
            <a:extLst>
              <a:ext uri="{FF2B5EF4-FFF2-40B4-BE49-F238E27FC236}">
                <a16:creationId xmlns:a16="http://schemas.microsoft.com/office/drawing/2014/main" id="{89127A41-E757-41D2-AC23-C49A4429BD0C}"/>
              </a:ext>
            </a:extLst>
          </p:cNvPr>
          <p:cNvSpPr/>
          <p:nvPr/>
        </p:nvSpPr>
        <p:spPr bwMode="auto">
          <a:xfrm>
            <a:off x="1429004" y="2435384"/>
            <a:ext cx="2216911" cy="1552382"/>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745" b="1" dirty="0">
                <a:gradFill>
                  <a:gsLst>
                    <a:gs pos="0">
                      <a:srgbClr val="FFFFFF"/>
                    </a:gs>
                    <a:gs pos="100000">
                      <a:srgbClr val="FFFFFF"/>
                    </a:gs>
                  </a:gsLst>
                  <a:lin ang="5400000" scaled="0"/>
                </a:gradFill>
                <a:latin typeface="Segoe UI"/>
                <a:ea typeface="Segoe UI" pitchFamily="34" charset="0"/>
                <a:cs typeface="Segoe UI" pitchFamily="34" charset="0"/>
              </a:rPr>
              <a:t>MVC</a:t>
            </a:r>
          </a:p>
        </p:txBody>
      </p:sp>
      <p:sp>
        <p:nvSpPr>
          <p:cNvPr id="99" name="TextBox 98">
            <a:extLst>
              <a:ext uri="{FF2B5EF4-FFF2-40B4-BE49-F238E27FC236}">
                <a16:creationId xmlns:a16="http://schemas.microsoft.com/office/drawing/2014/main" id="{52768E2C-7B19-4972-B24F-376D4C496B77}"/>
              </a:ext>
            </a:extLst>
          </p:cNvPr>
          <p:cNvSpPr txBox="1"/>
          <p:nvPr/>
        </p:nvSpPr>
        <p:spPr>
          <a:xfrm>
            <a:off x="5107706" y="5034268"/>
            <a:ext cx="6010521" cy="1218431"/>
          </a:xfrm>
          <a:prstGeom prst="rect">
            <a:avLst/>
          </a:prstGeom>
          <a:solidFill>
            <a:srgbClr val="7030A0"/>
          </a:solidFill>
        </p:spPr>
        <p:txBody>
          <a:bodyPr wrap="square" lIns="238978" tIns="191181" rIns="238978" bIns="191181" rtlCol="0" anchor="ctr">
            <a:noAutofit/>
          </a:bodyPr>
          <a:lstStyle>
            <a:defPPr>
              <a:defRPr lang="en-US"/>
            </a:defPPr>
            <a:lvl1pPr marR="0" lvl="0" indent="0" algn="ctr" defTabSz="914025" fontAlgn="auto">
              <a:lnSpc>
                <a:spcPct val="90000"/>
              </a:lnSpc>
              <a:spcBef>
                <a:spcPts val="0"/>
              </a:spcBef>
              <a:spcAft>
                <a:spcPts val="0"/>
              </a:spcAft>
              <a:buClrTx/>
              <a:buSzTx/>
              <a:buFontTx/>
              <a:buNone/>
              <a:tabLst/>
              <a:defRPr kumimoji="0" sz="1333" b="1" i="0" u="none" strike="noStrike" kern="0" cap="none" spc="0" normalizeH="0" baseline="0">
                <a:ln>
                  <a:noFill/>
                </a:ln>
                <a:solidFill>
                  <a:srgbClr val="FFFFFF"/>
                </a:solidFill>
                <a:effectLst/>
                <a:uLnTx/>
                <a:uFillTx/>
                <a:latin typeface="Segoe UI"/>
                <a:cs typeface="Segoe UI Semibold" panose="020B0702040204020203" pitchFamily="34" charset="0"/>
              </a:defRPr>
            </a:lvl1pPr>
          </a:lstStyle>
          <a:p>
            <a:r>
              <a:rPr lang="en-US" sz="3137" dirty="0"/>
              <a:t>.NET Core</a:t>
            </a:r>
          </a:p>
        </p:txBody>
      </p:sp>
      <p:sp>
        <p:nvSpPr>
          <p:cNvPr id="3" name="Title 2">
            <a:extLst>
              <a:ext uri="{FF2B5EF4-FFF2-40B4-BE49-F238E27FC236}">
                <a16:creationId xmlns:a16="http://schemas.microsoft.com/office/drawing/2014/main" id="{15007AAE-5FA8-4122-A7F0-3BE896D862DB}"/>
              </a:ext>
            </a:extLst>
          </p:cNvPr>
          <p:cNvSpPr>
            <a:spLocks noGrp="1"/>
          </p:cNvSpPr>
          <p:nvPr>
            <p:ph type="title"/>
          </p:nvPr>
        </p:nvSpPr>
        <p:spPr/>
        <p:txBody>
          <a:bodyPr/>
          <a:lstStyle/>
          <a:p>
            <a:r>
              <a:rPr lang="en-US" dirty="0"/>
              <a:t>ASP.NET Core 2.2</a:t>
            </a:r>
          </a:p>
        </p:txBody>
      </p:sp>
      <p:sp>
        <p:nvSpPr>
          <p:cNvPr id="40" name="TextBox 39">
            <a:extLst>
              <a:ext uri="{FF2B5EF4-FFF2-40B4-BE49-F238E27FC236}">
                <a16:creationId xmlns:a16="http://schemas.microsoft.com/office/drawing/2014/main" id="{C67D9999-9468-4868-AA0F-EC54B5A994B8}"/>
              </a:ext>
            </a:extLst>
          </p:cNvPr>
          <p:cNvSpPr txBox="1"/>
          <p:nvPr/>
        </p:nvSpPr>
        <p:spPr>
          <a:xfrm>
            <a:off x="1073775" y="5034268"/>
            <a:ext cx="3882155" cy="1218431"/>
          </a:xfrm>
          <a:prstGeom prst="rect">
            <a:avLst/>
          </a:prstGeom>
          <a:solidFill>
            <a:srgbClr val="7030A0">
              <a:alpha val="80000"/>
            </a:srgbClr>
          </a:solidFill>
        </p:spPr>
        <p:txBody>
          <a:bodyPr wrap="square" lIns="238978" tIns="191181" rIns="238978" bIns="191181" rtlCol="0" anchor="ctr">
            <a:noAutofit/>
          </a:bodyPr>
          <a:lstStyle>
            <a:defPPr>
              <a:defRPr lang="en-US"/>
            </a:defPPr>
            <a:lvl1pPr marR="0" lvl="0" indent="0" algn="ctr" defTabSz="914025" fontAlgn="auto">
              <a:lnSpc>
                <a:spcPct val="90000"/>
              </a:lnSpc>
              <a:spcBef>
                <a:spcPts val="0"/>
              </a:spcBef>
              <a:spcAft>
                <a:spcPts val="0"/>
              </a:spcAft>
              <a:buClrTx/>
              <a:buSzTx/>
              <a:buFontTx/>
              <a:buNone/>
              <a:tabLst/>
              <a:defRPr kumimoji="0" sz="1333" b="1" i="0" u="none" strike="noStrike" kern="0" cap="none" spc="0" normalizeH="0" baseline="0">
                <a:ln>
                  <a:noFill/>
                </a:ln>
                <a:solidFill>
                  <a:srgbClr val="FFFFFF"/>
                </a:solidFill>
                <a:effectLst/>
                <a:uLnTx/>
                <a:uFillTx/>
                <a:latin typeface="Segoe UI"/>
                <a:cs typeface="Segoe UI Semibold" panose="020B0702040204020203" pitchFamily="34" charset="0"/>
              </a:defRPr>
            </a:lvl1pPr>
          </a:lstStyle>
          <a:p>
            <a:r>
              <a:rPr lang="en-US" sz="3137" dirty="0"/>
              <a:t>.NET Framework</a:t>
            </a:r>
          </a:p>
        </p:txBody>
      </p:sp>
      <p:sp>
        <p:nvSpPr>
          <p:cNvPr id="41" name="Rectangle 40">
            <a:extLst>
              <a:ext uri="{FF2B5EF4-FFF2-40B4-BE49-F238E27FC236}">
                <a16:creationId xmlns:a16="http://schemas.microsoft.com/office/drawing/2014/main" id="{253801F8-2C5C-4978-B352-A8678CD56F1E}"/>
              </a:ext>
            </a:extLst>
          </p:cNvPr>
          <p:cNvSpPr/>
          <p:nvPr/>
        </p:nvSpPr>
        <p:spPr bwMode="auto">
          <a:xfrm>
            <a:off x="1071260" y="4385264"/>
            <a:ext cx="10046965" cy="517769"/>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3137" b="1" dirty="0">
                <a:gradFill>
                  <a:gsLst>
                    <a:gs pos="0">
                      <a:srgbClr val="FFFFFF"/>
                    </a:gs>
                    <a:gs pos="100000">
                      <a:srgbClr val="FFFFFF"/>
                    </a:gs>
                  </a:gsLst>
                  <a:lin ang="5400000" scaled="0"/>
                </a:gradFill>
                <a:latin typeface="Segoe UI"/>
                <a:ea typeface="Segoe UI" pitchFamily="34" charset="0"/>
                <a:cs typeface="Segoe UI" pitchFamily="34" charset="0"/>
              </a:rPr>
              <a:t>.NET Standard</a:t>
            </a:r>
          </a:p>
        </p:txBody>
      </p:sp>
      <p:sp>
        <p:nvSpPr>
          <p:cNvPr id="55" name="Rectangle 54">
            <a:extLst>
              <a:ext uri="{FF2B5EF4-FFF2-40B4-BE49-F238E27FC236}">
                <a16:creationId xmlns:a16="http://schemas.microsoft.com/office/drawing/2014/main" id="{62D8728C-ACF4-4ADF-AA1F-28D35EB31801}"/>
              </a:ext>
            </a:extLst>
          </p:cNvPr>
          <p:cNvSpPr/>
          <p:nvPr/>
        </p:nvSpPr>
        <p:spPr bwMode="auto">
          <a:xfrm>
            <a:off x="3781590" y="2441360"/>
            <a:ext cx="2216911" cy="1552382"/>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745" b="1" dirty="0">
                <a:gradFill>
                  <a:gsLst>
                    <a:gs pos="0">
                      <a:srgbClr val="FFFFFF"/>
                    </a:gs>
                    <a:gs pos="100000">
                      <a:srgbClr val="FFFFFF"/>
                    </a:gs>
                  </a:gsLst>
                  <a:lin ang="5400000" scaled="0"/>
                </a:gradFill>
                <a:latin typeface="Segoe UI"/>
                <a:cs typeface="Segoe UI" pitchFamily="34" charset="0"/>
              </a:rPr>
              <a:t>Razor </a:t>
            </a:r>
          </a:p>
          <a:p>
            <a:pPr algn="ctr" defTabSz="932293" fontAlgn="base">
              <a:lnSpc>
                <a:spcPct val="90000"/>
              </a:lnSpc>
              <a:spcBef>
                <a:spcPct val="0"/>
              </a:spcBef>
              <a:spcAft>
                <a:spcPct val="0"/>
              </a:spcAft>
            </a:pPr>
            <a:r>
              <a:rPr lang="en-US" sz="2745" b="1" dirty="0">
                <a:gradFill>
                  <a:gsLst>
                    <a:gs pos="0">
                      <a:srgbClr val="FFFFFF"/>
                    </a:gs>
                    <a:gs pos="100000">
                      <a:srgbClr val="FFFFFF"/>
                    </a:gs>
                  </a:gsLst>
                  <a:lin ang="5400000" scaled="0"/>
                </a:gradFill>
                <a:latin typeface="Segoe UI"/>
                <a:cs typeface="Segoe UI" pitchFamily="34" charset="0"/>
              </a:rPr>
              <a:t>Pages</a:t>
            </a:r>
          </a:p>
        </p:txBody>
      </p:sp>
      <p:sp>
        <p:nvSpPr>
          <p:cNvPr id="57" name="Rectangle 56">
            <a:extLst>
              <a:ext uri="{FF2B5EF4-FFF2-40B4-BE49-F238E27FC236}">
                <a16:creationId xmlns:a16="http://schemas.microsoft.com/office/drawing/2014/main" id="{1C156373-070C-4362-A318-F008B6D42473}"/>
              </a:ext>
            </a:extLst>
          </p:cNvPr>
          <p:cNvSpPr/>
          <p:nvPr/>
        </p:nvSpPr>
        <p:spPr bwMode="auto">
          <a:xfrm>
            <a:off x="6134176" y="2435384"/>
            <a:ext cx="2216911" cy="1552382"/>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745" b="1" dirty="0">
                <a:gradFill>
                  <a:gsLst>
                    <a:gs pos="0">
                      <a:srgbClr val="FFFFFF"/>
                    </a:gs>
                    <a:gs pos="100000">
                      <a:srgbClr val="FFFFFF"/>
                    </a:gs>
                  </a:gsLst>
                  <a:lin ang="5400000" scaled="0"/>
                </a:gradFill>
                <a:latin typeface="Segoe UI"/>
                <a:cs typeface="Segoe UI" pitchFamily="34" charset="0"/>
              </a:rPr>
              <a:t>Web</a:t>
            </a:r>
          </a:p>
          <a:p>
            <a:pPr algn="ctr" defTabSz="932293" fontAlgn="base">
              <a:lnSpc>
                <a:spcPct val="90000"/>
              </a:lnSpc>
              <a:spcBef>
                <a:spcPct val="0"/>
              </a:spcBef>
              <a:spcAft>
                <a:spcPct val="0"/>
              </a:spcAft>
            </a:pPr>
            <a:r>
              <a:rPr lang="en-US" sz="2745" b="1" dirty="0">
                <a:gradFill>
                  <a:gsLst>
                    <a:gs pos="0">
                      <a:srgbClr val="FFFFFF"/>
                    </a:gs>
                    <a:gs pos="100000">
                      <a:srgbClr val="FFFFFF"/>
                    </a:gs>
                  </a:gsLst>
                  <a:lin ang="5400000" scaled="0"/>
                </a:gradFill>
                <a:latin typeface="Segoe UI"/>
                <a:cs typeface="Segoe UI" pitchFamily="34" charset="0"/>
              </a:rPr>
              <a:t>API</a:t>
            </a:r>
          </a:p>
        </p:txBody>
      </p:sp>
      <p:sp>
        <p:nvSpPr>
          <p:cNvPr id="58" name="Rectangle 57">
            <a:extLst>
              <a:ext uri="{FF2B5EF4-FFF2-40B4-BE49-F238E27FC236}">
                <a16:creationId xmlns:a16="http://schemas.microsoft.com/office/drawing/2014/main" id="{DEA44DD7-1AE9-4478-8743-7E3D2813D1E6}"/>
              </a:ext>
            </a:extLst>
          </p:cNvPr>
          <p:cNvSpPr/>
          <p:nvPr/>
        </p:nvSpPr>
        <p:spPr bwMode="auto">
          <a:xfrm>
            <a:off x="8486763" y="2435384"/>
            <a:ext cx="2216911" cy="1552382"/>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745" b="1" dirty="0" err="1">
                <a:gradFill>
                  <a:gsLst>
                    <a:gs pos="0">
                      <a:srgbClr val="FFFFFF"/>
                    </a:gs>
                    <a:gs pos="100000">
                      <a:srgbClr val="FFFFFF"/>
                    </a:gs>
                  </a:gsLst>
                  <a:lin ang="5400000" scaled="0"/>
                </a:gradFill>
                <a:latin typeface="Segoe UI"/>
                <a:cs typeface="Segoe UI" pitchFamily="34" charset="0"/>
              </a:rPr>
              <a:t>SignalR</a:t>
            </a:r>
            <a:endParaRPr lang="en-US" sz="2745" b="1" dirty="0">
              <a:gradFill>
                <a:gsLst>
                  <a:gs pos="0">
                    <a:srgbClr val="FFFFFF"/>
                  </a:gs>
                  <a:gs pos="100000">
                    <a:srgbClr val="FFFFFF"/>
                  </a:gs>
                </a:gsLst>
                <a:lin ang="5400000" scaled="0"/>
              </a:gradFill>
              <a:latin typeface="Segoe UI"/>
              <a:cs typeface="Segoe UI" pitchFamily="34" charset="0"/>
            </a:endParaRPr>
          </a:p>
        </p:txBody>
      </p:sp>
      <p:sp>
        <p:nvSpPr>
          <p:cNvPr id="2" name="テキスト ボックス 1">
            <a:extLst>
              <a:ext uri="{FF2B5EF4-FFF2-40B4-BE49-F238E27FC236}">
                <a16:creationId xmlns:a16="http://schemas.microsoft.com/office/drawing/2014/main" id="{B8FAB856-3134-415F-AC6E-4B420EC809F7}"/>
              </a:ext>
            </a:extLst>
          </p:cNvPr>
          <p:cNvSpPr txBox="1"/>
          <p:nvPr/>
        </p:nvSpPr>
        <p:spPr>
          <a:xfrm>
            <a:off x="1104555" y="6232566"/>
            <a:ext cx="4632197" cy="506901"/>
          </a:xfrm>
          <a:prstGeom prst="rect">
            <a:avLst/>
          </a:prstGeom>
          <a:noFill/>
        </p:spPr>
        <p:txBody>
          <a:bodyPr wrap="square" lIns="179285" tIns="143428" rIns="179285" bIns="143428" rtlCol="0">
            <a:spAutoFit/>
          </a:bodyPr>
          <a:lstStyle/>
          <a:p>
            <a:pPr>
              <a:lnSpc>
                <a:spcPct val="90000"/>
              </a:lnSpc>
              <a:spcAft>
                <a:spcPts val="588"/>
              </a:spcAft>
            </a:pPr>
            <a:r>
              <a:rPr lang="en-US" altLang="ja-JP" sz="1568" dirty="0">
                <a:gradFill>
                  <a:gsLst>
                    <a:gs pos="2917">
                      <a:schemeClr val="tx1"/>
                    </a:gs>
                    <a:gs pos="30000">
                      <a:schemeClr val="tx1"/>
                    </a:gs>
                  </a:gsLst>
                  <a:lin ang="5400000" scaled="0"/>
                </a:gradFill>
              </a:rPr>
              <a:t>※</a:t>
            </a:r>
            <a:r>
              <a:rPr lang="ja-JP" altLang="en-US" sz="1568" dirty="0">
                <a:gradFill>
                  <a:gsLst>
                    <a:gs pos="2917">
                      <a:schemeClr val="tx1"/>
                    </a:gs>
                    <a:gs pos="30000">
                      <a:schemeClr val="tx1"/>
                    </a:gs>
                  </a:gsLst>
                  <a:lin ang="5400000" scaled="0"/>
                </a:gradFill>
              </a:rPr>
              <a:t> </a:t>
            </a:r>
            <a:r>
              <a:rPr lang="en-US" altLang="ja-JP" sz="1568" dirty="0">
                <a:gradFill>
                  <a:gsLst>
                    <a:gs pos="2917">
                      <a:schemeClr val="tx1"/>
                    </a:gs>
                    <a:gs pos="30000">
                      <a:schemeClr val="tx1"/>
                    </a:gs>
                  </a:gsLst>
                  <a:lin ang="5400000" scaled="0"/>
                </a:gradFill>
              </a:rPr>
              <a:t>ASP.NET Core 3.0 </a:t>
            </a:r>
            <a:r>
              <a:rPr lang="ja-JP" altLang="en-US" sz="1568" dirty="0">
                <a:gradFill>
                  <a:gsLst>
                    <a:gs pos="2917">
                      <a:schemeClr val="tx1"/>
                    </a:gs>
                    <a:gs pos="30000">
                      <a:schemeClr val="tx1"/>
                    </a:gs>
                  </a:gsLst>
                  <a:lin ang="5400000" scaled="0"/>
                </a:gradFill>
              </a:rPr>
              <a:t>から </a:t>
            </a:r>
            <a:r>
              <a:rPr lang="en-US" altLang="ja-JP" sz="1568" dirty="0">
                <a:gradFill>
                  <a:gsLst>
                    <a:gs pos="2917">
                      <a:schemeClr val="tx1"/>
                    </a:gs>
                    <a:gs pos="30000">
                      <a:schemeClr val="tx1"/>
                    </a:gs>
                  </a:gsLst>
                  <a:lin ang="5400000" scaled="0"/>
                </a:gradFill>
              </a:rPr>
              <a:t>.NET Core </a:t>
            </a:r>
            <a:r>
              <a:rPr lang="ja-JP" altLang="en-US" sz="1568" dirty="0">
                <a:gradFill>
                  <a:gsLst>
                    <a:gs pos="2917">
                      <a:schemeClr val="tx1"/>
                    </a:gs>
                    <a:gs pos="30000">
                      <a:schemeClr val="tx1"/>
                    </a:gs>
                  </a:gsLst>
                  <a:lin ang="5400000" scaled="0"/>
                </a:gradFill>
              </a:rPr>
              <a:t>のみ</a:t>
            </a:r>
          </a:p>
        </p:txBody>
      </p:sp>
    </p:spTree>
    <p:extLst>
      <p:ext uri="{BB962C8B-B14F-4D97-AF65-F5344CB8AC3E}">
        <p14:creationId xmlns:p14="http://schemas.microsoft.com/office/powerpoint/2010/main" val="1426978742"/>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22F8B7D-C388-4950-B502-0D086AEA8A78}"/>
              </a:ext>
            </a:extLst>
          </p:cNvPr>
          <p:cNvSpPr>
            <a:spLocks noGrp="1"/>
          </p:cNvSpPr>
          <p:nvPr>
            <p:ph sz="quarter" idx="10"/>
          </p:nvPr>
        </p:nvSpPr>
        <p:spPr/>
        <p:txBody>
          <a:bodyPr/>
          <a:lstStyle/>
          <a:p>
            <a:r>
              <a:rPr lang="en-US" altLang="ja-JP" sz="3137" dirty="0"/>
              <a:t>ASP.NET Core </a:t>
            </a:r>
            <a:r>
              <a:rPr lang="ja-JP" altLang="en-US" sz="3137" dirty="0"/>
              <a:t>の </a:t>
            </a:r>
            <a:r>
              <a:rPr lang="en-US" altLang="ja-JP" sz="3137" dirty="0"/>
              <a:t>Web </a:t>
            </a:r>
            <a:r>
              <a:rPr lang="ja-JP" altLang="en-US" sz="3137" dirty="0"/>
              <a:t>サーバー</a:t>
            </a:r>
            <a:endParaRPr lang="en-US" altLang="ja-JP" sz="3137" dirty="0"/>
          </a:p>
          <a:p>
            <a:pPr lvl="1"/>
            <a:r>
              <a:rPr lang="en-US" altLang="ja-JP" sz="2353" b="1" dirty="0"/>
              <a:t>Kestrel</a:t>
            </a:r>
            <a:r>
              <a:rPr lang="en-US" altLang="ja-JP" sz="2353" dirty="0"/>
              <a:t> </a:t>
            </a:r>
            <a:r>
              <a:rPr lang="ja-JP" altLang="en-US" sz="2353" dirty="0"/>
              <a:t>サーバー </a:t>
            </a:r>
            <a:r>
              <a:rPr lang="en-US" altLang="ja-JP" sz="2353" dirty="0"/>
              <a:t>: </a:t>
            </a:r>
            <a:r>
              <a:rPr lang="ja-JP" altLang="en-US" sz="2353" dirty="0"/>
              <a:t>クロスプラットフォーム </a:t>
            </a:r>
            <a:r>
              <a:rPr lang="en-US" altLang="ja-JP" sz="2353" dirty="0"/>
              <a:t>HTTP </a:t>
            </a:r>
            <a:r>
              <a:rPr lang="ja-JP" altLang="en-US" sz="2353" dirty="0"/>
              <a:t>サーバー</a:t>
            </a:r>
          </a:p>
          <a:p>
            <a:pPr lvl="1"/>
            <a:r>
              <a:rPr lang="en-US" altLang="ja-JP" sz="2353" b="1" dirty="0"/>
              <a:t>IIS HTTP </a:t>
            </a:r>
            <a:r>
              <a:rPr lang="ja-JP" altLang="en-US" sz="2353" dirty="0"/>
              <a:t>サーバー </a:t>
            </a:r>
            <a:r>
              <a:rPr lang="en-US" altLang="ja-JP" sz="2353" dirty="0"/>
              <a:t>(</a:t>
            </a:r>
            <a:r>
              <a:rPr lang="en-US" altLang="ja-JP" sz="2353" dirty="0" err="1"/>
              <a:t>IISHttpServer</a:t>
            </a:r>
            <a:r>
              <a:rPr lang="en-US" altLang="ja-JP" sz="2353" dirty="0"/>
              <a:t>) : IIS </a:t>
            </a:r>
            <a:r>
              <a:rPr lang="ja-JP" altLang="en-US" sz="2353" dirty="0"/>
              <a:t>用のインプロセス サーバー</a:t>
            </a:r>
          </a:p>
          <a:p>
            <a:pPr lvl="1"/>
            <a:r>
              <a:rPr lang="en-US" altLang="ja-JP" sz="2353" b="1" dirty="0"/>
              <a:t>HTTP.sys </a:t>
            </a:r>
            <a:r>
              <a:rPr lang="en-US" altLang="ja-JP" sz="2353" dirty="0"/>
              <a:t>: Windows </a:t>
            </a:r>
            <a:r>
              <a:rPr lang="ja-JP" altLang="en-US" sz="2353" dirty="0"/>
              <a:t>専用の </a:t>
            </a:r>
            <a:r>
              <a:rPr lang="en-US" altLang="ja-JP" sz="2353" dirty="0"/>
              <a:t>HTTP </a:t>
            </a:r>
            <a:r>
              <a:rPr lang="ja-JP" altLang="en-US" sz="2353" dirty="0"/>
              <a:t>サーバー </a:t>
            </a:r>
            <a:r>
              <a:rPr lang="en-US" altLang="ja-JP" sz="2353" dirty="0"/>
              <a:t>(Kestrel </a:t>
            </a:r>
            <a:r>
              <a:rPr lang="ja-JP" altLang="en-US" sz="2353" dirty="0"/>
              <a:t>の代替</a:t>
            </a:r>
            <a:r>
              <a:rPr lang="en-US" altLang="ja-JP" sz="2353" dirty="0"/>
              <a:t>)</a:t>
            </a:r>
          </a:p>
          <a:p>
            <a:r>
              <a:rPr lang="en-US" altLang="ja-JP" sz="3137" dirty="0"/>
              <a:t>ASP.NET Core Module</a:t>
            </a:r>
          </a:p>
          <a:p>
            <a:pPr lvl="1"/>
            <a:r>
              <a:rPr lang="en-US" altLang="ja-JP" sz="1961" dirty="0"/>
              <a:t>IIS </a:t>
            </a:r>
            <a:r>
              <a:rPr lang="ja-JP" altLang="en-US" sz="1961" dirty="0"/>
              <a:t>で下記ホスティングモデルで </a:t>
            </a:r>
            <a:r>
              <a:rPr lang="en-US" altLang="ja-JP" sz="1961" dirty="0"/>
              <a:t>ASP.NET Core </a:t>
            </a:r>
            <a:r>
              <a:rPr lang="ja-JP" altLang="en-US" sz="1961" dirty="0"/>
              <a:t>アプリケーションをホストする際に必要なモジュール</a:t>
            </a:r>
          </a:p>
        </p:txBody>
      </p:sp>
      <p:sp>
        <p:nvSpPr>
          <p:cNvPr id="3" name="タイトル 2">
            <a:extLst>
              <a:ext uri="{FF2B5EF4-FFF2-40B4-BE49-F238E27FC236}">
                <a16:creationId xmlns:a16="http://schemas.microsoft.com/office/drawing/2014/main" id="{E92C0AE9-9C8F-48A6-BB45-AECFBCDBA885}"/>
              </a:ext>
            </a:extLst>
          </p:cNvPr>
          <p:cNvSpPr>
            <a:spLocks noGrp="1"/>
          </p:cNvSpPr>
          <p:nvPr>
            <p:ph type="title"/>
          </p:nvPr>
        </p:nvSpPr>
        <p:spPr/>
        <p:txBody>
          <a:bodyPr/>
          <a:lstStyle/>
          <a:p>
            <a:r>
              <a:rPr kumimoji="1" lang="en-US" altLang="ja-JP" dirty="0"/>
              <a:t>ASP.NET Core 2.2 </a:t>
            </a:r>
            <a:r>
              <a:rPr kumimoji="1" lang="ja-JP" altLang="en-US" dirty="0"/>
              <a:t>の </a:t>
            </a:r>
            <a:r>
              <a:rPr kumimoji="1" lang="en-US" altLang="ja-JP" dirty="0"/>
              <a:t>IIS </a:t>
            </a:r>
            <a:r>
              <a:rPr kumimoji="1" lang="ja-JP" altLang="en-US" dirty="0"/>
              <a:t>ホスティング モデル</a:t>
            </a:r>
          </a:p>
        </p:txBody>
      </p:sp>
      <p:pic>
        <p:nvPicPr>
          <p:cNvPr id="5" name="図 4" descr="スクリーンショット が含まれている画像&#10;&#10;自動的に生成された説明">
            <a:extLst>
              <a:ext uri="{FF2B5EF4-FFF2-40B4-BE49-F238E27FC236}">
                <a16:creationId xmlns:a16="http://schemas.microsoft.com/office/drawing/2014/main" id="{D70A527A-29AF-4781-BCA1-951536EDB14D}"/>
              </a:ext>
            </a:extLst>
          </p:cNvPr>
          <p:cNvPicPr>
            <a:picLocks noChangeAspect="1"/>
          </p:cNvPicPr>
          <p:nvPr/>
        </p:nvPicPr>
        <p:blipFill>
          <a:blip r:embed="rId3"/>
          <a:stretch>
            <a:fillRect/>
          </a:stretch>
        </p:blipFill>
        <p:spPr>
          <a:xfrm>
            <a:off x="6590147" y="4645296"/>
            <a:ext cx="5132636" cy="932414"/>
          </a:xfrm>
          <a:prstGeom prst="rect">
            <a:avLst/>
          </a:prstGeom>
        </p:spPr>
      </p:pic>
      <p:sp>
        <p:nvSpPr>
          <p:cNvPr id="7" name="正方形/長方形 6">
            <a:extLst>
              <a:ext uri="{FF2B5EF4-FFF2-40B4-BE49-F238E27FC236}">
                <a16:creationId xmlns:a16="http://schemas.microsoft.com/office/drawing/2014/main" id="{1F0A6628-18DA-4F70-BEA7-206137BE9A39}"/>
              </a:ext>
            </a:extLst>
          </p:cNvPr>
          <p:cNvSpPr/>
          <p:nvPr/>
        </p:nvSpPr>
        <p:spPr>
          <a:xfrm>
            <a:off x="7437257" y="4134925"/>
            <a:ext cx="3861469" cy="452590"/>
          </a:xfrm>
          <a:prstGeom prst="rect">
            <a:avLst/>
          </a:prstGeom>
        </p:spPr>
        <p:txBody>
          <a:bodyPr wrap="none">
            <a:spAutoFit/>
          </a:bodyPr>
          <a:lstStyle/>
          <a:p>
            <a:r>
              <a:rPr lang="ja-JP" altLang="en-US" sz="2353" b="1" dirty="0"/>
              <a:t>インプロセス ホスティング モデル</a:t>
            </a:r>
          </a:p>
        </p:txBody>
      </p:sp>
      <p:sp>
        <p:nvSpPr>
          <p:cNvPr id="8" name="正方形/長方形 7">
            <a:extLst>
              <a:ext uri="{FF2B5EF4-FFF2-40B4-BE49-F238E27FC236}">
                <a16:creationId xmlns:a16="http://schemas.microsoft.com/office/drawing/2014/main" id="{A0E441DE-6DCF-4F9A-B0AE-8F80952446E9}"/>
              </a:ext>
            </a:extLst>
          </p:cNvPr>
          <p:cNvSpPr/>
          <p:nvPr/>
        </p:nvSpPr>
        <p:spPr>
          <a:xfrm>
            <a:off x="1225120" y="4134925"/>
            <a:ext cx="4094049" cy="452590"/>
          </a:xfrm>
          <a:prstGeom prst="rect">
            <a:avLst/>
          </a:prstGeom>
        </p:spPr>
        <p:txBody>
          <a:bodyPr wrap="none">
            <a:spAutoFit/>
          </a:bodyPr>
          <a:lstStyle/>
          <a:p>
            <a:r>
              <a:rPr lang="ja-JP" altLang="en-US" sz="2353" b="1" dirty="0"/>
              <a:t>アウトプロセス ホスティング モデル</a:t>
            </a:r>
          </a:p>
        </p:txBody>
      </p:sp>
      <p:pic>
        <p:nvPicPr>
          <p:cNvPr id="12" name="図 11" descr="スクリーンショット が含まれている画像&#10;&#10;自動的に生成された説明">
            <a:extLst>
              <a:ext uri="{FF2B5EF4-FFF2-40B4-BE49-F238E27FC236}">
                <a16:creationId xmlns:a16="http://schemas.microsoft.com/office/drawing/2014/main" id="{E1CE6582-EDDA-4EC1-BDED-DC274BF50C1F}"/>
              </a:ext>
            </a:extLst>
          </p:cNvPr>
          <p:cNvPicPr>
            <a:picLocks noChangeAspect="1"/>
          </p:cNvPicPr>
          <p:nvPr/>
        </p:nvPicPr>
        <p:blipFill>
          <a:blip r:embed="rId4"/>
          <a:stretch>
            <a:fillRect/>
          </a:stretch>
        </p:blipFill>
        <p:spPr>
          <a:xfrm>
            <a:off x="378010" y="4645296"/>
            <a:ext cx="5611913" cy="932414"/>
          </a:xfrm>
          <a:prstGeom prst="rect">
            <a:avLst/>
          </a:prstGeom>
        </p:spPr>
      </p:pic>
      <p:pic>
        <p:nvPicPr>
          <p:cNvPr id="14" name="図 13" descr="スクリーンショット が含まれている画像&#10;&#10;自動的に生成された説明">
            <a:extLst>
              <a:ext uri="{FF2B5EF4-FFF2-40B4-BE49-F238E27FC236}">
                <a16:creationId xmlns:a16="http://schemas.microsoft.com/office/drawing/2014/main" id="{7F149F62-19DD-4578-9B77-470A92CF1FE0}"/>
              </a:ext>
            </a:extLst>
          </p:cNvPr>
          <p:cNvPicPr>
            <a:picLocks noChangeAspect="1"/>
          </p:cNvPicPr>
          <p:nvPr/>
        </p:nvPicPr>
        <p:blipFill>
          <a:blip r:embed="rId5"/>
          <a:stretch>
            <a:fillRect/>
          </a:stretch>
        </p:blipFill>
        <p:spPr>
          <a:xfrm>
            <a:off x="522406" y="6054508"/>
            <a:ext cx="4788403" cy="612557"/>
          </a:xfrm>
          <a:prstGeom prst="rect">
            <a:avLst/>
          </a:prstGeom>
        </p:spPr>
      </p:pic>
      <p:sp>
        <p:nvSpPr>
          <p:cNvPr id="15" name="正方形/長方形 14">
            <a:extLst>
              <a:ext uri="{FF2B5EF4-FFF2-40B4-BE49-F238E27FC236}">
                <a16:creationId xmlns:a16="http://schemas.microsoft.com/office/drawing/2014/main" id="{F63B2B7D-5E12-4648-9C27-73B30AC04A96}"/>
              </a:ext>
            </a:extLst>
          </p:cNvPr>
          <p:cNvSpPr/>
          <p:nvPr/>
        </p:nvSpPr>
        <p:spPr>
          <a:xfrm>
            <a:off x="1225120" y="5734647"/>
            <a:ext cx="3092443" cy="331899"/>
          </a:xfrm>
          <a:prstGeom prst="rect">
            <a:avLst/>
          </a:prstGeom>
        </p:spPr>
        <p:txBody>
          <a:bodyPr wrap="none">
            <a:spAutoFit/>
          </a:bodyPr>
          <a:lstStyle/>
          <a:p>
            <a:r>
              <a:rPr lang="ja-JP" altLang="en-US" sz="1568" dirty="0"/>
              <a:t>参考</a:t>
            </a:r>
            <a:r>
              <a:rPr lang="en-US" altLang="ja-JP" sz="1568" dirty="0"/>
              <a:t>) Kestrel </a:t>
            </a:r>
            <a:r>
              <a:rPr lang="ja-JP" altLang="en-US" sz="1568" dirty="0"/>
              <a:t>とリバースプロキシ構成</a:t>
            </a:r>
          </a:p>
        </p:txBody>
      </p:sp>
      <p:sp>
        <p:nvSpPr>
          <p:cNvPr id="16" name="正方形/長方形 15">
            <a:extLst>
              <a:ext uri="{FF2B5EF4-FFF2-40B4-BE49-F238E27FC236}">
                <a16:creationId xmlns:a16="http://schemas.microsoft.com/office/drawing/2014/main" id="{F2BEB574-148C-4241-9859-57FDD655CA57}"/>
              </a:ext>
            </a:extLst>
          </p:cNvPr>
          <p:cNvSpPr/>
          <p:nvPr/>
        </p:nvSpPr>
        <p:spPr>
          <a:xfrm>
            <a:off x="6530788" y="5875648"/>
            <a:ext cx="5132636" cy="724143"/>
          </a:xfrm>
          <a:prstGeom prst="rect">
            <a:avLst/>
          </a:prstGeom>
        </p:spPr>
        <p:txBody>
          <a:bodyPr wrap="square">
            <a:spAutoFit/>
          </a:bodyPr>
          <a:lstStyle/>
          <a:p>
            <a:r>
              <a:rPr lang="ja-JP" altLang="en-US" sz="1372" dirty="0"/>
              <a:t>参考</a:t>
            </a:r>
            <a:r>
              <a:rPr lang="en-US" altLang="ja-JP" sz="1372" dirty="0"/>
              <a:t>) Web server implementations in ASP.NET Core</a:t>
            </a:r>
          </a:p>
          <a:p>
            <a:r>
              <a:rPr lang="ja-JP" altLang="en-US" sz="1372" dirty="0">
                <a:hlinkClick r:id="rId6"/>
              </a:rPr>
              <a:t>https://docs.microsoft.com/ja-jp/aspnet/core/fundamentals/servers/?view=aspnetcore-2.2</a:t>
            </a:r>
            <a:r>
              <a:rPr lang="ja-JP" altLang="en-US" sz="1372" dirty="0"/>
              <a:t> </a:t>
            </a:r>
          </a:p>
        </p:txBody>
      </p:sp>
    </p:spTree>
    <p:extLst>
      <p:ext uri="{BB962C8B-B14F-4D97-AF65-F5344CB8AC3E}">
        <p14:creationId xmlns:p14="http://schemas.microsoft.com/office/powerpoint/2010/main" val="401439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8D2A44F8-D618-45A6-8E25-E7AB10EA78D8}"/>
              </a:ext>
            </a:extLst>
          </p:cNvPr>
          <p:cNvSpPr/>
          <p:nvPr/>
        </p:nvSpPr>
        <p:spPr bwMode="auto">
          <a:xfrm>
            <a:off x="1071260" y="1539594"/>
            <a:ext cx="10046965" cy="271443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3137" b="1" dirty="0">
                <a:gradFill>
                  <a:gsLst>
                    <a:gs pos="0">
                      <a:srgbClr val="FFFFFF"/>
                    </a:gs>
                    <a:gs pos="100000">
                      <a:srgbClr val="FFFFFF"/>
                    </a:gs>
                  </a:gsLst>
                  <a:lin ang="5400000" scaled="0"/>
                </a:gradFill>
                <a:latin typeface="Segoe UI"/>
                <a:ea typeface="Segoe UI" pitchFamily="34" charset="0"/>
                <a:cs typeface="Segoe UI" pitchFamily="34" charset="0"/>
              </a:rPr>
              <a:t>ASP.NET Core 3.0</a:t>
            </a:r>
          </a:p>
        </p:txBody>
      </p:sp>
      <p:sp>
        <p:nvSpPr>
          <p:cNvPr id="43" name="Rectangle 42">
            <a:extLst>
              <a:ext uri="{FF2B5EF4-FFF2-40B4-BE49-F238E27FC236}">
                <a16:creationId xmlns:a16="http://schemas.microsoft.com/office/drawing/2014/main" id="{89127A41-E757-41D2-AC23-C49A4429BD0C}"/>
              </a:ext>
            </a:extLst>
          </p:cNvPr>
          <p:cNvSpPr/>
          <p:nvPr/>
        </p:nvSpPr>
        <p:spPr bwMode="auto">
          <a:xfrm>
            <a:off x="1429003" y="2435384"/>
            <a:ext cx="1764616" cy="1552382"/>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745" b="1" dirty="0">
                <a:gradFill>
                  <a:gsLst>
                    <a:gs pos="0">
                      <a:srgbClr val="FFFFFF"/>
                    </a:gs>
                    <a:gs pos="100000">
                      <a:srgbClr val="FFFFFF"/>
                    </a:gs>
                  </a:gsLst>
                  <a:lin ang="5400000" scaled="0"/>
                </a:gradFill>
                <a:latin typeface="Segoe UI"/>
                <a:ea typeface="Segoe UI" pitchFamily="34" charset="0"/>
                <a:cs typeface="Segoe UI" pitchFamily="34" charset="0"/>
              </a:rPr>
              <a:t>MVC</a:t>
            </a:r>
          </a:p>
        </p:txBody>
      </p:sp>
      <p:sp>
        <p:nvSpPr>
          <p:cNvPr id="99" name="TextBox 98">
            <a:extLst>
              <a:ext uri="{FF2B5EF4-FFF2-40B4-BE49-F238E27FC236}">
                <a16:creationId xmlns:a16="http://schemas.microsoft.com/office/drawing/2014/main" id="{52768E2C-7B19-4972-B24F-376D4C496B77}"/>
              </a:ext>
            </a:extLst>
          </p:cNvPr>
          <p:cNvSpPr txBox="1"/>
          <p:nvPr/>
        </p:nvSpPr>
        <p:spPr>
          <a:xfrm>
            <a:off x="1076938" y="5034268"/>
            <a:ext cx="10041287" cy="1218431"/>
          </a:xfrm>
          <a:prstGeom prst="rect">
            <a:avLst/>
          </a:prstGeom>
          <a:solidFill>
            <a:srgbClr val="7030A0"/>
          </a:solidFill>
        </p:spPr>
        <p:txBody>
          <a:bodyPr wrap="square" lIns="238978" tIns="191181" rIns="238978" bIns="191181" rtlCol="0" anchor="ctr">
            <a:noAutofit/>
          </a:bodyPr>
          <a:lstStyle>
            <a:defPPr>
              <a:defRPr lang="en-US"/>
            </a:defPPr>
            <a:lvl1pPr marR="0" lvl="0" indent="0" algn="ctr" defTabSz="914025" fontAlgn="auto">
              <a:lnSpc>
                <a:spcPct val="90000"/>
              </a:lnSpc>
              <a:spcBef>
                <a:spcPts val="0"/>
              </a:spcBef>
              <a:spcAft>
                <a:spcPts val="0"/>
              </a:spcAft>
              <a:buClrTx/>
              <a:buSzTx/>
              <a:buFontTx/>
              <a:buNone/>
              <a:tabLst/>
              <a:defRPr kumimoji="0" sz="1333" b="1" i="0" u="none" strike="noStrike" kern="0" cap="none" spc="0" normalizeH="0" baseline="0">
                <a:ln>
                  <a:noFill/>
                </a:ln>
                <a:solidFill>
                  <a:srgbClr val="FFFFFF"/>
                </a:solidFill>
                <a:effectLst/>
                <a:uLnTx/>
                <a:uFillTx/>
                <a:latin typeface="Segoe UI"/>
                <a:cs typeface="Segoe UI Semibold" panose="020B0702040204020203" pitchFamily="34" charset="0"/>
              </a:defRPr>
            </a:lvl1pPr>
          </a:lstStyle>
          <a:p>
            <a:r>
              <a:rPr lang="en-US" sz="3137" dirty="0"/>
              <a:t>.NET Core</a:t>
            </a:r>
          </a:p>
        </p:txBody>
      </p:sp>
      <p:sp>
        <p:nvSpPr>
          <p:cNvPr id="3" name="Title 2">
            <a:extLst>
              <a:ext uri="{FF2B5EF4-FFF2-40B4-BE49-F238E27FC236}">
                <a16:creationId xmlns:a16="http://schemas.microsoft.com/office/drawing/2014/main" id="{15007AAE-5FA8-4122-A7F0-3BE896D862DB}"/>
              </a:ext>
            </a:extLst>
          </p:cNvPr>
          <p:cNvSpPr>
            <a:spLocks noGrp="1"/>
          </p:cNvSpPr>
          <p:nvPr>
            <p:ph type="title"/>
          </p:nvPr>
        </p:nvSpPr>
        <p:spPr/>
        <p:txBody>
          <a:bodyPr/>
          <a:lstStyle/>
          <a:p>
            <a:r>
              <a:rPr lang="en-US" dirty="0"/>
              <a:t>ASP.NET Core 3.0</a:t>
            </a:r>
          </a:p>
        </p:txBody>
      </p:sp>
      <p:sp>
        <p:nvSpPr>
          <p:cNvPr id="41" name="Rectangle 40">
            <a:extLst>
              <a:ext uri="{FF2B5EF4-FFF2-40B4-BE49-F238E27FC236}">
                <a16:creationId xmlns:a16="http://schemas.microsoft.com/office/drawing/2014/main" id="{253801F8-2C5C-4978-B352-A8678CD56F1E}"/>
              </a:ext>
            </a:extLst>
          </p:cNvPr>
          <p:cNvSpPr/>
          <p:nvPr/>
        </p:nvSpPr>
        <p:spPr bwMode="auto">
          <a:xfrm>
            <a:off x="1071260" y="4385264"/>
            <a:ext cx="10046965" cy="517769"/>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3137" b="1" dirty="0">
                <a:gradFill>
                  <a:gsLst>
                    <a:gs pos="0">
                      <a:srgbClr val="FFFFFF"/>
                    </a:gs>
                    <a:gs pos="100000">
                      <a:srgbClr val="FFFFFF"/>
                    </a:gs>
                  </a:gsLst>
                  <a:lin ang="5400000" scaled="0"/>
                </a:gradFill>
                <a:latin typeface="Segoe UI"/>
                <a:ea typeface="Segoe UI" pitchFamily="34" charset="0"/>
                <a:cs typeface="Segoe UI" pitchFamily="34" charset="0"/>
              </a:rPr>
              <a:t>.NET Standard</a:t>
            </a:r>
          </a:p>
        </p:txBody>
      </p:sp>
      <p:sp>
        <p:nvSpPr>
          <p:cNvPr id="55" name="Rectangle 54">
            <a:extLst>
              <a:ext uri="{FF2B5EF4-FFF2-40B4-BE49-F238E27FC236}">
                <a16:creationId xmlns:a16="http://schemas.microsoft.com/office/drawing/2014/main" id="{62D8728C-ACF4-4ADF-AA1F-28D35EB31801}"/>
              </a:ext>
            </a:extLst>
          </p:cNvPr>
          <p:cNvSpPr/>
          <p:nvPr/>
        </p:nvSpPr>
        <p:spPr bwMode="auto">
          <a:xfrm>
            <a:off x="3321347" y="2435384"/>
            <a:ext cx="1764616" cy="1552382"/>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745" b="1" dirty="0">
                <a:gradFill>
                  <a:gsLst>
                    <a:gs pos="0">
                      <a:srgbClr val="FFFFFF"/>
                    </a:gs>
                    <a:gs pos="100000">
                      <a:srgbClr val="FFFFFF"/>
                    </a:gs>
                  </a:gsLst>
                  <a:lin ang="5400000" scaled="0"/>
                </a:gradFill>
                <a:latin typeface="Segoe UI"/>
                <a:cs typeface="Segoe UI" pitchFamily="34" charset="0"/>
              </a:rPr>
              <a:t>Razor </a:t>
            </a:r>
          </a:p>
          <a:p>
            <a:pPr algn="ctr" defTabSz="932293" fontAlgn="base">
              <a:lnSpc>
                <a:spcPct val="90000"/>
              </a:lnSpc>
              <a:spcBef>
                <a:spcPct val="0"/>
              </a:spcBef>
              <a:spcAft>
                <a:spcPct val="0"/>
              </a:spcAft>
            </a:pPr>
            <a:r>
              <a:rPr lang="en-US" sz="2745" b="1" dirty="0">
                <a:gradFill>
                  <a:gsLst>
                    <a:gs pos="0">
                      <a:srgbClr val="FFFFFF"/>
                    </a:gs>
                    <a:gs pos="100000">
                      <a:srgbClr val="FFFFFF"/>
                    </a:gs>
                  </a:gsLst>
                  <a:lin ang="5400000" scaled="0"/>
                </a:gradFill>
                <a:latin typeface="Segoe UI"/>
                <a:cs typeface="Segoe UI" pitchFamily="34" charset="0"/>
              </a:rPr>
              <a:t>Pages</a:t>
            </a:r>
          </a:p>
        </p:txBody>
      </p:sp>
      <p:sp>
        <p:nvSpPr>
          <p:cNvPr id="57" name="Rectangle 56">
            <a:extLst>
              <a:ext uri="{FF2B5EF4-FFF2-40B4-BE49-F238E27FC236}">
                <a16:creationId xmlns:a16="http://schemas.microsoft.com/office/drawing/2014/main" id="{1C156373-070C-4362-A318-F008B6D42473}"/>
              </a:ext>
            </a:extLst>
          </p:cNvPr>
          <p:cNvSpPr/>
          <p:nvPr/>
        </p:nvSpPr>
        <p:spPr bwMode="auto">
          <a:xfrm>
            <a:off x="5213692" y="2435384"/>
            <a:ext cx="1764616" cy="1552382"/>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745" b="1" dirty="0">
                <a:gradFill>
                  <a:gsLst>
                    <a:gs pos="0">
                      <a:srgbClr val="FFFFFF"/>
                    </a:gs>
                    <a:gs pos="100000">
                      <a:srgbClr val="FFFFFF"/>
                    </a:gs>
                  </a:gsLst>
                  <a:lin ang="5400000" scaled="0"/>
                </a:gradFill>
                <a:latin typeface="Segoe UI"/>
                <a:cs typeface="Segoe UI" pitchFamily="34" charset="0"/>
              </a:rPr>
              <a:t>Web</a:t>
            </a:r>
          </a:p>
          <a:p>
            <a:pPr algn="ctr" defTabSz="932293" fontAlgn="base">
              <a:lnSpc>
                <a:spcPct val="90000"/>
              </a:lnSpc>
              <a:spcBef>
                <a:spcPct val="0"/>
              </a:spcBef>
              <a:spcAft>
                <a:spcPct val="0"/>
              </a:spcAft>
            </a:pPr>
            <a:r>
              <a:rPr lang="en-US" sz="2745" b="1" dirty="0">
                <a:gradFill>
                  <a:gsLst>
                    <a:gs pos="0">
                      <a:srgbClr val="FFFFFF"/>
                    </a:gs>
                    <a:gs pos="100000">
                      <a:srgbClr val="FFFFFF"/>
                    </a:gs>
                  </a:gsLst>
                  <a:lin ang="5400000" scaled="0"/>
                </a:gradFill>
                <a:latin typeface="Segoe UI"/>
                <a:cs typeface="Segoe UI" pitchFamily="34" charset="0"/>
              </a:rPr>
              <a:t>API</a:t>
            </a:r>
          </a:p>
        </p:txBody>
      </p:sp>
      <p:sp>
        <p:nvSpPr>
          <p:cNvPr id="58" name="Rectangle 57">
            <a:extLst>
              <a:ext uri="{FF2B5EF4-FFF2-40B4-BE49-F238E27FC236}">
                <a16:creationId xmlns:a16="http://schemas.microsoft.com/office/drawing/2014/main" id="{DEA44DD7-1AE9-4478-8743-7E3D2813D1E6}"/>
              </a:ext>
            </a:extLst>
          </p:cNvPr>
          <p:cNvSpPr/>
          <p:nvPr/>
        </p:nvSpPr>
        <p:spPr bwMode="auto">
          <a:xfrm>
            <a:off x="7106037" y="2440239"/>
            <a:ext cx="1764616" cy="1552382"/>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745" b="1" dirty="0" err="1">
                <a:gradFill>
                  <a:gsLst>
                    <a:gs pos="0">
                      <a:srgbClr val="FFFFFF"/>
                    </a:gs>
                    <a:gs pos="100000">
                      <a:srgbClr val="FFFFFF"/>
                    </a:gs>
                  </a:gsLst>
                  <a:lin ang="5400000" scaled="0"/>
                </a:gradFill>
                <a:latin typeface="Segoe UI"/>
                <a:cs typeface="Segoe UI" pitchFamily="34" charset="0"/>
              </a:rPr>
              <a:t>SignalR</a:t>
            </a:r>
            <a:endParaRPr lang="en-US" sz="2745" b="1" dirty="0">
              <a:gradFill>
                <a:gsLst>
                  <a:gs pos="0">
                    <a:srgbClr val="FFFFFF"/>
                  </a:gs>
                  <a:gs pos="100000">
                    <a:srgbClr val="FFFFFF"/>
                  </a:gs>
                </a:gsLst>
                <a:lin ang="5400000" scaled="0"/>
              </a:gradFill>
              <a:latin typeface="Segoe UI"/>
              <a:cs typeface="Segoe UI" pitchFamily="34" charset="0"/>
            </a:endParaRPr>
          </a:p>
        </p:txBody>
      </p:sp>
      <p:sp>
        <p:nvSpPr>
          <p:cNvPr id="12" name="Rectangle 57">
            <a:extLst>
              <a:ext uri="{FF2B5EF4-FFF2-40B4-BE49-F238E27FC236}">
                <a16:creationId xmlns:a16="http://schemas.microsoft.com/office/drawing/2014/main" id="{E6760323-BD87-4633-A9F3-F219C8F22FA0}"/>
              </a:ext>
            </a:extLst>
          </p:cNvPr>
          <p:cNvSpPr/>
          <p:nvPr/>
        </p:nvSpPr>
        <p:spPr bwMode="auto">
          <a:xfrm>
            <a:off x="8998382" y="2435384"/>
            <a:ext cx="1764616" cy="155238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745" b="1" dirty="0" err="1">
                <a:gradFill>
                  <a:gsLst>
                    <a:gs pos="0">
                      <a:srgbClr val="FFFFFF"/>
                    </a:gs>
                    <a:gs pos="100000">
                      <a:srgbClr val="FFFFFF"/>
                    </a:gs>
                  </a:gsLst>
                  <a:lin ang="5400000" scaled="0"/>
                </a:gradFill>
                <a:latin typeface="Segoe UI"/>
                <a:cs typeface="Segoe UI" pitchFamily="34" charset="0"/>
              </a:rPr>
              <a:t>Blazor</a:t>
            </a:r>
            <a:endParaRPr lang="en-US" sz="2745" b="1" dirty="0">
              <a:gradFill>
                <a:gsLst>
                  <a:gs pos="0">
                    <a:srgbClr val="FFFFFF"/>
                  </a:gs>
                  <a:gs pos="100000">
                    <a:srgbClr val="FFFFFF"/>
                  </a:gs>
                </a:gsLst>
                <a:lin ang="5400000" scaled="0"/>
              </a:gradFill>
              <a:latin typeface="Segoe UI"/>
              <a:cs typeface="Segoe UI" pitchFamily="34" charset="0"/>
            </a:endParaRPr>
          </a:p>
        </p:txBody>
      </p:sp>
      <p:sp>
        <p:nvSpPr>
          <p:cNvPr id="4" name="星: 12 pt 3">
            <a:extLst>
              <a:ext uri="{FF2B5EF4-FFF2-40B4-BE49-F238E27FC236}">
                <a16:creationId xmlns:a16="http://schemas.microsoft.com/office/drawing/2014/main" id="{4328D3D1-F443-46C5-96B1-122ECF3FFD91}"/>
              </a:ext>
            </a:extLst>
          </p:cNvPr>
          <p:cNvSpPr>
            <a:spLocks noChangeAspect="1"/>
          </p:cNvSpPr>
          <p:nvPr/>
        </p:nvSpPr>
        <p:spPr bwMode="auto">
          <a:xfrm rot="1800000">
            <a:off x="10100915" y="2089911"/>
            <a:ext cx="952998" cy="952893"/>
          </a:xfrm>
          <a:prstGeom prst="star12">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ja-JP" sz="1568" b="1" dirty="0">
                <a:gradFill>
                  <a:gsLst>
                    <a:gs pos="0">
                      <a:srgbClr val="FFFFFF"/>
                    </a:gs>
                    <a:gs pos="100000">
                      <a:srgbClr val="FFFFFF"/>
                    </a:gs>
                  </a:gsLst>
                  <a:lin ang="5400000" scaled="0"/>
                </a:gradFill>
                <a:ea typeface="Segoe UI" pitchFamily="34" charset="0"/>
                <a:cs typeface="Segoe UI" pitchFamily="34" charset="0"/>
              </a:rPr>
              <a:t>New!</a:t>
            </a:r>
            <a:endParaRPr lang="ja-JP" altLang="en-US" sz="1568" b="1"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46076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248784-2C8E-44A2-899F-ED054B8CB822}"/>
              </a:ext>
            </a:extLst>
          </p:cNvPr>
          <p:cNvSpPr>
            <a:spLocks noGrp="1"/>
          </p:cNvSpPr>
          <p:nvPr>
            <p:ph sz="quarter" idx="10"/>
          </p:nvPr>
        </p:nvSpPr>
        <p:spPr/>
        <p:txBody>
          <a:bodyPr>
            <a:normAutofit lnSpcReduction="10000"/>
          </a:bodyPr>
          <a:lstStyle/>
          <a:p>
            <a:pPr fontAlgn="base">
              <a:buClr>
                <a:srgbClr val="0078D7"/>
              </a:buClr>
              <a:buFont typeface="Wingdings" panose="05000000000000000000" pitchFamily="2" charset="2"/>
              <a:buChar char="n"/>
            </a:pPr>
            <a:r>
              <a:rPr lang="en-US" sz="3137" b="1" dirty="0"/>
              <a:t>.NET (Razor Pages &amp; C#) </a:t>
            </a:r>
            <a:r>
              <a:rPr lang="ja-JP" altLang="en-US" sz="3137" b="1" dirty="0"/>
              <a:t>でフロントエンド </a:t>
            </a:r>
            <a:r>
              <a:rPr lang="en-US" altLang="ja-JP" sz="3137" b="1" dirty="0"/>
              <a:t>Web UI </a:t>
            </a:r>
            <a:r>
              <a:rPr lang="ja-JP" altLang="en-US" sz="3137" b="1" dirty="0"/>
              <a:t>を開発</a:t>
            </a:r>
            <a:endParaRPr lang="en-US" sz="3137" b="1" dirty="0"/>
          </a:p>
          <a:p>
            <a:pPr lvl="1" fontAlgn="base">
              <a:buClr>
                <a:srgbClr val="0078D7"/>
              </a:buClr>
              <a:buFont typeface="Wingdings" panose="05000000000000000000" pitchFamily="2" charset="2"/>
              <a:buChar char="n"/>
            </a:pPr>
            <a:r>
              <a:rPr lang="en-US" sz="2353" dirty="0"/>
              <a:t>JavaScript, Angular, React, Vue </a:t>
            </a:r>
            <a:r>
              <a:rPr lang="ja-JP" altLang="en-US" sz="2353" dirty="0"/>
              <a:t>などを知らなくても </a:t>
            </a:r>
            <a:r>
              <a:rPr lang="en-US" altLang="ja-JP" sz="2353" dirty="0"/>
              <a:t>OK</a:t>
            </a:r>
          </a:p>
          <a:p>
            <a:pPr lvl="1" fontAlgn="base">
              <a:buClr>
                <a:srgbClr val="0078D7"/>
              </a:buClr>
              <a:buFont typeface="Wingdings" panose="05000000000000000000" pitchFamily="2" charset="2"/>
              <a:buChar char="n"/>
            </a:pPr>
            <a:r>
              <a:rPr lang="en-US" sz="2353" dirty="0"/>
              <a:t>.NET </a:t>
            </a:r>
            <a:r>
              <a:rPr lang="ja-JP" altLang="en-US" sz="2353" dirty="0"/>
              <a:t>の安定性と一貫性</a:t>
            </a:r>
            <a:endParaRPr lang="en-US" sz="3529" dirty="0"/>
          </a:p>
          <a:p>
            <a:pPr fontAlgn="base">
              <a:spcBef>
                <a:spcPts val="1765"/>
              </a:spcBef>
              <a:buClr>
                <a:srgbClr val="0078D7"/>
              </a:buClr>
              <a:buFont typeface="Wingdings" panose="05000000000000000000" pitchFamily="2" charset="2"/>
              <a:buChar char="n"/>
            </a:pPr>
            <a:r>
              <a:rPr lang="ja-JP" altLang="en-US" sz="3137" b="1" dirty="0"/>
              <a:t>すべての </a:t>
            </a:r>
            <a:r>
              <a:rPr lang="en-US" altLang="ja-JP" sz="3137" b="1" dirty="0" err="1"/>
              <a:t>WebAssembly</a:t>
            </a:r>
            <a:r>
              <a:rPr lang="en-US" altLang="ja-JP" sz="3137" b="1" dirty="0"/>
              <a:t> </a:t>
            </a:r>
            <a:r>
              <a:rPr lang="ja-JP" altLang="en-US" sz="3137" b="1" dirty="0"/>
              <a:t>対応ブラウザーで動作</a:t>
            </a:r>
            <a:endParaRPr lang="en-US" sz="3137" b="1" dirty="0"/>
          </a:p>
          <a:p>
            <a:pPr lvl="1" fontAlgn="base">
              <a:buClr>
                <a:srgbClr val="0078D7"/>
              </a:buClr>
              <a:buFont typeface="Wingdings" panose="05000000000000000000" pitchFamily="2" charset="2"/>
              <a:buChar char="n"/>
            </a:pPr>
            <a:r>
              <a:rPr lang="ja-JP" altLang="en-US" sz="2353" dirty="0"/>
              <a:t>ネイティブ パフォーマンス</a:t>
            </a:r>
            <a:r>
              <a:rPr lang="en-US" altLang="ja-JP" sz="2353" dirty="0"/>
              <a:t>, </a:t>
            </a:r>
            <a:r>
              <a:rPr lang="ja-JP" altLang="en-US" sz="2353" dirty="0"/>
              <a:t>プラグインなどは不要</a:t>
            </a:r>
            <a:endParaRPr lang="en-US" sz="2353" dirty="0"/>
          </a:p>
          <a:p>
            <a:pPr lvl="1" fontAlgn="base">
              <a:buClr>
                <a:srgbClr val="0078D7"/>
              </a:buClr>
              <a:buFont typeface="Wingdings" panose="05000000000000000000" pitchFamily="2" charset="2"/>
              <a:buChar char="n"/>
            </a:pPr>
            <a:r>
              <a:rPr lang="en-US" altLang="ja-JP" sz="2353" dirty="0"/>
              <a:t>Client </a:t>
            </a:r>
            <a:r>
              <a:rPr lang="ja-JP" altLang="en-US" sz="2353" dirty="0"/>
              <a:t>と</a:t>
            </a:r>
            <a:r>
              <a:rPr lang="en-US" altLang="ja-JP" sz="2353" dirty="0"/>
              <a:t> Server </a:t>
            </a:r>
            <a:r>
              <a:rPr lang="ja-JP" altLang="en-US" sz="2353" dirty="0"/>
              <a:t>間での </a:t>
            </a:r>
            <a:r>
              <a:rPr lang="en-US" sz="2353" dirty="0"/>
              <a:t>C# </a:t>
            </a:r>
            <a:r>
              <a:rPr lang="ja-JP" altLang="en-US" sz="2353" dirty="0"/>
              <a:t>コードの共有、強く型付けされた開発</a:t>
            </a:r>
            <a:endParaRPr lang="en-US" altLang="ja-JP" sz="2353" dirty="0"/>
          </a:p>
          <a:p>
            <a:pPr fontAlgn="base">
              <a:spcBef>
                <a:spcPts val="1765"/>
              </a:spcBef>
              <a:buClr>
                <a:srgbClr val="0078D7"/>
              </a:buClr>
              <a:buFont typeface="Wingdings" panose="05000000000000000000" pitchFamily="2" charset="2"/>
              <a:buChar char="n"/>
            </a:pPr>
            <a:r>
              <a:rPr lang="en-US" altLang="ja-JP" sz="3137" b="1" dirty="0"/>
              <a:t>2</a:t>
            </a:r>
            <a:r>
              <a:rPr lang="ja-JP" altLang="en-US" sz="3137" b="1" dirty="0"/>
              <a:t> 種類のホスティング モデル</a:t>
            </a:r>
            <a:endParaRPr lang="en-US" altLang="ja-JP" sz="3137" b="1" dirty="0"/>
          </a:p>
          <a:p>
            <a:pPr lvl="1" fontAlgn="base">
              <a:buClr>
                <a:srgbClr val="0078D7"/>
              </a:buClr>
              <a:buFont typeface="Wingdings" panose="05000000000000000000" pitchFamily="2" charset="2"/>
              <a:buChar char="n"/>
            </a:pPr>
            <a:r>
              <a:rPr lang="en-US" altLang="ja-JP" sz="2353" b="1" dirty="0" err="1"/>
              <a:t>Blazor</a:t>
            </a:r>
            <a:r>
              <a:rPr lang="en-US" altLang="ja-JP" sz="2353" b="1" dirty="0"/>
              <a:t> (Client-side) </a:t>
            </a:r>
            <a:r>
              <a:rPr lang="en-US" altLang="ja-JP" sz="2353" dirty="0"/>
              <a:t>– Web </a:t>
            </a:r>
            <a:r>
              <a:rPr lang="ja-JP" altLang="en-US" sz="2353" dirty="0"/>
              <a:t>ブラウザーの </a:t>
            </a:r>
            <a:r>
              <a:rPr lang="en-US" altLang="ja-JP" sz="2353" dirty="0" err="1"/>
              <a:t>WebAssembly</a:t>
            </a:r>
            <a:r>
              <a:rPr lang="en-US" altLang="ja-JP" sz="2353" dirty="0"/>
              <a:t> </a:t>
            </a:r>
            <a:r>
              <a:rPr lang="ja-JP" altLang="en-US" sz="2353" dirty="0"/>
              <a:t>で実行</a:t>
            </a:r>
            <a:endParaRPr lang="en-US" altLang="ja-JP" sz="1961" dirty="0"/>
          </a:p>
          <a:p>
            <a:pPr lvl="1" fontAlgn="base">
              <a:buClr>
                <a:srgbClr val="0078D7"/>
              </a:buClr>
              <a:buFont typeface="Wingdings" panose="05000000000000000000" pitchFamily="2" charset="2"/>
              <a:buChar char="n"/>
            </a:pPr>
            <a:r>
              <a:rPr lang="en-US" altLang="ja-JP" sz="2353" b="1" dirty="0" err="1"/>
              <a:t>Blazor</a:t>
            </a:r>
            <a:r>
              <a:rPr lang="en-US" altLang="ja-JP" sz="2353" b="1" dirty="0"/>
              <a:t> (Server-side) </a:t>
            </a:r>
            <a:r>
              <a:rPr lang="en-US" altLang="ja-JP" sz="2353" dirty="0"/>
              <a:t>– </a:t>
            </a:r>
            <a:r>
              <a:rPr lang="ja-JP" altLang="en-US" sz="2353" dirty="0"/>
              <a:t>サーバーサイドの </a:t>
            </a:r>
            <a:r>
              <a:rPr lang="en-US" altLang="ja-JP" sz="2353" dirty="0"/>
              <a:t>.NET Core </a:t>
            </a:r>
            <a:r>
              <a:rPr lang="ja-JP" altLang="en-US" sz="2353" dirty="0"/>
              <a:t>プロセスで実行、</a:t>
            </a:r>
            <a:r>
              <a:rPr lang="en-US" altLang="ja-JP" sz="2353" dirty="0" err="1"/>
              <a:t>SignalR</a:t>
            </a:r>
            <a:r>
              <a:rPr lang="en-US" altLang="ja-JP" sz="2353" dirty="0"/>
              <a:t> </a:t>
            </a:r>
            <a:r>
              <a:rPr lang="ja-JP" altLang="en-US" sz="2353" dirty="0"/>
              <a:t>で通信</a:t>
            </a:r>
            <a:endParaRPr lang="en-US" altLang="ja-JP" sz="1961" dirty="0"/>
          </a:p>
          <a:p>
            <a:pPr lvl="2" fontAlgn="base">
              <a:buClr>
                <a:srgbClr val="0078D7"/>
              </a:buClr>
              <a:buFont typeface="Wingdings" panose="05000000000000000000" pitchFamily="2" charset="2"/>
              <a:buChar char="n"/>
            </a:pPr>
            <a:r>
              <a:rPr lang="en-US" altLang="ja-JP" sz="1961" dirty="0"/>
              <a:t>Server-side </a:t>
            </a:r>
            <a:r>
              <a:rPr lang="ja-JP" altLang="en-US" sz="1961" dirty="0"/>
              <a:t>は </a:t>
            </a:r>
            <a:r>
              <a:rPr lang="en-US" altLang="ja-JP" sz="1961" dirty="0"/>
              <a:t>.NET Core 3.0 </a:t>
            </a:r>
            <a:r>
              <a:rPr lang="ja-JP" altLang="en-US" sz="1961" dirty="0"/>
              <a:t>に合わせてリリース予定</a:t>
            </a:r>
            <a:endParaRPr lang="en-US" altLang="ja-JP" sz="1961" dirty="0"/>
          </a:p>
          <a:p>
            <a:pPr lvl="2" fontAlgn="base">
              <a:buClr>
                <a:srgbClr val="0078D7"/>
              </a:buClr>
              <a:buFont typeface="Wingdings" panose="05000000000000000000" pitchFamily="2" charset="2"/>
              <a:buChar char="n"/>
            </a:pPr>
            <a:r>
              <a:rPr lang="en-US" altLang="ja-JP" sz="1961" dirty="0"/>
              <a:t>Client-side </a:t>
            </a:r>
            <a:r>
              <a:rPr lang="ja-JP" altLang="en-US" sz="1961" dirty="0"/>
              <a:t>はその後の </a:t>
            </a:r>
            <a:r>
              <a:rPr lang="en-US" altLang="ja-JP" sz="1961" dirty="0"/>
              <a:t>.NET Core </a:t>
            </a:r>
            <a:r>
              <a:rPr lang="ja-JP" altLang="en-US" sz="1961" dirty="0"/>
              <a:t>に含まれる予定</a:t>
            </a:r>
            <a:endParaRPr lang="en-US" altLang="ja-JP" sz="1961" dirty="0">
              <a:cs typeface="Segoe UI Light"/>
            </a:endParaRPr>
          </a:p>
        </p:txBody>
      </p:sp>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p:txBody>
          <a:bodyPr/>
          <a:lstStyle/>
          <a:p>
            <a:r>
              <a:rPr lang="en-US" dirty="0">
                <a:latin typeface="+mn-lt"/>
              </a:rPr>
              <a:t>ASP.NET Core 3.0 </a:t>
            </a:r>
            <a:r>
              <a:rPr lang="en-US" dirty="0" err="1">
                <a:latin typeface="+mn-lt"/>
              </a:rPr>
              <a:t>Blazor</a:t>
            </a:r>
            <a:r>
              <a:rPr lang="en-US" sz="3137" dirty="0">
                <a:latin typeface="+mn-lt"/>
              </a:rPr>
              <a:t> (Preview)</a:t>
            </a:r>
            <a:endParaRPr lang="en-US" sz="3921" dirty="0">
              <a:latin typeface="+mn-lt"/>
            </a:endParaRPr>
          </a:p>
        </p:txBody>
      </p:sp>
      <p:sp>
        <p:nvSpPr>
          <p:cNvPr id="7" name="正方形/長方形 6">
            <a:extLst>
              <a:ext uri="{FF2B5EF4-FFF2-40B4-BE49-F238E27FC236}">
                <a16:creationId xmlns:a16="http://schemas.microsoft.com/office/drawing/2014/main" id="{F05489D1-425B-490B-A1D8-38963A6278F0}"/>
              </a:ext>
            </a:extLst>
          </p:cNvPr>
          <p:cNvSpPr/>
          <p:nvPr/>
        </p:nvSpPr>
        <p:spPr>
          <a:xfrm>
            <a:off x="8919699" y="4487887"/>
            <a:ext cx="3243801" cy="452590"/>
          </a:xfrm>
          <a:prstGeom prst="rect">
            <a:avLst/>
          </a:prstGeom>
        </p:spPr>
        <p:txBody>
          <a:bodyPr wrap="square">
            <a:spAutoFit/>
          </a:bodyPr>
          <a:lstStyle/>
          <a:p>
            <a:pPr algn="ctr" defTabSz="914367">
              <a:defRPr/>
            </a:pPr>
            <a:r>
              <a:rPr kumimoji="0" lang="en-US" altLang="ja-JP" sz="2353" dirty="0">
                <a:solidFill>
                  <a:srgbClr val="1A1A1A"/>
                </a:solidFill>
                <a:latin typeface="Segoe UI"/>
                <a:ea typeface="Yu Gothic UI"/>
                <a:hlinkClick r:id="rId3"/>
              </a:rPr>
              <a:t>https://blazor.net</a:t>
            </a:r>
            <a:r>
              <a:rPr kumimoji="0" lang="en-US" altLang="ja-JP" sz="2353" dirty="0">
                <a:solidFill>
                  <a:srgbClr val="1A1A1A"/>
                </a:solidFill>
                <a:latin typeface="Segoe UI"/>
                <a:ea typeface="Yu Gothic UI"/>
              </a:rPr>
              <a:t>  </a:t>
            </a:r>
            <a:endParaRPr kumimoji="0" lang="ja-JP" altLang="en-US" sz="2353" dirty="0">
              <a:solidFill>
                <a:srgbClr val="1A1A1A"/>
              </a:solidFill>
              <a:latin typeface="Segoe UI"/>
              <a:ea typeface="Yu Gothic UI"/>
            </a:endParaRPr>
          </a:p>
        </p:txBody>
      </p:sp>
      <p:grpSp>
        <p:nvGrpSpPr>
          <p:cNvPr id="8" name="グループ化 7">
            <a:extLst>
              <a:ext uri="{FF2B5EF4-FFF2-40B4-BE49-F238E27FC236}">
                <a16:creationId xmlns:a16="http://schemas.microsoft.com/office/drawing/2014/main" id="{0F1377AE-6554-4D55-B625-E4163660ACE6}"/>
              </a:ext>
            </a:extLst>
          </p:cNvPr>
          <p:cNvGrpSpPr/>
          <p:nvPr/>
        </p:nvGrpSpPr>
        <p:grpSpPr>
          <a:xfrm>
            <a:off x="9411902" y="2334585"/>
            <a:ext cx="2259399" cy="2123563"/>
            <a:chOff x="9696300" y="2688244"/>
            <a:chExt cx="2304705" cy="2166145"/>
          </a:xfrm>
        </p:grpSpPr>
        <p:grpSp>
          <p:nvGrpSpPr>
            <p:cNvPr id="10" name="Group 59">
              <a:extLst>
                <a:ext uri="{FF2B5EF4-FFF2-40B4-BE49-F238E27FC236}">
                  <a16:creationId xmlns:a16="http://schemas.microsoft.com/office/drawing/2014/main" id="{57C5038B-00D7-4463-9803-361CED3F4B8D}"/>
                </a:ext>
              </a:extLst>
            </p:cNvPr>
            <p:cNvGrpSpPr/>
            <p:nvPr/>
          </p:nvGrpSpPr>
          <p:grpSpPr>
            <a:xfrm>
              <a:off x="9696300" y="2688244"/>
              <a:ext cx="2304705" cy="2166145"/>
              <a:chOff x="2044967" y="2687833"/>
              <a:chExt cx="2259720" cy="2123864"/>
            </a:xfrm>
          </p:grpSpPr>
          <p:grpSp>
            <p:nvGrpSpPr>
              <p:cNvPr id="11" name="Group 60">
                <a:extLst>
                  <a:ext uri="{FF2B5EF4-FFF2-40B4-BE49-F238E27FC236}">
                    <a16:creationId xmlns:a16="http://schemas.microsoft.com/office/drawing/2014/main" id="{767BAD58-3FD8-4ED2-A626-9D92477A64C7}"/>
                  </a:ext>
                </a:extLst>
              </p:cNvPr>
              <p:cNvGrpSpPr/>
              <p:nvPr/>
            </p:nvGrpSpPr>
            <p:grpSpPr>
              <a:xfrm>
                <a:off x="2044967" y="2687833"/>
                <a:ext cx="2259720" cy="2123864"/>
                <a:chOff x="784337" y="2208439"/>
                <a:chExt cx="2259720" cy="2123864"/>
              </a:xfrm>
            </p:grpSpPr>
            <p:sp>
              <p:nvSpPr>
                <p:cNvPr id="15" name="Rectangle: Rounded Corners 64">
                  <a:extLst>
                    <a:ext uri="{FF2B5EF4-FFF2-40B4-BE49-F238E27FC236}">
                      <a16:creationId xmlns:a16="http://schemas.microsoft.com/office/drawing/2014/main" id="{35CE54F4-FB7E-4CC4-86C3-A66322C9B6E3}"/>
                    </a:ext>
                  </a:extLst>
                </p:cNvPr>
                <p:cNvSpPr/>
                <p:nvPr/>
              </p:nvSpPr>
              <p:spPr>
                <a:xfrm>
                  <a:off x="784337" y="2208439"/>
                  <a:ext cx="2259720" cy="2123864"/>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algn="ctr" defTabSz="914225">
                    <a:defRPr/>
                  </a:pPr>
                  <a:endParaRPr kumimoji="0" lang="en-GB" kern="0" dirty="0">
                    <a:solidFill>
                      <a:prstClr val="white"/>
                    </a:solidFill>
                    <a:latin typeface="Calibri" panose="020F0502020204030204"/>
                  </a:endParaRPr>
                </a:p>
              </p:txBody>
            </p:sp>
            <p:grpSp>
              <p:nvGrpSpPr>
                <p:cNvPr id="16" name="Group 65">
                  <a:extLst>
                    <a:ext uri="{FF2B5EF4-FFF2-40B4-BE49-F238E27FC236}">
                      <a16:creationId xmlns:a16="http://schemas.microsoft.com/office/drawing/2014/main" id="{E75A5863-B74D-4F1A-9ED7-D64CB28764B8}"/>
                    </a:ext>
                  </a:extLst>
                </p:cNvPr>
                <p:cNvGrpSpPr/>
                <p:nvPr/>
              </p:nvGrpSpPr>
              <p:grpSpPr>
                <a:xfrm>
                  <a:off x="1438613" y="2411592"/>
                  <a:ext cx="1442543" cy="339191"/>
                  <a:chOff x="1981504" y="2433131"/>
                  <a:chExt cx="6182938" cy="1453829"/>
                </a:xfrm>
                <a:solidFill>
                  <a:sysClr val="windowText" lastClr="000000"/>
                </a:solidFill>
                <a:effectLst/>
              </p:grpSpPr>
              <p:sp>
                <p:nvSpPr>
                  <p:cNvPr id="17" name="Freeform: Shape 66">
                    <a:extLst>
                      <a:ext uri="{FF2B5EF4-FFF2-40B4-BE49-F238E27FC236}">
                        <a16:creationId xmlns:a16="http://schemas.microsoft.com/office/drawing/2014/main" id="{F47F3C6E-E71D-41C5-B001-9482192A7BAB}"/>
                      </a:ext>
                    </a:extLst>
                  </p:cNvPr>
                  <p:cNvSpPr/>
                  <p:nvPr/>
                </p:nvSpPr>
                <p:spPr>
                  <a:xfrm>
                    <a:off x="3259957" y="2433131"/>
                    <a:ext cx="290492"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algn="ctr" defTabSz="914225">
                      <a:defRPr/>
                    </a:pPr>
                    <a:endParaRPr kumimoji="0" lang="en-GB" kern="0">
                      <a:solidFill>
                        <a:prstClr val="white"/>
                      </a:solidFill>
                      <a:latin typeface="Calibri" panose="020F0502020204030204"/>
                    </a:endParaRPr>
                  </a:p>
                </p:txBody>
              </p:sp>
              <p:sp>
                <p:nvSpPr>
                  <p:cNvPr id="18" name="Freeform: Shape 67">
                    <a:extLst>
                      <a:ext uri="{FF2B5EF4-FFF2-40B4-BE49-F238E27FC236}">
                        <a16:creationId xmlns:a16="http://schemas.microsoft.com/office/drawing/2014/main" id="{FCBE7DEF-D70E-422A-8270-53D0E8990F7F}"/>
                      </a:ext>
                    </a:extLst>
                  </p:cNvPr>
                  <p:cNvSpPr/>
                  <p:nvPr/>
                </p:nvSpPr>
                <p:spPr>
                  <a:xfrm>
                    <a:off x="1981504" y="2435236"/>
                    <a:ext cx="1159868"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algn="ctr" defTabSz="914225">
                      <a:defRPr/>
                    </a:pPr>
                    <a:endParaRPr kumimoji="0" lang="en-GB" kern="0">
                      <a:solidFill>
                        <a:prstClr val="white"/>
                      </a:solidFill>
                      <a:latin typeface="Calibri" panose="020F0502020204030204"/>
                    </a:endParaRPr>
                  </a:p>
                </p:txBody>
              </p:sp>
              <p:sp>
                <p:nvSpPr>
                  <p:cNvPr id="19" name="Freeform: Shape 68">
                    <a:extLst>
                      <a:ext uri="{FF2B5EF4-FFF2-40B4-BE49-F238E27FC236}">
                        <a16:creationId xmlns:a16="http://schemas.microsoft.com/office/drawing/2014/main" id="{98266CC4-DFB4-4993-8714-146F918A3109}"/>
                      </a:ext>
                    </a:extLst>
                  </p:cNvPr>
                  <p:cNvSpPr/>
                  <p:nvPr/>
                </p:nvSpPr>
                <p:spPr>
                  <a:xfrm>
                    <a:off x="7423474" y="2746781"/>
                    <a:ext cx="740968" cy="1138817"/>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algn="ctr" defTabSz="914225">
                      <a:defRPr/>
                    </a:pPr>
                    <a:endParaRPr kumimoji="0" lang="en-GB" kern="0">
                      <a:solidFill>
                        <a:prstClr val="white"/>
                      </a:solidFill>
                      <a:latin typeface="Calibri" panose="020F0502020204030204"/>
                    </a:endParaRPr>
                  </a:p>
                </p:txBody>
              </p:sp>
              <p:sp>
                <p:nvSpPr>
                  <p:cNvPr id="20" name="Freeform: Shape 69">
                    <a:extLst>
                      <a:ext uri="{FF2B5EF4-FFF2-40B4-BE49-F238E27FC236}">
                        <a16:creationId xmlns:a16="http://schemas.microsoft.com/office/drawing/2014/main" id="{C25BA794-8EE3-4A80-991E-4789DC0479E6}"/>
                      </a:ext>
                    </a:extLst>
                  </p:cNvPr>
                  <p:cNvSpPr/>
                  <p:nvPr/>
                </p:nvSpPr>
                <p:spPr>
                  <a:xfrm>
                    <a:off x="4940671" y="2723625"/>
                    <a:ext cx="1138817" cy="1161973"/>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algn="ctr" defTabSz="914225">
                      <a:defRPr/>
                    </a:pPr>
                    <a:endParaRPr kumimoji="0" lang="en-GB" kern="0">
                      <a:solidFill>
                        <a:prstClr val="white"/>
                      </a:solidFill>
                      <a:latin typeface="Calibri" panose="020F0502020204030204"/>
                    </a:endParaRPr>
                  </a:p>
                </p:txBody>
              </p:sp>
              <p:sp>
                <p:nvSpPr>
                  <p:cNvPr id="21" name="Freeform: Shape 70">
                    <a:extLst>
                      <a:ext uri="{FF2B5EF4-FFF2-40B4-BE49-F238E27FC236}">
                        <a16:creationId xmlns:a16="http://schemas.microsoft.com/office/drawing/2014/main" id="{2220078B-076F-44A5-AA82-2FA79D94C1DD}"/>
                      </a:ext>
                    </a:extLst>
                  </p:cNvPr>
                  <p:cNvSpPr/>
                  <p:nvPr/>
                </p:nvSpPr>
                <p:spPr>
                  <a:xfrm>
                    <a:off x="6170492" y="2723625"/>
                    <a:ext cx="1157762" cy="1161973"/>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algn="ctr" defTabSz="914225">
                      <a:defRPr/>
                    </a:pPr>
                    <a:endParaRPr kumimoji="0" lang="en-GB" kern="0">
                      <a:solidFill>
                        <a:prstClr val="white"/>
                      </a:solidFill>
                      <a:latin typeface="Calibri" panose="020F0502020204030204"/>
                    </a:endParaRPr>
                  </a:p>
                </p:txBody>
              </p:sp>
              <p:sp>
                <p:nvSpPr>
                  <p:cNvPr id="22" name="Freeform: Shape 71">
                    <a:extLst>
                      <a:ext uri="{FF2B5EF4-FFF2-40B4-BE49-F238E27FC236}">
                        <a16:creationId xmlns:a16="http://schemas.microsoft.com/office/drawing/2014/main" id="{D8AEC406-8B53-4DED-9871-D5B60D62029D}"/>
                      </a:ext>
                    </a:extLst>
                  </p:cNvPr>
                  <p:cNvSpPr/>
                  <p:nvPr/>
                </p:nvSpPr>
                <p:spPr>
                  <a:xfrm>
                    <a:off x="3666429" y="2724365"/>
                    <a:ext cx="1159867" cy="1162595"/>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algn="ctr" defTabSz="914225">
                      <a:defRPr/>
                    </a:pPr>
                    <a:endParaRPr kumimoji="0" lang="en-GB" kern="0">
                      <a:solidFill>
                        <a:prstClr val="white"/>
                      </a:solidFill>
                      <a:latin typeface="Calibri" panose="020F0502020204030204"/>
                    </a:endParaRPr>
                  </a:p>
                </p:txBody>
              </p:sp>
            </p:grpSp>
          </p:grpSp>
          <p:sp>
            <p:nvSpPr>
              <p:cNvPr id="12" name="Rectangle 61">
                <a:extLst>
                  <a:ext uri="{FF2B5EF4-FFF2-40B4-BE49-F238E27FC236}">
                    <a16:creationId xmlns:a16="http://schemas.microsoft.com/office/drawing/2014/main" id="{7BE1CCE8-587C-4D44-864A-506A8DF65C3E}"/>
                  </a:ext>
                </a:extLst>
              </p:cNvPr>
              <p:cNvSpPr/>
              <p:nvPr/>
            </p:nvSpPr>
            <p:spPr>
              <a:xfrm>
                <a:off x="2150732" y="3363773"/>
                <a:ext cx="2048189" cy="416720"/>
              </a:xfrm>
              <a:prstGeom prst="rect">
                <a:avLst/>
              </a:prstGeom>
              <a:solidFill>
                <a:srgbClr val="682A7B"/>
              </a:solidFill>
              <a:ln w="19050" cap="flat" cmpd="sng" algn="ctr">
                <a:noFill/>
                <a:prstDash val="solid"/>
                <a:miter lim="800000"/>
              </a:ln>
              <a:effectLst/>
            </p:spPr>
            <p:txBody>
              <a:bodyPr rtlCol="0" anchor="ctr"/>
              <a:lstStyle/>
              <a:p>
                <a:pPr algn="ctr" defTabSz="914225">
                  <a:defRPr/>
                </a:pPr>
                <a:r>
                  <a:rPr kumimoji="0" lang="en-US" kern="0" dirty="0">
                    <a:solidFill>
                      <a:prstClr val="white"/>
                    </a:solidFill>
                    <a:latin typeface="Calibri" panose="020F0502020204030204"/>
                  </a:rPr>
                  <a:t>Razor Components</a:t>
                </a:r>
              </a:p>
            </p:txBody>
          </p:sp>
          <p:sp>
            <p:nvSpPr>
              <p:cNvPr id="13" name="Rectangle 62">
                <a:extLst>
                  <a:ext uri="{FF2B5EF4-FFF2-40B4-BE49-F238E27FC236}">
                    <a16:creationId xmlns:a16="http://schemas.microsoft.com/office/drawing/2014/main" id="{532423A0-469C-402B-A403-6AC118EF4DA2}"/>
                  </a:ext>
                </a:extLst>
              </p:cNvPr>
              <p:cNvSpPr/>
              <p:nvPr/>
            </p:nvSpPr>
            <p:spPr>
              <a:xfrm>
                <a:off x="2150732" y="3810237"/>
                <a:ext cx="2048189" cy="290870"/>
              </a:xfrm>
              <a:prstGeom prst="rect">
                <a:avLst/>
              </a:prstGeom>
              <a:solidFill>
                <a:srgbClr val="682A7B"/>
              </a:solidFill>
              <a:ln w="19050" cap="flat" cmpd="sng" algn="ctr">
                <a:noFill/>
                <a:prstDash val="solid"/>
                <a:miter lim="800000"/>
              </a:ln>
              <a:effectLst/>
            </p:spPr>
            <p:txBody>
              <a:bodyPr rtlCol="0" anchor="ctr"/>
              <a:lstStyle/>
              <a:p>
                <a:pPr algn="ctr" defTabSz="914225">
                  <a:defRPr/>
                </a:pPr>
                <a:r>
                  <a:rPr kumimoji="0" lang="en-US" kern="0" dirty="0">
                    <a:solidFill>
                      <a:prstClr val="white"/>
                    </a:solidFill>
                    <a:latin typeface="Calibri" panose="020F0502020204030204"/>
                  </a:rPr>
                  <a:t>.NET</a:t>
                </a:r>
              </a:p>
            </p:txBody>
          </p:sp>
          <p:sp>
            <p:nvSpPr>
              <p:cNvPr id="14" name="Rectangle 63">
                <a:extLst>
                  <a:ext uri="{FF2B5EF4-FFF2-40B4-BE49-F238E27FC236}">
                    <a16:creationId xmlns:a16="http://schemas.microsoft.com/office/drawing/2014/main" id="{CBEBD993-2EC0-4D66-880E-BAB37A2CD7CE}"/>
                  </a:ext>
                </a:extLst>
              </p:cNvPr>
              <p:cNvSpPr/>
              <p:nvPr/>
            </p:nvSpPr>
            <p:spPr>
              <a:xfrm>
                <a:off x="2150732" y="4135212"/>
                <a:ext cx="2048189" cy="403557"/>
              </a:xfrm>
              <a:prstGeom prst="rect">
                <a:avLst/>
              </a:prstGeom>
              <a:solidFill>
                <a:srgbClr val="654FF0"/>
              </a:solidFill>
              <a:ln w="19050" cap="flat" cmpd="sng" algn="ctr">
                <a:noFill/>
                <a:prstDash val="solid"/>
                <a:miter lim="800000"/>
              </a:ln>
              <a:effectLst/>
            </p:spPr>
            <p:txBody>
              <a:bodyPr rtlCol="0" anchor="ctr"/>
              <a:lstStyle/>
              <a:p>
                <a:pPr algn="ctr" defTabSz="914225">
                  <a:defRPr/>
                </a:pPr>
                <a:r>
                  <a:rPr kumimoji="0" lang="en-US" kern="0" dirty="0">
                    <a:solidFill>
                      <a:prstClr val="white"/>
                    </a:solidFill>
                    <a:latin typeface="Calibri" panose="020F0502020204030204"/>
                  </a:rPr>
                  <a:t>WebAssembly</a:t>
                </a:r>
              </a:p>
            </p:txBody>
          </p:sp>
        </p:grpSp>
        <p:pic>
          <p:nvPicPr>
            <p:cNvPr id="9" name="図 8">
              <a:extLst>
                <a:ext uri="{FF2B5EF4-FFF2-40B4-BE49-F238E27FC236}">
                  <a16:creationId xmlns:a16="http://schemas.microsoft.com/office/drawing/2014/main" id="{E1D24443-D624-4397-A4D8-1DBAF60D9EC1}"/>
                </a:ext>
              </a:extLst>
            </p:cNvPr>
            <p:cNvPicPr>
              <a:picLocks noChangeAspect="1"/>
            </p:cNvPicPr>
            <p:nvPr/>
          </p:nvPicPr>
          <p:blipFill>
            <a:blip r:embed="rId4"/>
            <a:stretch>
              <a:fillRect/>
            </a:stretch>
          </p:blipFill>
          <p:spPr>
            <a:xfrm>
              <a:off x="9824941" y="2833370"/>
              <a:ext cx="476190" cy="476190"/>
            </a:xfrm>
            <a:prstGeom prst="rect">
              <a:avLst/>
            </a:prstGeom>
          </p:spPr>
        </p:pic>
      </p:grpSp>
    </p:spTree>
    <p:extLst>
      <p:ext uri="{BB962C8B-B14F-4D97-AF65-F5344CB8AC3E}">
        <p14:creationId xmlns:p14="http://schemas.microsoft.com/office/powerpoint/2010/main" val="4043850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57EBDA5-A03A-49F8-BC73-09141CA6A4F5}"/>
              </a:ext>
            </a:extLst>
          </p:cNvPr>
          <p:cNvSpPr>
            <a:spLocks noGrp="1"/>
          </p:cNvSpPr>
          <p:nvPr>
            <p:ph sz="quarter" idx="10"/>
          </p:nvPr>
        </p:nvSpPr>
        <p:spPr/>
        <p:txBody>
          <a:bodyPr/>
          <a:lstStyle/>
          <a:p>
            <a:r>
              <a:rPr lang="ja-JP" altLang="en-US" sz="3137" dirty="0"/>
              <a:t>再利用可能な </a:t>
            </a:r>
            <a:r>
              <a:rPr lang="en-US" altLang="ja-JP" sz="3137" dirty="0"/>
              <a:t>UI </a:t>
            </a:r>
            <a:r>
              <a:rPr lang="ja-JP" altLang="en-US" sz="3137" dirty="0"/>
              <a:t>ライブラリとして </a:t>
            </a:r>
            <a:r>
              <a:rPr lang="en-US" altLang="ja-JP" sz="3137" dirty="0"/>
              <a:t>Razor (</a:t>
            </a:r>
            <a:r>
              <a:rPr lang="en-US" altLang="ja-JP" sz="3137" dirty="0" err="1"/>
              <a:t>cshtml</a:t>
            </a:r>
            <a:r>
              <a:rPr lang="en-US" altLang="ja-JP" sz="3137" dirty="0"/>
              <a:t>) </a:t>
            </a:r>
            <a:r>
              <a:rPr lang="ja-JP" altLang="en-US" sz="3137" dirty="0"/>
              <a:t>ファイルを</a:t>
            </a:r>
            <a:br>
              <a:rPr lang="en-US" altLang="ja-JP" sz="3137" dirty="0"/>
            </a:br>
            <a:r>
              <a:rPr lang="ja-JP" altLang="en-US" sz="3137" dirty="0"/>
              <a:t>コンパイル</a:t>
            </a:r>
            <a:endParaRPr lang="en-US" sz="3137" dirty="0"/>
          </a:p>
          <a:p>
            <a:r>
              <a:rPr lang="en-US" sz="3137" dirty="0"/>
              <a:t>MVC View </a:t>
            </a:r>
            <a:r>
              <a:rPr lang="ja-JP" altLang="en-US" sz="3137" dirty="0"/>
              <a:t>や </a:t>
            </a:r>
            <a:br>
              <a:rPr lang="en-US" altLang="ja-JP" sz="3137" dirty="0"/>
            </a:br>
            <a:r>
              <a:rPr lang="en-US" altLang="ja-JP" sz="3137" dirty="0"/>
              <a:t>Razor Pages </a:t>
            </a:r>
            <a:r>
              <a:rPr lang="ja-JP" altLang="en-US" sz="3137" dirty="0"/>
              <a:t>で利用可能</a:t>
            </a:r>
            <a:endParaRPr lang="en-US" sz="3137" dirty="0"/>
          </a:p>
        </p:txBody>
      </p:sp>
      <p:sp>
        <p:nvSpPr>
          <p:cNvPr id="2" name="Title 1">
            <a:extLst>
              <a:ext uri="{FF2B5EF4-FFF2-40B4-BE49-F238E27FC236}">
                <a16:creationId xmlns:a16="http://schemas.microsoft.com/office/drawing/2014/main" id="{18AB5CE2-9ECA-4D2B-ADA8-4B4089AD1981}"/>
              </a:ext>
            </a:extLst>
          </p:cNvPr>
          <p:cNvSpPr>
            <a:spLocks noGrp="1"/>
          </p:cNvSpPr>
          <p:nvPr>
            <p:ph type="title"/>
          </p:nvPr>
        </p:nvSpPr>
        <p:spPr/>
        <p:txBody>
          <a:bodyPr/>
          <a:lstStyle/>
          <a:p>
            <a:r>
              <a:rPr lang="en-US" dirty="0"/>
              <a:t>Razor </a:t>
            </a:r>
            <a:r>
              <a:rPr lang="ja-JP" altLang="en-US" dirty="0"/>
              <a:t>クラス ライブラリ</a:t>
            </a:r>
            <a:endParaRPr lang="en-US" dirty="0"/>
          </a:p>
        </p:txBody>
      </p:sp>
      <p:pic>
        <p:nvPicPr>
          <p:cNvPr id="7" name="図 6">
            <a:extLst>
              <a:ext uri="{FF2B5EF4-FFF2-40B4-BE49-F238E27FC236}">
                <a16:creationId xmlns:a16="http://schemas.microsoft.com/office/drawing/2014/main" id="{342581C7-943A-4567-A2FF-E8BBA1F0AA5B}"/>
              </a:ext>
            </a:extLst>
          </p:cNvPr>
          <p:cNvPicPr>
            <a:picLocks noChangeAspect="1"/>
          </p:cNvPicPr>
          <p:nvPr/>
        </p:nvPicPr>
        <p:blipFill>
          <a:blip r:embed="rId2"/>
          <a:stretch>
            <a:fillRect/>
          </a:stretch>
        </p:blipFill>
        <p:spPr>
          <a:xfrm>
            <a:off x="5807968" y="2282162"/>
            <a:ext cx="6040537" cy="4247665"/>
          </a:xfrm>
          <a:prstGeom prst="rect">
            <a:avLst/>
          </a:prstGeom>
        </p:spPr>
      </p:pic>
    </p:spTree>
    <p:extLst>
      <p:ext uri="{BB962C8B-B14F-4D97-AF65-F5344CB8AC3E}">
        <p14:creationId xmlns:p14="http://schemas.microsoft.com/office/powerpoint/2010/main" val="308466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Folded Corner 2">
            <a:extLst>
              <a:ext uri="{FF2B5EF4-FFF2-40B4-BE49-F238E27FC236}">
                <a16:creationId xmlns:a16="http://schemas.microsoft.com/office/drawing/2014/main" id="{8FCC5C46-8984-41F7-BD13-D1EB29123311}"/>
              </a:ext>
            </a:extLst>
          </p:cNvPr>
          <p:cNvSpPr/>
          <p:nvPr/>
        </p:nvSpPr>
        <p:spPr>
          <a:xfrm>
            <a:off x="1291533" y="1731798"/>
            <a:ext cx="556512" cy="704447"/>
          </a:xfrm>
          <a:prstGeom prst="foldedCorner">
            <a:avLst>
              <a:gd name="adj" fmla="val 40953"/>
            </a:avLst>
          </a:prstGeom>
          <a:solidFill>
            <a:schemeClr val="bg1">
              <a:lumMod val="75000"/>
            </a:schemeClr>
          </a:solidFill>
          <a:ln>
            <a:solidFill>
              <a:schemeClr val="tx1">
                <a:lumMod val="90000"/>
                <a:lumOff val="1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endParaRPr kumimoji="0" lang="en-GB" sz="2000" b="1" dirty="0">
              <a:solidFill>
                <a:srgbClr val="1A1A1A"/>
              </a:solidFill>
              <a:latin typeface="Consolas" panose="020B0609020204030204" pitchFamily="49" charset="0"/>
              <a:ea typeface="Yu Gothic UI"/>
            </a:endParaRPr>
          </a:p>
        </p:txBody>
      </p:sp>
      <p:sp>
        <p:nvSpPr>
          <p:cNvPr id="8" name="TextBox 7">
            <a:extLst>
              <a:ext uri="{FF2B5EF4-FFF2-40B4-BE49-F238E27FC236}">
                <a16:creationId xmlns:a16="http://schemas.microsoft.com/office/drawing/2014/main" id="{DE43E83C-D52E-4D93-B24C-4CAC59157F2E}"/>
              </a:ext>
            </a:extLst>
          </p:cNvPr>
          <p:cNvSpPr txBox="1"/>
          <p:nvPr/>
        </p:nvSpPr>
        <p:spPr>
          <a:xfrm>
            <a:off x="1136479" y="2467084"/>
            <a:ext cx="1014503" cy="406208"/>
          </a:xfrm>
          <a:prstGeom prst="rect">
            <a:avLst/>
          </a:prstGeom>
          <a:noFill/>
        </p:spPr>
        <p:txBody>
          <a:bodyPr wrap="square" rtlCol="0">
            <a:spAutoFit/>
          </a:bodyPr>
          <a:lstStyle/>
          <a:p>
            <a:pPr algn="ctr" defTabSz="914367">
              <a:defRPr/>
            </a:pPr>
            <a:r>
              <a:rPr kumimoji="0" lang="en-GB" sz="2000" b="1" dirty="0">
                <a:solidFill>
                  <a:srgbClr val="1A1A1A"/>
                </a:solidFill>
                <a:latin typeface="Consolas" panose="020B0609020204030204" pitchFamily="49" charset="0"/>
                <a:ea typeface="Yu Gothic UI"/>
              </a:rPr>
              <a:t>.</a:t>
            </a:r>
            <a:r>
              <a:rPr kumimoji="0" lang="en-GB" sz="2000" b="1" dirty="0" err="1">
                <a:solidFill>
                  <a:srgbClr val="1A1A1A"/>
                </a:solidFill>
                <a:latin typeface="Consolas" panose="020B0609020204030204" pitchFamily="49" charset="0"/>
                <a:ea typeface="Yu Gothic UI"/>
              </a:rPr>
              <a:t>cs</a:t>
            </a:r>
            <a:endParaRPr kumimoji="0" lang="en-GB" sz="2000" b="1" dirty="0">
              <a:solidFill>
                <a:srgbClr val="1A1A1A"/>
              </a:solidFill>
              <a:latin typeface="Consolas" panose="020B0609020204030204" pitchFamily="49" charset="0"/>
              <a:ea typeface="Yu Gothic UI"/>
            </a:endParaRPr>
          </a:p>
        </p:txBody>
      </p:sp>
      <p:sp>
        <p:nvSpPr>
          <p:cNvPr id="9" name="Rectangle: Folded Corner 8">
            <a:extLst>
              <a:ext uri="{FF2B5EF4-FFF2-40B4-BE49-F238E27FC236}">
                <a16:creationId xmlns:a16="http://schemas.microsoft.com/office/drawing/2014/main" id="{B99611F1-0589-43B4-95E5-3B085ED343D7}"/>
              </a:ext>
            </a:extLst>
          </p:cNvPr>
          <p:cNvSpPr/>
          <p:nvPr/>
        </p:nvSpPr>
        <p:spPr>
          <a:xfrm>
            <a:off x="1316341" y="3639171"/>
            <a:ext cx="556512" cy="704447"/>
          </a:xfrm>
          <a:prstGeom prst="foldedCorner">
            <a:avLst>
              <a:gd name="adj" fmla="val 40953"/>
            </a:avLst>
          </a:prstGeom>
          <a:solidFill>
            <a:schemeClr val="bg1">
              <a:lumMod val="75000"/>
            </a:schemeClr>
          </a:solidFill>
          <a:ln>
            <a:solidFill>
              <a:schemeClr val="tx1">
                <a:lumMod val="90000"/>
                <a:lumOff val="1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endParaRPr kumimoji="0" lang="en-GB" sz="2000" b="1" dirty="0">
              <a:solidFill>
                <a:srgbClr val="1A1A1A"/>
              </a:solidFill>
              <a:latin typeface="Consolas" panose="020B0609020204030204" pitchFamily="49" charset="0"/>
              <a:ea typeface="Yu Gothic UI"/>
            </a:endParaRPr>
          </a:p>
        </p:txBody>
      </p:sp>
      <p:sp>
        <p:nvSpPr>
          <p:cNvPr id="10" name="TextBox 9">
            <a:extLst>
              <a:ext uri="{FF2B5EF4-FFF2-40B4-BE49-F238E27FC236}">
                <a16:creationId xmlns:a16="http://schemas.microsoft.com/office/drawing/2014/main" id="{3A84B63D-95F7-476D-97C2-EC3A7DBEE2AC}"/>
              </a:ext>
            </a:extLst>
          </p:cNvPr>
          <p:cNvSpPr txBox="1"/>
          <p:nvPr/>
        </p:nvSpPr>
        <p:spPr>
          <a:xfrm>
            <a:off x="1013343" y="4416010"/>
            <a:ext cx="1356443" cy="406208"/>
          </a:xfrm>
          <a:prstGeom prst="rect">
            <a:avLst/>
          </a:prstGeom>
          <a:noFill/>
        </p:spPr>
        <p:txBody>
          <a:bodyPr wrap="square" rtlCol="0">
            <a:spAutoFit/>
          </a:bodyPr>
          <a:lstStyle/>
          <a:p>
            <a:pPr algn="ctr" defTabSz="914367">
              <a:defRPr/>
            </a:pPr>
            <a:r>
              <a:rPr kumimoji="0" lang="en-GB" sz="2000" b="1" dirty="0">
                <a:solidFill>
                  <a:srgbClr val="1A1A1A"/>
                </a:solidFill>
                <a:latin typeface="Consolas" panose="020B0609020204030204" pitchFamily="49" charset="0"/>
                <a:ea typeface="Yu Gothic UI"/>
              </a:rPr>
              <a:t>.</a:t>
            </a:r>
            <a:r>
              <a:rPr lang="en-GB" sz="2000" b="1" dirty="0">
                <a:solidFill>
                  <a:srgbClr val="1A1A1A"/>
                </a:solidFill>
                <a:latin typeface="Consolas" panose="020B0609020204030204" pitchFamily="49" charset="0"/>
                <a:ea typeface="Yu Gothic UI"/>
              </a:rPr>
              <a:t>razor</a:t>
            </a:r>
            <a:endParaRPr kumimoji="0" lang="en-GB" sz="2000" b="1" dirty="0">
              <a:solidFill>
                <a:srgbClr val="1A1A1A"/>
              </a:solidFill>
              <a:latin typeface="Consolas" panose="020B0609020204030204" pitchFamily="49" charset="0"/>
              <a:ea typeface="Yu Gothic UI"/>
            </a:endParaRPr>
          </a:p>
        </p:txBody>
      </p:sp>
      <p:sp>
        <p:nvSpPr>
          <p:cNvPr id="11" name="Rectangle: Folded Corner 10">
            <a:extLst>
              <a:ext uri="{FF2B5EF4-FFF2-40B4-BE49-F238E27FC236}">
                <a16:creationId xmlns:a16="http://schemas.microsoft.com/office/drawing/2014/main" id="{BF33EC07-6D48-4698-9AB8-7F26D2BA01BD}"/>
              </a:ext>
            </a:extLst>
          </p:cNvPr>
          <p:cNvSpPr/>
          <p:nvPr/>
        </p:nvSpPr>
        <p:spPr>
          <a:xfrm>
            <a:off x="1443911" y="1593596"/>
            <a:ext cx="556512" cy="704447"/>
          </a:xfrm>
          <a:prstGeom prst="foldedCorner">
            <a:avLst>
              <a:gd name="adj" fmla="val 40953"/>
            </a:avLst>
          </a:prstGeom>
          <a:solidFill>
            <a:schemeClr val="bg1">
              <a:lumMod val="75000"/>
            </a:schemeClr>
          </a:solidFill>
          <a:ln>
            <a:solidFill>
              <a:schemeClr val="tx1">
                <a:lumMod val="90000"/>
                <a:lumOff val="1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endParaRPr kumimoji="0" lang="en-GB" sz="2000" b="1" dirty="0">
              <a:solidFill>
                <a:srgbClr val="1A1A1A"/>
              </a:solidFill>
              <a:latin typeface="Consolas" panose="020B0609020204030204" pitchFamily="49" charset="0"/>
              <a:ea typeface="Yu Gothic UI"/>
            </a:endParaRPr>
          </a:p>
        </p:txBody>
      </p:sp>
      <p:sp>
        <p:nvSpPr>
          <p:cNvPr id="13" name="Rectangle: Folded Corner 12">
            <a:extLst>
              <a:ext uri="{FF2B5EF4-FFF2-40B4-BE49-F238E27FC236}">
                <a16:creationId xmlns:a16="http://schemas.microsoft.com/office/drawing/2014/main" id="{CE5B1401-DE96-4092-BEDD-1CF737702CB8}"/>
              </a:ext>
            </a:extLst>
          </p:cNvPr>
          <p:cNvSpPr/>
          <p:nvPr/>
        </p:nvSpPr>
        <p:spPr>
          <a:xfrm>
            <a:off x="1571482" y="1777867"/>
            <a:ext cx="556512" cy="704447"/>
          </a:xfrm>
          <a:prstGeom prst="foldedCorner">
            <a:avLst>
              <a:gd name="adj" fmla="val 40953"/>
            </a:avLst>
          </a:prstGeom>
          <a:solidFill>
            <a:schemeClr val="bg1">
              <a:lumMod val="75000"/>
            </a:schemeClr>
          </a:solidFill>
          <a:ln>
            <a:solidFill>
              <a:schemeClr val="tx1">
                <a:lumMod val="90000"/>
                <a:lumOff val="1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endParaRPr kumimoji="0" lang="en-GB" sz="2000" b="1" dirty="0">
              <a:solidFill>
                <a:srgbClr val="1A1A1A"/>
              </a:solidFill>
              <a:latin typeface="Consolas" panose="020B0609020204030204" pitchFamily="49" charset="0"/>
              <a:ea typeface="Yu Gothic UI"/>
            </a:endParaRPr>
          </a:p>
        </p:txBody>
      </p:sp>
      <p:sp>
        <p:nvSpPr>
          <p:cNvPr id="15" name="Rectangle: Folded Corner 14">
            <a:extLst>
              <a:ext uri="{FF2B5EF4-FFF2-40B4-BE49-F238E27FC236}">
                <a16:creationId xmlns:a16="http://schemas.microsoft.com/office/drawing/2014/main" id="{3BC9074F-9F3C-4C65-BA83-3924AB6AE605}"/>
              </a:ext>
            </a:extLst>
          </p:cNvPr>
          <p:cNvSpPr/>
          <p:nvPr/>
        </p:nvSpPr>
        <p:spPr>
          <a:xfrm>
            <a:off x="1443911" y="3500971"/>
            <a:ext cx="556512" cy="704447"/>
          </a:xfrm>
          <a:prstGeom prst="foldedCorner">
            <a:avLst>
              <a:gd name="adj" fmla="val 40953"/>
            </a:avLst>
          </a:prstGeom>
          <a:solidFill>
            <a:schemeClr val="bg1">
              <a:lumMod val="75000"/>
            </a:schemeClr>
          </a:solidFill>
          <a:ln>
            <a:solidFill>
              <a:schemeClr val="tx1">
                <a:lumMod val="90000"/>
                <a:lumOff val="1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endParaRPr kumimoji="0" lang="en-GB" sz="2000" b="1" dirty="0">
              <a:solidFill>
                <a:srgbClr val="1A1A1A"/>
              </a:solidFill>
              <a:latin typeface="Consolas" panose="020B0609020204030204" pitchFamily="49" charset="0"/>
              <a:ea typeface="Yu Gothic UI"/>
            </a:endParaRPr>
          </a:p>
        </p:txBody>
      </p:sp>
      <p:sp>
        <p:nvSpPr>
          <p:cNvPr id="16" name="Rectangle: Folded Corner 15">
            <a:extLst>
              <a:ext uri="{FF2B5EF4-FFF2-40B4-BE49-F238E27FC236}">
                <a16:creationId xmlns:a16="http://schemas.microsoft.com/office/drawing/2014/main" id="{A80A5AF0-5A83-4544-9E4B-C22DB061889C}"/>
              </a:ext>
            </a:extLst>
          </p:cNvPr>
          <p:cNvSpPr/>
          <p:nvPr/>
        </p:nvSpPr>
        <p:spPr>
          <a:xfrm>
            <a:off x="1594469" y="3685241"/>
            <a:ext cx="556512" cy="704447"/>
          </a:xfrm>
          <a:prstGeom prst="foldedCorner">
            <a:avLst>
              <a:gd name="adj" fmla="val 40953"/>
            </a:avLst>
          </a:prstGeom>
          <a:solidFill>
            <a:schemeClr val="bg1">
              <a:lumMod val="75000"/>
            </a:schemeClr>
          </a:solidFill>
          <a:ln>
            <a:solidFill>
              <a:schemeClr val="tx1">
                <a:lumMod val="90000"/>
                <a:lumOff val="1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endParaRPr kumimoji="0" lang="en-GB" sz="2000" b="1" dirty="0">
              <a:solidFill>
                <a:srgbClr val="1A1A1A"/>
              </a:solidFill>
              <a:latin typeface="Consolas" panose="020B0609020204030204" pitchFamily="49" charset="0"/>
              <a:ea typeface="Yu Gothic UI"/>
            </a:endParaRPr>
          </a:p>
        </p:txBody>
      </p:sp>
      <p:sp>
        <p:nvSpPr>
          <p:cNvPr id="24" name="Arrow: Down 23">
            <a:extLst>
              <a:ext uri="{FF2B5EF4-FFF2-40B4-BE49-F238E27FC236}">
                <a16:creationId xmlns:a16="http://schemas.microsoft.com/office/drawing/2014/main" id="{0A82E45B-D556-4164-882C-1CCBF232986B}"/>
              </a:ext>
            </a:extLst>
          </p:cNvPr>
          <p:cNvSpPr/>
          <p:nvPr/>
        </p:nvSpPr>
        <p:spPr>
          <a:xfrm rot="18079023">
            <a:off x="2488557" y="2297504"/>
            <a:ext cx="310552" cy="809728"/>
          </a:xfrm>
          <a:prstGeom prst="downArrow">
            <a:avLst>
              <a:gd name="adj1" fmla="val 28182"/>
              <a:gd name="adj2" fmla="val 69754"/>
            </a:avLst>
          </a:prstGeom>
          <a:solidFill>
            <a:srgbClr val="FFB462"/>
          </a:solidFill>
          <a:ln>
            <a:noFill/>
          </a:ln>
          <a:effectLst>
            <a:glow rad="76200">
              <a:schemeClr val="bg1">
                <a:alpha val="44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kumimoji="0" lang="en-GB">
              <a:solidFill>
                <a:srgbClr val="FFFFFF"/>
              </a:solidFill>
              <a:latin typeface="Segoe UI"/>
              <a:ea typeface="Yu Gothic UI"/>
            </a:endParaRPr>
          </a:p>
        </p:txBody>
      </p:sp>
      <p:sp>
        <p:nvSpPr>
          <p:cNvPr id="27" name="Rectangle 26">
            <a:extLst>
              <a:ext uri="{FF2B5EF4-FFF2-40B4-BE49-F238E27FC236}">
                <a16:creationId xmlns:a16="http://schemas.microsoft.com/office/drawing/2014/main" id="{48D55886-61FA-48B3-B531-D28AAEF03E73}"/>
              </a:ext>
            </a:extLst>
          </p:cNvPr>
          <p:cNvSpPr/>
          <p:nvPr/>
        </p:nvSpPr>
        <p:spPr>
          <a:xfrm>
            <a:off x="5915832" y="1382407"/>
            <a:ext cx="5062750" cy="5293847"/>
          </a:xfrm>
          <a:prstGeom prst="rect">
            <a:avLst/>
          </a:prstGeom>
          <a:solidFill>
            <a:schemeClr val="accent5">
              <a:lumMod val="20000"/>
              <a:lumOff val="80000"/>
            </a:schemeClr>
          </a:solidFill>
          <a:ln>
            <a:solidFill>
              <a:schemeClr val="accent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endParaRPr kumimoji="0" lang="en-GB" sz="2000" b="1">
              <a:solidFill>
                <a:srgbClr val="1A1A1A"/>
              </a:solidFill>
              <a:latin typeface="Consolas" panose="020B0609020204030204" pitchFamily="49" charset="0"/>
              <a:ea typeface="Yu Gothic UI"/>
            </a:endParaRPr>
          </a:p>
        </p:txBody>
      </p:sp>
      <p:sp>
        <p:nvSpPr>
          <p:cNvPr id="44" name="Title 2">
            <a:extLst>
              <a:ext uri="{FF2B5EF4-FFF2-40B4-BE49-F238E27FC236}">
                <a16:creationId xmlns:a16="http://schemas.microsoft.com/office/drawing/2014/main" id="{90B15C03-B844-4CC5-BBFC-5EC73085E78C}"/>
              </a:ext>
            </a:extLst>
          </p:cNvPr>
          <p:cNvSpPr txBox="1">
            <a:spLocks/>
          </p:cNvSpPr>
          <p:nvPr/>
        </p:nvSpPr>
        <p:spPr>
          <a:xfrm>
            <a:off x="6135758" y="1641336"/>
            <a:ext cx="2429204" cy="587592"/>
          </a:xfrm>
          <a:prstGeom prst="rect">
            <a:avLst/>
          </a:prstGeom>
        </p:spPr>
        <p:txBody>
          <a:bodyPr vert="horz" lIns="91427" tIns="45713" rIns="91427" bIns="45713" rtlCol="0" anchor="t">
            <a:normAutofit fontScale="47500" lnSpcReduction="20000"/>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defTabSz="896386">
              <a:defRPr/>
            </a:pPr>
            <a:r>
              <a:rPr kumimoji="0" lang="en-US" sz="6798" spc="196" dirty="0">
                <a:solidFill>
                  <a:srgbClr val="0D0D0D"/>
                </a:solidFill>
                <a:latin typeface="Segoe UI" panose="020B0502040204020203" pitchFamily="34" charset="0"/>
                <a:ea typeface="Yu Gothic UI"/>
                <a:cs typeface="Segoe UI" panose="020B0502040204020203" pitchFamily="34" charset="0"/>
              </a:rPr>
              <a:t>BROWSER</a:t>
            </a:r>
          </a:p>
        </p:txBody>
      </p:sp>
      <p:sp>
        <p:nvSpPr>
          <p:cNvPr id="2" name="Rectangle 1">
            <a:extLst>
              <a:ext uri="{FF2B5EF4-FFF2-40B4-BE49-F238E27FC236}">
                <a16:creationId xmlns:a16="http://schemas.microsoft.com/office/drawing/2014/main" id="{E7C148CE-B085-49C1-B2DF-A95D32DF2250}"/>
              </a:ext>
            </a:extLst>
          </p:cNvPr>
          <p:cNvSpPr/>
          <p:nvPr/>
        </p:nvSpPr>
        <p:spPr>
          <a:xfrm>
            <a:off x="6388528" y="4999893"/>
            <a:ext cx="4175407" cy="1219027"/>
          </a:xfrm>
          <a:prstGeom prst="rect">
            <a:avLst/>
          </a:prstGeom>
          <a:solidFill>
            <a:srgbClr val="654FF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367">
              <a:defRPr/>
            </a:pPr>
            <a:r>
              <a:rPr kumimoji="0" lang="en-US" sz="2353" b="1" dirty="0">
                <a:solidFill>
                  <a:srgbClr val="FFFFFF"/>
                </a:solidFill>
                <a:latin typeface="Segoe UI"/>
                <a:ea typeface="Yu Gothic UI"/>
              </a:rPr>
              <a:t>WebAssembly</a:t>
            </a:r>
          </a:p>
          <a:p>
            <a:pPr algn="ctr" defTabSz="914367">
              <a:defRPr/>
            </a:pPr>
            <a:r>
              <a:rPr kumimoji="0" lang="en-US" sz="2353" dirty="0">
                <a:solidFill>
                  <a:srgbClr val="FFFFFF"/>
                </a:solidFill>
                <a:latin typeface="Segoe UI"/>
                <a:ea typeface="Yu Gothic UI"/>
              </a:rPr>
              <a:t>(</a:t>
            </a:r>
            <a:r>
              <a:rPr kumimoji="0" lang="en-US" sz="2353" dirty="0" err="1">
                <a:solidFill>
                  <a:srgbClr val="FFFFFF"/>
                </a:solidFill>
                <a:latin typeface="Segoe UI"/>
                <a:ea typeface="Yu Gothic UI"/>
              </a:rPr>
              <a:t>mono.wasm</a:t>
            </a:r>
            <a:r>
              <a:rPr kumimoji="0" lang="en-US" sz="2353" dirty="0">
                <a:solidFill>
                  <a:srgbClr val="FFFFFF"/>
                </a:solidFill>
                <a:latin typeface="Segoe UI"/>
                <a:ea typeface="Yu Gothic UI"/>
              </a:rPr>
              <a:t>)</a:t>
            </a:r>
          </a:p>
        </p:txBody>
      </p:sp>
      <p:sp>
        <p:nvSpPr>
          <p:cNvPr id="41" name="Rectangle 40">
            <a:extLst>
              <a:ext uri="{FF2B5EF4-FFF2-40B4-BE49-F238E27FC236}">
                <a16:creationId xmlns:a16="http://schemas.microsoft.com/office/drawing/2014/main" id="{3E21EE37-F24F-4E75-A03A-32EDE53CA63F}"/>
              </a:ext>
            </a:extLst>
          </p:cNvPr>
          <p:cNvSpPr/>
          <p:nvPr/>
        </p:nvSpPr>
        <p:spPr>
          <a:xfrm>
            <a:off x="6388528" y="3780866"/>
            <a:ext cx="4175407" cy="121902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kumimoji="0" lang="en-US" sz="2353" b="1" dirty="0">
                <a:solidFill>
                  <a:srgbClr val="FFFFFF"/>
                </a:solidFill>
                <a:latin typeface="Segoe UI"/>
                <a:ea typeface="Yu Gothic UI"/>
              </a:rPr>
              <a:t>.NET</a:t>
            </a:r>
          </a:p>
          <a:p>
            <a:pPr algn="ctr" defTabSz="914367">
              <a:defRPr/>
            </a:pPr>
            <a:r>
              <a:rPr kumimoji="0" lang="en-US" sz="2353" dirty="0">
                <a:solidFill>
                  <a:srgbClr val="FFFFFF"/>
                </a:solidFill>
                <a:latin typeface="Segoe UI"/>
                <a:ea typeface="Yu Gothic UI"/>
              </a:rPr>
              <a:t>(mscorlib.dll, System.Core.dll,…)</a:t>
            </a:r>
          </a:p>
        </p:txBody>
      </p:sp>
      <p:sp>
        <p:nvSpPr>
          <p:cNvPr id="42" name="Rectangle 41">
            <a:extLst>
              <a:ext uri="{FF2B5EF4-FFF2-40B4-BE49-F238E27FC236}">
                <a16:creationId xmlns:a16="http://schemas.microsoft.com/office/drawing/2014/main" id="{E5C7C7AD-1906-4636-89BF-FC713B5C0134}"/>
              </a:ext>
            </a:extLst>
          </p:cNvPr>
          <p:cNvSpPr/>
          <p:nvPr/>
        </p:nvSpPr>
        <p:spPr>
          <a:xfrm>
            <a:off x="6388528" y="2561839"/>
            <a:ext cx="4175407" cy="1219027"/>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r>
              <a:rPr kumimoji="0" lang="en-US" sz="2353" b="1" dirty="0">
                <a:solidFill>
                  <a:srgbClr val="FFFFFF"/>
                </a:solidFill>
                <a:latin typeface="Segoe UI"/>
                <a:ea typeface="Yu Gothic UI"/>
              </a:rPr>
              <a:t>App.dll</a:t>
            </a:r>
          </a:p>
        </p:txBody>
      </p:sp>
      <p:sp>
        <p:nvSpPr>
          <p:cNvPr id="4" name="Rectangle: Rounded Corners 3">
            <a:extLst>
              <a:ext uri="{FF2B5EF4-FFF2-40B4-BE49-F238E27FC236}">
                <a16:creationId xmlns:a16="http://schemas.microsoft.com/office/drawing/2014/main" id="{2CDD9295-2A2B-4E34-B746-AF56138E52BA}"/>
              </a:ext>
            </a:extLst>
          </p:cNvPr>
          <p:cNvSpPr/>
          <p:nvPr/>
        </p:nvSpPr>
        <p:spPr>
          <a:xfrm>
            <a:off x="3093407" y="2759270"/>
            <a:ext cx="2544297" cy="1039949"/>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kumimoji="0" lang="en-US" sz="2353" dirty="0">
                <a:solidFill>
                  <a:srgbClr val="FFFFFF"/>
                </a:solidFill>
                <a:latin typeface="Segoe UI"/>
                <a:ea typeface="Yu Gothic UI"/>
              </a:rPr>
              <a:t>Compile to .NET assemblies</a:t>
            </a:r>
          </a:p>
        </p:txBody>
      </p:sp>
      <p:sp>
        <p:nvSpPr>
          <p:cNvPr id="43" name="Arrow: Down 42">
            <a:extLst>
              <a:ext uri="{FF2B5EF4-FFF2-40B4-BE49-F238E27FC236}">
                <a16:creationId xmlns:a16="http://schemas.microsoft.com/office/drawing/2014/main" id="{F556ABCF-60BE-44B8-A2A5-17CF0D9A5A8E}"/>
              </a:ext>
            </a:extLst>
          </p:cNvPr>
          <p:cNvSpPr/>
          <p:nvPr/>
        </p:nvSpPr>
        <p:spPr>
          <a:xfrm rot="3520977" flipV="1">
            <a:off x="2514912" y="3394356"/>
            <a:ext cx="310552" cy="809728"/>
          </a:xfrm>
          <a:prstGeom prst="downArrow">
            <a:avLst>
              <a:gd name="adj1" fmla="val 28182"/>
              <a:gd name="adj2" fmla="val 69754"/>
            </a:avLst>
          </a:prstGeom>
          <a:solidFill>
            <a:srgbClr val="FFB462"/>
          </a:solidFill>
          <a:ln>
            <a:noFill/>
          </a:ln>
          <a:effectLst>
            <a:glow rad="76200">
              <a:schemeClr val="bg1">
                <a:alpha val="44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kumimoji="0" lang="en-GB">
              <a:solidFill>
                <a:srgbClr val="FFFFFF"/>
              </a:solidFill>
              <a:latin typeface="Segoe UI"/>
              <a:ea typeface="Yu Gothic UI"/>
            </a:endParaRPr>
          </a:p>
        </p:txBody>
      </p:sp>
      <p:sp>
        <p:nvSpPr>
          <p:cNvPr id="25" name="Arrow: Down 24">
            <a:extLst>
              <a:ext uri="{FF2B5EF4-FFF2-40B4-BE49-F238E27FC236}">
                <a16:creationId xmlns:a16="http://schemas.microsoft.com/office/drawing/2014/main" id="{54ABC0AF-ACB1-42DA-AC54-2F53C8365A79}"/>
              </a:ext>
            </a:extLst>
          </p:cNvPr>
          <p:cNvSpPr/>
          <p:nvPr/>
        </p:nvSpPr>
        <p:spPr>
          <a:xfrm rot="16200000">
            <a:off x="5895107" y="3039492"/>
            <a:ext cx="308000" cy="525269"/>
          </a:xfrm>
          <a:prstGeom prst="downArrow">
            <a:avLst>
              <a:gd name="adj1" fmla="val 28182"/>
              <a:gd name="adj2" fmla="val 69754"/>
            </a:avLst>
          </a:prstGeom>
          <a:solidFill>
            <a:srgbClr val="FFB462"/>
          </a:solidFill>
          <a:ln>
            <a:noFill/>
          </a:ln>
          <a:effectLst>
            <a:glow rad="76200">
              <a:schemeClr val="bg1">
                <a:alpha val="44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kumimoji="0" lang="en-GB">
              <a:solidFill>
                <a:srgbClr val="FFFFFF"/>
              </a:solidFill>
              <a:latin typeface="Segoe UI"/>
              <a:ea typeface="Yu Gothic UI"/>
            </a:endParaRPr>
          </a:p>
        </p:txBody>
      </p:sp>
      <p:sp>
        <p:nvSpPr>
          <p:cNvPr id="6" name="タイトル 5">
            <a:extLst>
              <a:ext uri="{FF2B5EF4-FFF2-40B4-BE49-F238E27FC236}">
                <a16:creationId xmlns:a16="http://schemas.microsoft.com/office/drawing/2014/main" id="{49D9B3C8-43A4-4708-9C70-B7044E58388A}"/>
              </a:ext>
            </a:extLst>
          </p:cNvPr>
          <p:cNvSpPr>
            <a:spLocks noGrp="1"/>
          </p:cNvSpPr>
          <p:nvPr>
            <p:ph type="title"/>
          </p:nvPr>
        </p:nvSpPr>
        <p:spPr/>
        <p:txBody>
          <a:bodyPr/>
          <a:lstStyle/>
          <a:p>
            <a:r>
              <a:rPr lang="en-US" altLang="ja-JP" dirty="0"/>
              <a:t>Client-side </a:t>
            </a:r>
            <a:r>
              <a:rPr lang="en-US" altLang="ja-JP" dirty="0" err="1"/>
              <a:t>Blazor</a:t>
            </a:r>
            <a:r>
              <a:rPr lang="en-US" altLang="ja-JP" dirty="0"/>
              <a:t> </a:t>
            </a:r>
            <a:r>
              <a:rPr lang="ja-JP" altLang="en-US" dirty="0"/>
              <a:t>の動作</a:t>
            </a:r>
            <a:endParaRPr kumimoji="1" lang="ja-JP" altLang="en-US" dirty="0"/>
          </a:p>
        </p:txBody>
      </p:sp>
    </p:spTree>
    <p:extLst>
      <p:ext uri="{BB962C8B-B14F-4D97-AF65-F5344CB8AC3E}">
        <p14:creationId xmlns:p14="http://schemas.microsoft.com/office/powerpoint/2010/main" val="1606714704"/>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F681AD-8753-487B-84F3-F020A29BBD2E}"/>
              </a:ext>
            </a:extLst>
          </p:cNvPr>
          <p:cNvSpPr>
            <a:spLocks noGrp="1"/>
          </p:cNvSpPr>
          <p:nvPr>
            <p:ph sz="quarter" idx="10"/>
          </p:nvPr>
        </p:nvSpPr>
        <p:spPr/>
        <p:txBody>
          <a:bodyPr vert="horz" wrap="square" lIns="146284" tIns="91427" rIns="146284" bIns="91427" rtlCol="0" anchor="t">
            <a:spAutoFit/>
          </a:bodyPr>
          <a:lstStyle/>
          <a:p>
            <a:pPr marL="335851" indent="-335851">
              <a:spcBef>
                <a:spcPts val="1765"/>
              </a:spcBef>
            </a:pPr>
            <a:r>
              <a:rPr lang="en-US" sz="2745" dirty="0"/>
              <a:t>ASP.NET Core </a:t>
            </a:r>
            <a:r>
              <a:rPr lang="ja-JP" altLang="en-US" sz="2745" dirty="0" err="1"/>
              <a:t>に統</a:t>
            </a:r>
            <a:r>
              <a:rPr lang="ja-JP" altLang="en-US" sz="2745" dirty="0"/>
              <a:t>合された </a:t>
            </a:r>
            <a:r>
              <a:rPr lang="en-US" sz="2745" dirty="0" err="1"/>
              <a:t>Blazor</a:t>
            </a:r>
            <a:r>
              <a:rPr lang="en-US" sz="2745" dirty="0"/>
              <a:t> </a:t>
            </a:r>
            <a:r>
              <a:rPr lang="ja-JP" altLang="en-US" sz="2745" dirty="0"/>
              <a:t>プログラミング モデル</a:t>
            </a:r>
            <a:endParaRPr lang="en-US" sz="2745" dirty="0"/>
          </a:p>
          <a:p>
            <a:pPr marL="335851" indent="-335851">
              <a:spcBef>
                <a:spcPts val="1765"/>
              </a:spcBef>
            </a:pPr>
            <a:r>
              <a:rPr lang="ja-JP" altLang="en-US" sz="2745" dirty="0"/>
              <a:t>サーバーサイドの </a:t>
            </a:r>
            <a:r>
              <a:rPr lang="en-US" sz="2745" dirty="0"/>
              <a:t>.NET Core </a:t>
            </a:r>
            <a:r>
              <a:rPr lang="ja-JP" altLang="en-US" sz="2745" dirty="0"/>
              <a:t>プロセスで実行</a:t>
            </a:r>
            <a:endParaRPr lang="en-US" sz="2745" dirty="0">
              <a:cs typeface="Segoe UI Light"/>
            </a:endParaRPr>
          </a:p>
          <a:p>
            <a:pPr marL="335851" indent="-335851">
              <a:spcBef>
                <a:spcPts val="1765"/>
              </a:spcBef>
            </a:pPr>
            <a:r>
              <a:rPr lang="en-US" sz="2745" dirty="0" err="1"/>
              <a:t>SignalR</a:t>
            </a:r>
            <a:r>
              <a:rPr lang="en-US" sz="2745" dirty="0"/>
              <a:t> (WebSocket) </a:t>
            </a:r>
            <a:r>
              <a:rPr lang="ja-JP" altLang="en-US" sz="2745" dirty="0"/>
              <a:t>を使いクライアント </a:t>
            </a:r>
            <a:r>
              <a:rPr lang="en-US" altLang="ja-JP" sz="2745" dirty="0"/>
              <a:t>UI </a:t>
            </a:r>
            <a:r>
              <a:rPr lang="ja-JP" altLang="en-US" sz="2745" dirty="0"/>
              <a:t>との相互通信をおこなう</a:t>
            </a:r>
            <a:endParaRPr lang="en-US" sz="2745" dirty="0">
              <a:cs typeface="Segoe UI Light"/>
            </a:endParaRPr>
          </a:p>
          <a:p>
            <a:pPr marL="335851" indent="-335851">
              <a:spcBef>
                <a:spcPts val="1765"/>
              </a:spcBef>
            </a:pPr>
            <a:r>
              <a:rPr lang="en-US" sz="2745" dirty="0"/>
              <a:t>.NET Core 3.0 </a:t>
            </a:r>
            <a:r>
              <a:rPr lang="ja-JP" altLang="en-US" sz="2745" dirty="0"/>
              <a:t>に合わせてリリース予定</a:t>
            </a:r>
            <a:endParaRPr lang="en-US" sz="2745" dirty="0">
              <a:cs typeface="Segoe UI Light"/>
            </a:endParaRPr>
          </a:p>
        </p:txBody>
      </p:sp>
      <p:sp>
        <p:nvSpPr>
          <p:cNvPr id="3" name="Title 2">
            <a:extLst>
              <a:ext uri="{FF2B5EF4-FFF2-40B4-BE49-F238E27FC236}">
                <a16:creationId xmlns:a16="http://schemas.microsoft.com/office/drawing/2014/main" id="{1B46BC30-F610-4AD9-A2A1-3A5EBA68B91F}"/>
              </a:ext>
            </a:extLst>
          </p:cNvPr>
          <p:cNvSpPr>
            <a:spLocks noGrp="1"/>
          </p:cNvSpPr>
          <p:nvPr>
            <p:ph type="title"/>
          </p:nvPr>
        </p:nvSpPr>
        <p:spPr/>
        <p:txBody>
          <a:bodyPr/>
          <a:lstStyle/>
          <a:p>
            <a:r>
              <a:rPr lang="en-US" dirty="0"/>
              <a:t>Server-side </a:t>
            </a:r>
            <a:r>
              <a:rPr lang="en-US" dirty="0" err="1"/>
              <a:t>Blazor</a:t>
            </a:r>
            <a:endParaRPr lang="en-US" dirty="0"/>
          </a:p>
        </p:txBody>
      </p:sp>
      <p:pic>
        <p:nvPicPr>
          <p:cNvPr id="5" name="図 4">
            <a:extLst>
              <a:ext uri="{FF2B5EF4-FFF2-40B4-BE49-F238E27FC236}">
                <a16:creationId xmlns:a16="http://schemas.microsoft.com/office/drawing/2014/main" id="{B084AC29-D689-4D6A-8780-CABEB267CAD7}"/>
              </a:ext>
            </a:extLst>
          </p:cNvPr>
          <p:cNvPicPr>
            <a:picLocks noChangeAspect="1"/>
          </p:cNvPicPr>
          <p:nvPr/>
        </p:nvPicPr>
        <p:blipFill>
          <a:blip r:embed="rId2"/>
          <a:stretch>
            <a:fillRect/>
          </a:stretch>
        </p:blipFill>
        <p:spPr>
          <a:xfrm>
            <a:off x="2426261" y="4194988"/>
            <a:ext cx="7339478" cy="5163780"/>
          </a:xfrm>
          <a:prstGeom prst="rect">
            <a:avLst/>
          </a:prstGeom>
        </p:spPr>
      </p:pic>
    </p:spTree>
    <p:extLst>
      <p:ext uri="{BB962C8B-B14F-4D97-AF65-F5344CB8AC3E}">
        <p14:creationId xmlns:p14="http://schemas.microsoft.com/office/powerpoint/2010/main" val="1181048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63B8-0F9D-42B6-B15B-E1A3C4258EBD}"/>
              </a:ext>
            </a:extLst>
          </p:cNvPr>
          <p:cNvSpPr>
            <a:spLocks noGrp="1"/>
          </p:cNvSpPr>
          <p:nvPr>
            <p:ph type="title"/>
          </p:nvPr>
        </p:nvSpPr>
        <p:spPr/>
        <p:txBody>
          <a:bodyPr/>
          <a:lstStyle/>
          <a:p>
            <a:r>
              <a:rPr lang="en-US" sz="4313" dirty="0"/>
              <a:t>Client-side </a:t>
            </a:r>
            <a:r>
              <a:rPr lang="en-US" sz="4313" dirty="0" err="1"/>
              <a:t>Blazor</a:t>
            </a:r>
            <a:r>
              <a:rPr lang="en-US" sz="4313" dirty="0"/>
              <a:t> </a:t>
            </a:r>
            <a:r>
              <a:rPr lang="ja-JP" altLang="en-US" sz="4313" dirty="0"/>
              <a:t>と </a:t>
            </a:r>
            <a:r>
              <a:rPr lang="en-US" sz="4313" dirty="0"/>
              <a:t>Server-side </a:t>
            </a:r>
            <a:r>
              <a:rPr lang="en-US" sz="4313" dirty="0" err="1"/>
              <a:t>Blazor</a:t>
            </a:r>
            <a:r>
              <a:rPr lang="en-US" sz="4313" dirty="0"/>
              <a:t> </a:t>
            </a:r>
            <a:r>
              <a:rPr lang="ja-JP" altLang="en-US" sz="4313" dirty="0"/>
              <a:t>の比較</a:t>
            </a:r>
            <a:endParaRPr lang="en-US" sz="4313" dirty="0"/>
          </a:p>
        </p:txBody>
      </p:sp>
      <p:grpSp>
        <p:nvGrpSpPr>
          <p:cNvPr id="39" name="Group 38">
            <a:extLst>
              <a:ext uri="{FF2B5EF4-FFF2-40B4-BE49-F238E27FC236}">
                <a16:creationId xmlns:a16="http://schemas.microsoft.com/office/drawing/2014/main" id="{CA0B5474-B88E-4CA0-A743-AE07DF51B758}"/>
              </a:ext>
            </a:extLst>
          </p:cNvPr>
          <p:cNvGrpSpPr/>
          <p:nvPr/>
        </p:nvGrpSpPr>
        <p:grpSpPr>
          <a:xfrm>
            <a:off x="524259" y="2327551"/>
            <a:ext cx="4045725" cy="3357764"/>
            <a:chOff x="6763966" y="1195735"/>
            <a:chExt cx="6758067" cy="4194606"/>
          </a:xfrm>
        </p:grpSpPr>
        <p:sp>
          <p:nvSpPr>
            <p:cNvPr id="40" name="Rectangle 39">
              <a:extLst>
                <a:ext uri="{FF2B5EF4-FFF2-40B4-BE49-F238E27FC236}">
                  <a16:creationId xmlns:a16="http://schemas.microsoft.com/office/drawing/2014/main" id="{60E6827E-544E-4091-B17A-C80C1575ABED}"/>
                </a:ext>
              </a:extLst>
            </p:cNvPr>
            <p:cNvSpPr/>
            <p:nvPr/>
          </p:nvSpPr>
          <p:spPr>
            <a:xfrm>
              <a:off x="6763966" y="1195735"/>
              <a:ext cx="6756255"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defTabSz="914192">
                <a:defRPr/>
              </a:pPr>
              <a:endParaRPr kumimoji="0" lang="en-GB" sz="1765" kern="0" dirty="0">
                <a:solidFill>
                  <a:prstClr val="white"/>
                </a:solidFill>
                <a:latin typeface="Calibri" panose="020F0502020204030204"/>
              </a:endParaRPr>
            </a:p>
          </p:txBody>
        </p:sp>
        <p:sp>
          <p:nvSpPr>
            <p:cNvPr id="41" name="Rectangle 40">
              <a:extLst>
                <a:ext uri="{FF2B5EF4-FFF2-40B4-BE49-F238E27FC236}">
                  <a16:creationId xmlns:a16="http://schemas.microsoft.com/office/drawing/2014/main" id="{B5F6D1F1-92B5-40A1-83F9-7D5EAD335CFD}"/>
                </a:ext>
              </a:extLst>
            </p:cNvPr>
            <p:cNvSpPr/>
            <p:nvPr/>
          </p:nvSpPr>
          <p:spPr>
            <a:xfrm>
              <a:off x="6763966" y="1195735"/>
              <a:ext cx="6756255"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defTabSz="914192">
                <a:defRPr/>
              </a:pPr>
              <a:endParaRPr kumimoji="0" lang="en-GB" sz="1765" kern="0">
                <a:solidFill>
                  <a:prstClr val="white"/>
                </a:solidFill>
                <a:latin typeface="Calibri" panose="020F0502020204030204"/>
              </a:endParaRPr>
            </a:p>
          </p:txBody>
        </p:sp>
        <p:sp>
          <p:nvSpPr>
            <p:cNvPr id="42" name="Rectangle 41">
              <a:extLst>
                <a:ext uri="{FF2B5EF4-FFF2-40B4-BE49-F238E27FC236}">
                  <a16:creationId xmlns:a16="http://schemas.microsoft.com/office/drawing/2014/main" id="{759C9D23-A190-44C9-9F38-1EA3CA527C62}"/>
                </a:ext>
              </a:extLst>
            </p:cNvPr>
            <p:cNvSpPr/>
            <p:nvPr/>
          </p:nvSpPr>
          <p:spPr>
            <a:xfrm>
              <a:off x="7263316" y="1573392"/>
              <a:ext cx="580190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defTabSz="914192">
                <a:defRPr/>
              </a:pPr>
              <a:r>
                <a:rPr kumimoji="0" lang="en-GB" sz="2000" b="1" kern="0" dirty="0">
                  <a:solidFill>
                    <a:prstClr val="white">
                      <a:lumMod val="65000"/>
                    </a:prstClr>
                  </a:solidFill>
                  <a:latin typeface="Consolas" panose="020B0609020204030204" pitchFamily="49" charset="0"/>
                </a:rPr>
                <a:t>https://...</a:t>
              </a:r>
            </a:p>
          </p:txBody>
        </p:sp>
        <p:sp>
          <p:nvSpPr>
            <p:cNvPr id="43" name="Rectangle 42">
              <a:extLst>
                <a:ext uri="{FF2B5EF4-FFF2-40B4-BE49-F238E27FC236}">
                  <a16:creationId xmlns:a16="http://schemas.microsoft.com/office/drawing/2014/main" id="{547535C6-86F6-47B2-9AE8-C0A97782B10E}"/>
                </a:ext>
              </a:extLst>
            </p:cNvPr>
            <p:cNvSpPr/>
            <p:nvPr/>
          </p:nvSpPr>
          <p:spPr>
            <a:xfrm>
              <a:off x="13125513" y="1197191"/>
              <a:ext cx="396520" cy="278268"/>
            </a:xfrm>
            <a:prstGeom prst="rect">
              <a:avLst/>
            </a:prstGeom>
            <a:solidFill>
              <a:srgbClr val="C00000"/>
            </a:solidFill>
            <a:ln w="12700" cap="flat" cmpd="sng" algn="ctr">
              <a:noFill/>
              <a:prstDash val="solid"/>
              <a:miter lim="800000"/>
            </a:ln>
            <a:effectLst/>
          </p:spPr>
          <p:txBody>
            <a:bodyPr rtlCol="0" anchor="ctr"/>
            <a:lstStyle/>
            <a:p>
              <a:pPr algn="ctr" defTabSz="914192">
                <a:defRPr/>
              </a:pPr>
              <a:endParaRPr kumimoji="0" lang="en-GB" sz="1765" kern="0">
                <a:solidFill>
                  <a:prstClr val="white"/>
                </a:solidFill>
                <a:latin typeface="Calibri" panose="020F0502020204030204"/>
              </a:endParaRPr>
            </a:p>
          </p:txBody>
        </p:sp>
        <p:sp>
          <p:nvSpPr>
            <p:cNvPr id="44" name="Rectangle 43">
              <a:extLst>
                <a:ext uri="{FF2B5EF4-FFF2-40B4-BE49-F238E27FC236}">
                  <a16:creationId xmlns:a16="http://schemas.microsoft.com/office/drawing/2014/main" id="{CD84E043-1990-404A-BD2B-18D348C60074}"/>
                </a:ext>
              </a:extLst>
            </p:cNvPr>
            <p:cNvSpPr/>
            <p:nvPr/>
          </p:nvSpPr>
          <p:spPr>
            <a:xfrm>
              <a:off x="12668701"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defTabSz="914192">
                <a:defRPr/>
              </a:pPr>
              <a:endParaRPr kumimoji="0" lang="en-GB" sz="1765" kern="0">
                <a:solidFill>
                  <a:prstClr val="white"/>
                </a:solidFill>
                <a:latin typeface="Calibri" panose="020F0502020204030204"/>
              </a:endParaRPr>
            </a:p>
          </p:txBody>
        </p:sp>
        <p:sp>
          <p:nvSpPr>
            <p:cNvPr id="45" name="Rectangle 44">
              <a:extLst>
                <a:ext uri="{FF2B5EF4-FFF2-40B4-BE49-F238E27FC236}">
                  <a16:creationId xmlns:a16="http://schemas.microsoft.com/office/drawing/2014/main" id="{C778F32B-ECD7-493A-80B6-D3A84D407387}"/>
                </a:ext>
              </a:extLst>
            </p:cNvPr>
            <p:cNvSpPr/>
            <p:nvPr/>
          </p:nvSpPr>
          <p:spPr>
            <a:xfrm>
              <a:off x="12206858"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defTabSz="914192">
                <a:defRPr/>
              </a:pPr>
              <a:endParaRPr kumimoji="0" lang="en-GB" sz="1765" kern="0">
                <a:solidFill>
                  <a:prstClr val="white"/>
                </a:solidFill>
                <a:latin typeface="Calibri" panose="020F0502020204030204"/>
              </a:endParaRPr>
            </a:p>
          </p:txBody>
        </p:sp>
        <p:sp>
          <p:nvSpPr>
            <p:cNvPr id="46" name="Isosceles Triangle 45">
              <a:extLst>
                <a:ext uri="{FF2B5EF4-FFF2-40B4-BE49-F238E27FC236}">
                  <a16:creationId xmlns:a16="http://schemas.microsoft.com/office/drawing/2014/main" id="{E17975F0-36F8-4C21-83FC-FF788557F119}"/>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defTabSz="914192">
                <a:defRPr/>
              </a:pPr>
              <a:endParaRPr kumimoji="0" lang="en-GB" sz="1765" kern="0">
                <a:solidFill>
                  <a:prstClr val="white"/>
                </a:solidFill>
                <a:latin typeface="Calibri" panose="020F0502020204030204"/>
              </a:endParaRPr>
            </a:p>
          </p:txBody>
        </p:sp>
        <p:cxnSp>
          <p:nvCxnSpPr>
            <p:cNvPr id="47" name="Straight Connector 46">
              <a:extLst>
                <a:ext uri="{FF2B5EF4-FFF2-40B4-BE49-F238E27FC236}">
                  <a16:creationId xmlns:a16="http://schemas.microsoft.com/office/drawing/2014/main" id="{149CF92F-1388-4A11-8980-92CB6E0C3D55}"/>
                </a:ext>
              </a:extLst>
            </p:cNvPr>
            <p:cNvCxnSpPr>
              <a:cxnSpLocks/>
            </p:cNvCxnSpPr>
            <p:nvPr/>
          </p:nvCxnSpPr>
          <p:spPr>
            <a:xfrm>
              <a:off x="13144628" y="1652024"/>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48" name="Straight Connector 47">
              <a:extLst>
                <a:ext uri="{FF2B5EF4-FFF2-40B4-BE49-F238E27FC236}">
                  <a16:creationId xmlns:a16="http://schemas.microsoft.com/office/drawing/2014/main" id="{214C466D-41C5-402F-8016-7C5D65E18D6A}"/>
                </a:ext>
              </a:extLst>
            </p:cNvPr>
            <p:cNvCxnSpPr>
              <a:cxnSpLocks/>
            </p:cNvCxnSpPr>
            <p:nvPr/>
          </p:nvCxnSpPr>
          <p:spPr>
            <a:xfrm>
              <a:off x="13144628" y="1911820"/>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49" name="Straight Connector 48">
              <a:extLst>
                <a:ext uri="{FF2B5EF4-FFF2-40B4-BE49-F238E27FC236}">
                  <a16:creationId xmlns:a16="http://schemas.microsoft.com/office/drawing/2014/main" id="{1F9D8659-2C5E-4B19-8ED1-A862A4554C04}"/>
                </a:ext>
              </a:extLst>
            </p:cNvPr>
            <p:cNvCxnSpPr>
              <a:cxnSpLocks/>
            </p:cNvCxnSpPr>
            <p:nvPr/>
          </p:nvCxnSpPr>
          <p:spPr>
            <a:xfrm>
              <a:off x="13144628" y="1781494"/>
              <a:ext cx="278938"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50" name="Group 49">
              <a:extLst>
                <a:ext uri="{FF2B5EF4-FFF2-40B4-BE49-F238E27FC236}">
                  <a16:creationId xmlns:a16="http://schemas.microsoft.com/office/drawing/2014/main" id="{3B4DB4F6-3E68-41E1-88B5-C2BA3058729B}"/>
                </a:ext>
              </a:extLst>
            </p:cNvPr>
            <p:cNvGrpSpPr/>
            <p:nvPr/>
          </p:nvGrpSpPr>
          <p:grpSpPr>
            <a:xfrm>
              <a:off x="13240124" y="1273807"/>
              <a:ext cx="166689" cy="125046"/>
              <a:chOff x="8278897" y="1296128"/>
              <a:chExt cx="96767" cy="54276"/>
            </a:xfrm>
          </p:grpSpPr>
          <p:cxnSp>
            <p:nvCxnSpPr>
              <p:cNvPr id="57" name="Straight Connector 56">
                <a:extLst>
                  <a:ext uri="{FF2B5EF4-FFF2-40B4-BE49-F238E27FC236}">
                    <a16:creationId xmlns:a16="http://schemas.microsoft.com/office/drawing/2014/main" id="{96997A2A-34EA-4304-AD6B-ABDE0DCB539D}"/>
                  </a:ext>
                </a:extLst>
              </p:cNvPr>
              <p:cNvCxnSpPr/>
              <p:nvPr/>
            </p:nvCxnSpPr>
            <p:spPr>
              <a:xfrm>
                <a:off x="8278962" y="1296130"/>
                <a:ext cx="96702" cy="54274"/>
              </a:xfrm>
              <a:prstGeom prst="line">
                <a:avLst/>
              </a:prstGeom>
              <a:noFill/>
              <a:ln w="25400" cap="flat" cmpd="sng" algn="ctr">
                <a:solidFill>
                  <a:sysClr val="window" lastClr="FFFFFF"/>
                </a:solidFill>
                <a:prstDash val="solid"/>
                <a:miter lim="800000"/>
              </a:ln>
              <a:effectLst/>
            </p:spPr>
          </p:cxnSp>
          <p:cxnSp>
            <p:nvCxnSpPr>
              <p:cNvPr id="58" name="Straight Connector 57">
                <a:extLst>
                  <a:ext uri="{FF2B5EF4-FFF2-40B4-BE49-F238E27FC236}">
                    <a16:creationId xmlns:a16="http://schemas.microsoft.com/office/drawing/2014/main" id="{801C98B8-D977-4FD9-A500-8945B85B81B8}"/>
                  </a:ext>
                </a:extLst>
              </p:cNvPr>
              <p:cNvCxnSpPr>
                <a:cxnSpLocks/>
              </p:cNvCxnSpPr>
              <p:nvPr/>
            </p:nvCxnSpPr>
            <p:spPr>
              <a:xfrm flipH="1">
                <a:off x="8278897" y="1296128"/>
                <a:ext cx="96702" cy="54274"/>
              </a:xfrm>
              <a:prstGeom prst="line">
                <a:avLst/>
              </a:prstGeom>
              <a:noFill/>
              <a:ln w="25400" cap="flat" cmpd="sng" algn="ctr">
                <a:solidFill>
                  <a:sysClr val="window" lastClr="FFFFFF"/>
                </a:solidFill>
                <a:prstDash val="solid"/>
                <a:miter lim="800000"/>
              </a:ln>
              <a:effectLst/>
            </p:spPr>
          </p:cxnSp>
        </p:grpSp>
        <p:cxnSp>
          <p:nvCxnSpPr>
            <p:cNvPr id="51" name="Straight Connector 50">
              <a:extLst>
                <a:ext uri="{FF2B5EF4-FFF2-40B4-BE49-F238E27FC236}">
                  <a16:creationId xmlns:a16="http://schemas.microsoft.com/office/drawing/2014/main" id="{F1943C7B-23FF-4605-9DD2-FCC003A88123}"/>
                </a:ext>
              </a:extLst>
            </p:cNvPr>
            <p:cNvCxnSpPr>
              <a:cxnSpLocks/>
            </p:cNvCxnSpPr>
            <p:nvPr/>
          </p:nvCxnSpPr>
          <p:spPr>
            <a:xfrm>
              <a:off x="12296323" y="1394542"/>
              <a:ext cx="217560" cy="0"/>
            </a:xfrm>
            <a:prstGeom prst="line">
              <a:avLst/>
            </a:prstGeom>
            <a:noFill/>
            <a:ln w="25400" cap="flat" cmpd="sng" algn="ctr">
              <a:solidFill>
                <a:sysClr val="window" lastClr="FFFFFF"/>
              </a:solidFill>
              <a:prstDash val="solid"/>
              <a:miter lim="800000"/>
            </a:ln>
            <a:effectLst/>
          </p:spPr>
        </p:cxnSp>
        <p:grpSp>
          <p:nvGrpSpPr>
            <p:cNvPr id="52" name="Group 51">
              <a:extLst>
                <a:ext uri="{FF2B5EF4-FFF2-40B4-BE49-F238E27FC236}">
                  <a16:creationId xmlns:a16="http://schemas.microsoft.com/office/drawing/2014/main" id="{BB5EFCA9-620C-463A-B032-E93EFBDEBE25}"/>
                </a:ext>
              </a:extLst>
            </p:cNvPr>
            <p:cNvGrpSpPr/>
            <p:nvPr/>
          </p:nvGrpSpPr>
          <p:grpSpPr>
            <a:xfrm>
              <a:off x="12777510" y="1273797"/>
              <a:ext cx="198380" cy="120741"/>
              <a:chOff x="8011102" y="1251201"/>
              <a:chExt cx="126370" cy="56144"/>
            </a:xfrm>
          </p:grpSpPr>
          <p:cxnSp>
            <p:nvCxnSpPr>
              <p:cNvPr id="53" name="Straight Connector 52">
                <a:extLst>
                  <a:ext uri="{FF2B5EF4-FFF2-40B4-BE49-F238E27FC236}">
                    <a16:creationId xmlns:a16="http://schemas.microsoft.com/office/drawing/2014/main" id="{D81D99F3-D544-45CD-AD8A-402CD770F7E5}"/>
                  </a:ext>
                </a:extLst>
              </p:cNvPr>
              <p:cNvCxnSpPr>
                <a:cxnSpLocks/>
              </p:cNvCxnSpPr>
              <p:nvPr/>
            </p:nvCxnSpPr>
            <p:spPr>
              <a:xfrm>
                <a:off x="8011102" y="1307345"/>
                <a:ext cx="126292" cy="0"/>
              </a:xfrm>
              <a:prstGeom prst="line">
                <a:avLst/>
              </a:prstGeom>
              <a:noFill/>
              <a:ln w="25400" cap="flat" cmpd="sng" algn="ctr">
                <a:solidFill>
                  <a:sysClr val="window" lastClr="FFFFFF"/>
                </a:solidFill>
                <a:prstDash val="solid"/>
                <a:miter lim="800000"/>
              </a:ln>
              <a:effectLst/>
            </p:spPr>
          </p:cxnSp>
          <p:cxnSp>
            <p:nvCxnSpPr>
              <p:cNvPr id="54" name="Straight Connector 53">
                <a:extLst>
                  <a:ext uri="{FF2B5EF4-FFF2-40B4-BE49-F238E27FC236}">
                    <a16:creationId xmlns:a16="http://schemas.microsoft.com/office/drawing/2014/main" id="{121D71F2-1906-4BA4-A05C-7E8420F2884B}"/>
                  </a:ext>
                </a:extLst>
              </p:cNvPr>
              <p:cNvCxnSpPr>
                <a:cxnSpLocks/>
              </p:cNvCxnSpPr>
              <p:nvPr/>
            </p:nvCxnSpPr>
            <p:spPr>
              <a:xfrm>
                <a:off x="8011174" y="1253071"/>
                <a:ext cx="126298" cy="0"/>
              </a:xfrm>
              <a:prstGeom prst="line">
                <a:avLst/>
              </a:prstGeom>
              <a:noFill/>
              <a:ln w="25400" cap="flat" cmpd="sng" algn="ctr">
                <a:solidFill>
                  <a:sysClr val="window" lastClr="FFFFFF"/>
                </a:solidFill>
                <a:prstDash val="solid"/>
                <a:miter lim="800000"/>
              </a:ln>
              <a:effectLst/>
            </p:spPr>
          </p:cxnSp>
          <p:cxnSp>
            <p:nvCxnSpPr>
              <p:cNvPr id="55" name="Straight Connector 54">
                <a:extLst>
                  <a:ext uri="{FF2B5EF4-FFF2-40B4-BE49-F238E27FC236}">
                    <a16:creationId xmlns:a16="http://schemas.microsoft.com/office/drawing/2014/main" id="{ED2DEAFF-E152-4397-866B-FAC4238C555D}"/>
                  </a:ext>
                </a:extLst>
              </p:cNvPr>
              <p:cNvCxnSpPr>
                <a:cxnSpLocks/>
              </p:cNvCxnSpPr>
              <p:nvPr/>
            </p:nvCxnSpPr>
            <p:spPr>
              <a:xfrm>
                <a:off x="8135379" y="1251201"/>
                <a:ext cx="0" cy="54274"/>
              </a:xfrm>
              <a:prstGeom prst="line">
                <a:avLst/>
              </a:prstGeom>
              <a:noFill/>
              <a:ln w="25400" cap="flat" cmpd="sng" algn="ctr">
                <a:solidFill>
                  <a:sysClr val="window" lastClr="FFFFFF"/>
                </a:solidFill>
                <a:prstDash val="solid"/>
                <a:miter lim="800000"/>
              </a:ln>
              <a:effectLst/>
            </p:spPr>
          </p:cxnSp>
          <p:cxnSp>
            <p:nvCxnSpPr>
              <p:cNvPr id="56" name="Straight Connector 55">
                <a:extLst>
                  <a:ext uri="{FF2B5EF4-FFF2-40B4-BE49-F238E27FC236}">
                    <a16:creationId xmlns:a16="http://schemas.microsoft.com/office/drawing/2014/main" id="{963666F0-E7D5-4C15-8D83-E3E1D4250AB1}"/>
                  </a:ext>
                </a:extLst>
              </p:cNvPr>
              <p:cNvCxnSpPr>
                <a:cxnSpLocks/>
              </p:cNvCxnSpPr>
              <p:nvPr/>
            </p:nvCxnSpPr>
            <p:spPr>
              <a:xfrm>
                <a:off x="8014015" y="1251204"/>
                <a:ext cx="0" cy="54274"/>
              </a:xfrm>
              <a:prstGeom prst="line">
                <a:avLst/>
              </a:prstGeom>
              <a:noFill/>
              <a:ln w="25400" cap="flat" cmpd="sng" algn="ctr">
                <a:solidFill>
                  <a:sysClr val="window" lastClr="FFFFFF"/>
                </a:solidFill>
                <a:prstDash val="solid"/>
                <a:miter lim="800000"/>
              </a:ln>
              <a:effectLst/>
            </p:spPr>
          </p:cxnSp>
        </p:grpSp>
      </p:grpSp>
      <p:sp>
        <p:nvSpPr>
          <p:cNvPr id="59" name="Rectangle 58">
            <a:extLst>
              <a:ext uri="{FF2B5EF4-FFF2-40B4-BE49-F238E27FC236}">
                <a16:creationId xmlns:a16="http://schemas.microsoft.com/office/drawing/2014/main" id="{3C50E93F-0AA0-4071-A883-020A8DFD912A}"/>
              </a:ext>
            </a:extLst>
          </p:cNvPr>
          <p:cNvSpPr/>
          <p:nvPr/>
        </p:nvSpPr>
        <p:spPr>
          <a:xfrm>
            <a:off x="3405624" y="4077725"/>
            <a:ext cx="982416" cy="594566"/>
          </a:xfrm>
          <a:prstGeom prst="rect">
            <a:avLst/>
          </a:prstGeom>
          <a:solidFill>
            <a:srgbClr val="E2C200"/>
          </a:solidFill>
        </p:spPr>
        <p:txBody>
          <a:bodyPr wrap="square">
            <a:spAutoFit/>
          </a:bodyPr>
          <a:lstStyle/>
          <a:p>
            <a:pPr algn="ctr" defTabSz="914192">
              <a:defRPr/>
            </a:pPr>
            <a:r>
              <a:rPr kumimoji="0" lang="en-GB" sz="3200" b="1" dirty="0">
                <a:solidFill>
                  <a:prstClr val="black">
                    <a:lumMod val="65000"/>
                    <a:lumOff val="35000"/>
                  </a:prstClr>
                </a:solidFill>
                <a:latin typeface="Consolas" panose="020B0609020204030204" pitchFamily="49" charset="0"/>
              </a:rPr>
              <a:t>DOM</a:t>
            </a:r>
            <a:endParaRPr kumimoji="0" lang="en-GB" sz="3200" dirty="0">
              <a:solidFill>
                <a:prstClr val="black">
                  <a:lumMod val="65000"/>
                  <a:lumOff val="35000"/>
                </a:prstClr>
              </a:solidFill>
              <a:latin typeface="Calibri" panose="020F0502020204030204"/>
            </a:endParaRPr>
          </a:p>
        </p:txBody>
      </p:sp>
      <p:grpSp>
        <p:nvGrpSpPr>
          <p:cNvPr id="60" name="Group 59">
            <a:extLst>
              <a:ext uri="{FF2B5EF4-FFF2-40B4-BE49-F238E27FC236}">
                <a16:creationId xmlns:a16="http://schemas.microsoft.com/office/drawing/2014/main" id="{46E3EA9E-AA04-49C7-800A-22F78335BCEB}"/>
              </a:ext>
            </a:extLst>
          </p:cNvPr>
          <p:cNvGrpSpPr/>
          <p:nvPr/>
        </p:nvGrpSpPr>
        <p:grpSpPr>
          <a:xfrm>
            <a:off x="716533" y="3321426"/>
            <a:ext cx="2259399" cy="2123563"/>
            <a:chOff x="2044967" y="2687833"/>
            <a:chExt cx="2259720" cy="2123864"/>
          </a:xfrm>
        </p:grpSpPr>
        <p:grpSp>
          <p:nvGrpSpPr>
            <p:cNvPr id="61" name="Group 60">
              <a:extLst>
                <a:ext uri="{FF2B5EF4-FFF2-40B4-BE49-F238E27FC236}">
                  <a16:creationId xmlns:a16="http://schemas.microsoft.com/office/drawing/2014/main" id="{578217AC-9179-4530-AEAF-D8BA3964F30B}"/>
                </a:ext>
              </a:extLst>
            </p:cNvPr>
            <p:cNvGrpSpPr/>
            <p:nvPr/>
          </p:nvGrpSpPr>
          <p:grpSpPr>
            <a:xfrm>
              <a:off x="2044967" y="2687833"/>
              <a:ext cx="2259720" cy="2123864"/>
              <a:chOff x="784337" y="2208439"/>
              <a:chExt cx="2259720" cy="2123864"/>
            </a:xfrm>
          </p:grpSpPr>
          <p:sp>
            <p:nvSpPr>
              <p:cNvPr id="65" name="Rectangle: Rounded Corners 64">
                <a:extLst>
                  <a:ext uri="{FF2B5EF4-FFF2-40B4-BE49-F238E27FC236}">
                    <a16:creationId xmlns:a16="http://schemas.microsoft.com/office/drawing/2014/main" id="{118DF077-4A0E-43FE-9178-D3290A51922F}"/>
                  </a:ext>
                </a:extLst>
              </p:cNvPr>
              <p:cNvSpPr/>
              <p:nvPr/>
            </p:nvSpPr>
            <p:spPr>
              <a:xfrm>
                <a:off x="784337" y="2208439"/>
                <a:ext cx="2259720" cy="2123864"/>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algn="ctr" defTabSz="914225">
                  <a:defRPr/>
                </a:pPr>
                <a:endParaRPr kumimoji="0" lang="en-GB" kern="0">
                  <a:solidFill>
                    <a:prstClr val="white"/>
                  </a:solidFill>
                  <a:latin typeface="Calibri" panose="020F0502020204030204"/>
                </a:endParaRPr>
              </a:p>
            </p:txBody>
          </p:sp>
          <p:grpSp>
            <p:nvGrpSpPr>
              <p:cNvPr id="66" name="Group 65">
                <a:extLst>
                  <a:ext uri="{FF2B5EF4-FFF2-40B4-BE49-F238E27FC236}">
                    <a16:creationId xmlns:a16="http://schemas.microsoft.com/office/drawing/2014/main" id="{EC3D0A59-A5B7-431E-8D32-7D5571CEC82A}"/>
                  </a:ext>
                </a:extLst>
              </p:cNvPr>
              <p:cNvGrpSpPr/>
              <p:nvPr/>
            </p:nvGrpSpPr>
            <p:grpSpPr>
              <a:xfrm>
                <a:off x="1204474" y="2411592"/>
                <a:ext cx="1442545" cy="339191"/>
                <a:chOff x="977953" y="2433131"/>
                <a:chExt cx="6182954" cy="1453829"/>
              </a:xfrm>
              <a:solidFill>
                <a:sysClr val="windowText" lastClr="000000"/>
              </a:solidFill>
              <a:effectLst/>
            </p:grpSpPr>
            <p:sp>
              <p:nvSpPr>
                <p:cNvPr id="67" name="Freeform: Shape 66">
                  <a:extLst>
                    <a:ext uri="{FF2B5EF4-FFF2-40B4-BE49-F238E27FC236}">
                      <a16:creationId xmlns:a16="http://schemas.microsoft.com/office/drawing/2014/main" id="{0C957E7F-09F4-40AB-8800-6C10C88DFDEE}"/>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algn="ctr" defTabSz="914225">
                    <a:defRPr/>
                  </a:pPr>
                  <a:endParaRPr kumimoji="0" lang="en-GB" kern="0">
                    <a:solidFill>
                      <a:prstClr val="white"/>
                    </a:solidFill>
                    <a:latin typeface="Calibri" panose="020F0502020204030204"/>
                  </a:endParaRPr>
                </a:p>
              </p:txBody>
            </p:sp>
            <p:sp>
              <p:nvSpPr>
                <p:cNvPr id="68" name="Freeform: Shape 67">
                  <a:extLst>
                    <a:ext uri="{FF2B5EF4-FFF2-40B4-BE49-F238E27FC236}">
                      <a16:creationId xmlns:a16="http://schemas.microsoft.com/office/drawing/2014/main" id="{CCF261EC-7396-4728-BE46-90EEB2DC388B}"/>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algn="ctr" defTabSz="914225">
                    <a:defRPr/>
                  </a:pPr>
                  <a:endParaRPr kumimoji="0" lang="en-GB" kern="0">
                    <a:solidFill>
                      <a:prstClr val="white"/>
                    </a:solidFill>
                    <a:latin typeface="Calibri" panose="020F0502020204030204"/>
                  </a:endParaRPr>
                </a:p>
              </p:txBody>
            </p:sp>
            <p:sp>
              <p:nvSpPr>
                <p:cNvPr id="69" name="Freeform: Shape 68">
                  <a:extLst>
                    <a:ext uri="{FF2B5EF4-FFF2-40B4-BE49-F238E27FC236}">
                      <a16:creationId xmlns:a16="http://schemas.microsoft.com/office/drawing/2014/main" id="{7645D6BF-EDAD-4238-B68E-2F7E64E6DEE6}"/>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algn="ctr" defTabSz="914225">
                    <a:defRPr/>
                  </a:pPr>
                  <a:endParaRPr kumimoji="0" lang="en-GB" kern="0">
                    <a:solidFill>
                      <a:prstClr val="white"/>
                    </a:solidFill>
                    <a:latin typeface="Calibri" panose="020F0502020204030204"/>
                  </a:endParaRPr>
                </a:p>
              </p:txBody>
            </p:sp>
            <p:sp>
              <p:nvSpPr>
                <p:cNvPr id="70" name="Freeform: Shape 69">
                  <a:extLst>
                    <a:ext uri="{FF2B5EF4-FFF2-40B4-BE49-F238E27FC236}">
                      <a16:creationId xmlns:a16="http://schemas.microsoft.com/office/drawing/2014/main" id="{45248F79-64F9-46F3-9EED-F6E15E7353C3}"/>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algn="ctr" defTabSz="914225">
                    <a:defRPr/>
                  </a:pPr>
                  <a:endParaRPr kumimoji="0" lang="en-GB" kern="0">
                    <a:solidFill>
                      <a:prstClr val="white"/>
                    </a:solidFill>
                    <a:latin typeface="Calibri" panose="020F0502020204030204"/>
                  </a:endParaRPr>
                </a:p>
              </p:txBody>
            </p:sp>
            <p:sp>
              <p:nvSpPr>
                <p:cNvPr id="71" name="Freeform: Shape 70">
                  <a:extLst>
                    <a:ext uri="{FF2B5EF4-FFF2-40B4-BE49-F238E27FC236}">
                      <a16:creationId xmlns:a16="http://schemas.microsoft.com/office/drawing/2014/main" id="{8EE893BC-1323-40F6-9661-551D06C6C43C}"/>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algn="ctr" defTabSz="914225">
                    <a:defRPr/>
                  </a:pPr>
                  <a:endParaRPr kumimoji="0" lang="en-GB" kern="0">
                    <a:solidFill>
                      <a:prstClr val="white"/>
                    </a:solidFill>
                    <a:latin typeface="Calibri" panose="020F0502020204030204"/>
                  </a:endParaRPr>
                </a:p>
              </p:txBody>
            </p:sp>
            <p:sp>
              <p:nvSpPr>
                <p:cNvPr id="72" name="Freeform: Shape 71">
                  <a:extLst>
                    <a:ext uri="{FF2B5EF4-FFF2-40B4-BE49-F238E27FC236}">
                      <a16:creationId xmlns:a16="http://schemas.microsoft.com/office/drawing/2014/main" id="{64E00654-234E-4FFA-B813-5357F6EBBD52}"/>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algn="ctr" defTabSz="914225">
                    <a:defRPr/>
                  </a:pPr>
                  <a:endParaRPr kumimoji="0" lang="en-GB" kern="0">
                    <a:solidFill>
                      <a:prstClr val="white"/>
                    </a:solidFill>
                    <a:latin typeface="Calibri" panose="020F0502020204030204"/>
                  </a:endParaRPr>
                </a:p>
              </p:txBody>
            </p:sp>
          </p:grpSp>
        </p:grpSp>
        <p:sp>
          <p:nvSpPr>
            <p:cNvPr id="62" name="Rectangle 61">
              <a:extLst>
                <a:ext uri="{FF2B5EF4-FFF2-40B4-BE49-F238E27FC236}">
                  <a16:creationId xmlns:a16="http://schemas.microsoft.com/office/drawing/2014/main" id="{D660EA71-123D-4D0F-B9EF-494ABD4A0A43}"/>
                </a:ext>
              </a:extLst>
            </p:cNvPr>
            <p:cNvSpPr/>
            <p:nvPr/>
          </p:nvSpPr>
          <p:spPr>
            <a:xfrm>
              <a:off x="2150732" y="3363773"/>
              <a:ext cx="2048189" cy="416720"/>
            </a:xfrm>
            <a:prstGeom prst="rect">
              <a:avLst/>
            </a:prstGeom>
            <a:solidFill>
              <a:srgbClr val="682A7B"/>
            </a:solidFill>
            <a:ln w="19050" cap="flat" cmpd="sng" algn="ctr">
              <a:noFill/>
              <a:prstDash val="solid"/>
              <a:miter lim="800000"/>
            </a:ln>
            <a:effectLst/>
          </p:spPr>
          <p:txBody>
            <a:bodyPr rtlCol="0" anchor="ctr"/>
            <a:lstStyle/>
            <a:p>
              <a:pPr algn="ctr" defTabSz="914225">
                <a:defRPr/>
              </a:pPr>
              <a:r>
                <a:rPr kumimoji="0" lang="en-US" kern="0" dirty="0">
                  <a:solidFill>
                    <a:prstClr val="white"/>
                  </a:solidFill>
                  <a:latin typeface="Calibri" panose="020F0502020204030204"/>
                </a:rPr>
                <a:t>Razor Components</a:t>
              </a:r>
            </a:p>
          </p:txBody>
        </p:sp>
        <p:sp>
          <p:nvSpPr>
            <p:cNvPr id="63" name="Rectangle 62">
              <a:extLst>
                <a:ext uri="{FF2B5EF4-FFF2-40B4-BE49-F238E27FC236}">
                  <a16:creationId xmlns:a16="http://schemas.microsoft.com/office/drawing/2014/main" id="{5118086C-6DE8-450B-9FF3-FCD6D50D0844}"/>
                </a:ext>
              </a:extLst>
            </p:cNvPr>
            <p:cNvSpPr/>
            <p:nvPr/>
          </p:nvSpPr>
          <p:spPr>
            <a:xfrm>
              <a:off x="2150732" y="3810237"/>
              <a:ext cx="2048189" cy="290870"/>
            </a:xfrm>
            <a:prstGeom prst="rect">
              <a:avLst/>
            </a:prstGeom>
            <a:solidFill>
              <a:srgbClr val="682A7B"/>
            </a:solidFill>
            <a:ln w="19050" cap="flat" cmpd="sng" algn="ctr">
              <a:noFill/>
              <a:prstDash val="solid"/>
              <a:miter lim="800000"/>
            </a:ln>
            <a:effectLst/>
          </p:spPr>
          <p:txBody>
            <a:bodyPr rtlCol="0" anchor="ctr"/>
            <a:lstStyle/>
            <a:p>
              <a:pPr algn="ctr" defTabSz="914225">
                <a:defRPr/>
              </a:pPr>
              <a:r>
                <a:rPr kumimoji="0" lang="en-US" kern="0" dirty="0">
                  <a:solidFill>
                    <a:prstClr val="white"/>
                  </a:solidFill>
                  <a:latin typeface="Calibri" panose="020F0502020204030204"/>
                </a:rPr>
                <a:t>.NET</a:t>
              </a:r>
            </a:p>
          </p:txBody>
        </p:sp>
        <p:sp>
          <p:nvSpPr>
            <p:cNvPr id="64" name="Rectangle 63">
              <a:extLst>
                <a:ext uri="{FF2B5EF4-FFF2-40B4-BE49-F238E27FC236}">
                  <a16:creationId xmlns:a16="http://schemas.microsoft.com/office/drawing/2014/main" id="{893E49DB-0E2B-4660-9DE2-D28475ED28A7}"/>
                </a:ext>
              </a:extLst>
            </p:cNvPr>
            <p:cNvSpPr/>
            <p:nvPr/>
          </p:nvSpPr>
          <p:spPr>
            <a:xfrm>
              <a:off x="2150732" y="4135212"/>
              <a:ext cx="2048189" cy="403557"/>
            </a:xfrm>
            <a:prstGeom prst="rect">
              <a:avLst/>
            </a:prstGeom>
            <a:solidFill>
              <a:srgbClr val="654FF0"/>
            </a:solidFill>
            <a:ln w="19050" cap="flat" cmpd="sng" algn="ctr">
              <a:noFill/>
              <a:prstDash val="solid"/>
              <a:miter lim="800000"/>
            </a:ln>
            <a:effectLst/>
          </p:spPr>
          <p:txBody>
            <a:bodyPr rtlCol="0" anchor="ctr"/>
            <a:lstStyle/>
            <a:p>
              <a:pPr algn="ctr" defTabSz="914225">
                <a:defRPr/>
              </a:pPr>
              <a:r>
                <a:rPr kumimoji="0" lang="en-US" kern="0" dirty="0">
                  <a:solidFill>
                    <a:prstClr val="white"/>
                  </a:solidFill>
                  <a:latin typeface="Calibri" panose="020F0502020204030204"/>
                </a:rPr>
                <a:t>WebAssembly</a:t>
              </a:r>
            </a:p>
          </p:txBody>
        </p:sp>
      </p:grpSp>
      <p:pic>
        <p:nvPicPr>
          <p:cNvPr id="73" name="Graphic 72" descr="Line Arrow: Clockwise curve">
            <a:extLst>
              <a:ext uri="{FF2B5EF4-FFF2-40B4-BE49-F238E27FC236}">
                <a16:creationId xmlns:a16="http://schemas.microsoft.com/office/drawing/2014/main" id="{4E2081DD-422C-4ED2-BACD-126E87B4E6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617782" flipH="1" flipV="1">
            <a:off x="3054294" y="3964407"/>
            <a:ext cx="351738" cy="575621"/>
          </a:xfrm>
          <a:prstGeom prst="rect">
            <a:avLst/>
          </a:prstGeom>
        </p:spPr>
      </p:pic>
      <p:pic>
        <p:nvPicPr>
          <p:cNvPr id="74" name="Graphic 73" descr="Line Arrow: Clockwise curve">
            <a:extLst>
              <a:ext uri="{FF2B5EF4-FFF2-40B4-BE49-F238E27FC236}">
                <a16:creationId xmlns:a16="http://schemas.microsoft.com/office/drawing/2014/main" id="{B0782A8F-C961-4037-BE7A-7F369F524E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6753512" flipH="1" flipV="1">
            <a:off x="2982750" y="4225757"/>
            <a:ext cx="351738" cy="575621"/>
          </a:xfrm>
          <a:prstGeom prst="rect">
            <a:avLst/>
          </a:prstGeom>
        </p:spPr>
      </p:pic>
      <p:pic>
        <p:nvPicPr>
          <p:cNvPr id="108" name="Graphic 107" descr="Server">
            <a:extLst>
              <a:ext uri="{FF2B5EF4-FFF2-40B4-BE49-F238E27FC236}">
                <a16:creationId xmlns:a16="http://schemas.microsoft.com/office/drawing/2014/main" id="{27CAA8E3-C0C5-478D-88F5-227BC99792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31090" y="1982092"/>
            <a:ext cx="3531838" cy="3309987"/>
          </a:xfrm>
          <a:prstGeom prst="rect">
            <a:avLst/>
          </a:prstGeom>
        </p:spPr>
      </p:pic>
      <p:grpSp>
        <p:nvGrpSpPr>
          <p:cNvPr id="3" name="Group 2">
            <a:extLst>
              <a:ext uri="{FF2B5EF4-FFF2-40B4-BE49-F238E27FC236}">
                <a16:creationId xmlns:a16="http://schemas.microsoft.com/office/drawing/2014/main" id="{0425F2E1-69D0-4E59-B900-E630CDEE9FAE}"/>
              </a:ext>
            </a:extLst>
          </p:cNvPr>
          <p:cNvGrpSpPr/>
          <p:nvPr/>
        </p:nvGrpSpPr>
        <p:grpSpPr>
          <a:xfrm>
            <a:off x="5334654" y="3055842"/>
            <a:ext cx="3755608" cy="2790788"/>
            <a:chOff x="5624219" y="3540444"/>
            <a:chExt cx="3094572" cy="2059862"/>
          </a:xfrm>
        </p:grpSpPr>
        <p:pic>
          <p:nvPicPr>
            <p:cNvPr id="109" name="Picture 108">
              <a:extLst>
                <a:ext uri="{FF2B5EF4-FFF2-40B4-BE49-F238E27FC236}">
                  <a16:creationId xmlns:a16="http://schemas.microsoft.com/office/drawing/2014/main" id="{208E1CEA-ADD8-406B-9D3D-6D10D9F1EDED}"/>
                </a:ext>
              </a:extLst>
            </p:cNvPr>
            <p:cNvPicPr>
              <a:picLocks noChangeAspect="1"/>
            </p:cNvPicPr>
            <p:nvPr/>
          </p:nvPicPr>
          <p:blipFill>
            <a:blip r:embed="rId7"/>
            <a:stretch>
              <a:fillRect/>
            </a:stretch>
          </p:blipFill>
          <p:spPr>
            <a:xfrm>
              <a:off x="5624219" y="3540444"/>
              <a:ext cx="3094572" cy="2059862"/>
            </a:xfrm>
            <a:prstGeom prst="rect">
              <a:avLst/>
            </a:prstGeom>
            <a:effectLst>
              <a:outerShdw blurRad="50800" dist="38100" dir="5400000" algn="t" rotWithShape="0">
                <a:prstClr val="black">
                  <a:alpha val="27000"/>
                </a:prstClr>
              </a:outerShdw>
            </a:effectLst>
          </p:spPr>
        </p:pic>
        <p:sp>
          <p:nvSpPr>
            <p:cNvPr id="110" name="Freeform: Shape 109">
              <a:extLst>
                <a:ext uri="{FF2B5EF4-FFF2-40B4-BE49-F238E27FC236}">
                  <a16:creationId xmlns:a16="http://schemas.microsoft.com/office/drawing/2014/main" id="{3D50AC14-2B18-4A12-B2F9-CA0DD5D2B729}"/>
                </a:ext>
              </a:extLst>
            </p:cNvPr>
            <p:cNvSpPr/>
            <p:nvPr/>
          </p:nvSpPr>
          <p:spPr>
            <a:xfrm>
              <a:off x="5738938" y="3744180"/>
              <a:ext cx="2842612" cy="1718116"/>
            </a:xfrm>
            <a:custGeom>
              <a:avLst/>
              <a:gdLst>
                <a:gd name="connsiteX0" fmla="*/ 103761 w 3819727"/>
                <a:gd name="connsiteY0" fmla="*/ 2075234 h 2308698"/>
                <a:gd name="connsiteX1" fmla="*/ 103761 w 3819727"/>
                <a:gd name="connsiteY1" fmla="*/ 2075234 h 2308698"/>
                <a:gd name="connsiteX2" fmla="*/ 103761 w 3819727"/>
                <a:gd name="connsiteY2" fmla="*/ 2010383 h 2308698"/>
                <a:gd name="connsiteX3" fmla="*/ 0 w 3819727"/>
                <a:gd name="connsiteY3" fmla="*/ 1504545 h 2308698"/>
                <a:gd name="connsiteX4" fmla="*/ 194553 w 3819727"/>
                <a:gd name="connsiteY4" fmla="*/ 1089498 h 2308698"/>
                <a:gd name="connsiteX5" fmla="*/ 810638 w 3819727"/>
                <a:gd name="connsiteY5" fmla="*/ 1005191 h 2308698"/>
                <a:gd name="connsiteX6" fmla="*/ 966281 w 3819727"/>
                <a:gd name="connsiteY6" fmla="*/ 603115 h 2308698"/>
                <a:gd name="connsiteX7" fmla="*/ 1420238 w 3819727"/>
                <a:gd name="connsiteY7" fmla="*/ 434502 h 2308698"/>
                <a:gd name="connsiteX8" fmla="*/ 1562910 w 3819727"/>
                <a:gd name="connsiteY8" fmla="*/ 505838 h 2308698"/>
                <a:gd name="connsiteX9" fmla="*/ 2016868 w 3819727"/>
                <a:gd name="connsiteY9" fmla="*/ 0 h 2308698"/>
                <a:gd name="connsiteX10" fmla="*/ 2808051 w 3819727"/>
                <a:gd name="connsiteY10" fmla="*/ 32425 h 2308698"/>
                <a:gd name="connsiteX11" fmla="*/ 3197157 w 3819727"/>
                <a:gd name="connsiteY11" fmla="*/ 499353 h 2308698"/>
                <a:gd name="connsiteX12" fmla="*/ 3281464 w 3819727"/>
                <a:gd name="connsiteY12" fmla="*/ 1024647 h 2308698"/>
                <a:gd name="connsiteX13" fmla="*/ 3709481 w 3819727"/>
                <a:gd name="connsiteY13" fmla="*/ 1238655 h 2308698"/>
                <a:gd name="connsiteX14" fmla="*/ 3819727 w 3819727"/>
                <a:gd name="connsiteY14" fmla="*/ 1614791 h 2308698"/>
                <a:gd name="connsiteX15" fmla="*/ 3631659 w 3819727"/>
                <a:gd name="connsiteY15" fmla="*/ 2068749 h 2308698"/>
                <a:gd name="connsiteX16" fmla="*/ 2866417 w 3819727"/>
                <a:gd name="connsiteY16" fmla="*/ 2308698 h 2308698"/>
                <a:gd name="connsiteX17" fmla="*/ 350195 w 3819727"/>
                <a:gd name="connsiteY17" fmla="*/ 2276272 h 2308698"/>
                <a:gd name="connsiteX18" fmla="*/ 103761 w 3819727"/>
                <a:gd name="connsiteY18" fmla="*/ 2075234 h 230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9727" h="2308698">
                  <a:moveTo>
                    <a:pt x="103761" y="2075234"/>
                  </a:moveTo>
                  <a:lnTo>
                    <a:pt x="103761" y="2075234"/>
                  </a:lnTo>
                  <a:lnTo>
                    <a:pt x="103761" y="2010383"/>
                  </a:lnTo>
                  <a:lnTo>
                    <a:pt x="0" y="1504545"/>
                  </a:lnTo>
                  <a:lnTo>
                    <a:pt x="194553" y="1089498"/>
                  </a:lnTo>
                  <a:lnTo>
                    <a:pt x="810638" y="1005191"/>
                  </a:lnTo>
                  <a:lnTo>
                    <a:pt x="966281" y="603115"/>
                  </a:lnTo>
                  <a:lnTo>
                    <a:pt x="1420238" y="434502"/>
                  </a:lnTo>
                  <a:lnTo>
                    <a:pt x="1562910" y="505838"/>
                  </a:lnTo>
                  <a:lnTo>
                    <a:pt x="2016868" y="0"/>
                  </a:lnTo>
                  <a:lnTo>
                    <a:pt x="2808051" y="32425"/>
                  </a:lnTo>
                  <a:lnTo>
                    <a:pt x="3197157" y="499353"/>
                  </a:lnTo>
                  <a:lnTo>
                    <a:pt x="3281464" y="1024647"/>
                  </a:lnTo>
                  <a:lnTo>
                    <a:pt x="3709481" y="1238655"/>
                  </a:lnTo>
                  <a:lnTo>
                    <a:pt x="3819727" y="1614791"/>
                  </a:lnTo>
                  <a:lnTo>
                    <a:pt x="3631659" y="2068749"/>
                  </a:lnTo>
                  <a:lnTo>
                    <a:pt x="2866417" y="2308698"/>
                  </a:lnTo>
                  <a:lnTo>
                    <a:pt x="350195" y="2276272"/>
                  </a:lnTo>
                  <a:lnTo>
                    <a:pt x="103761" y="2075234"/>
                  </a:lnTo>
                  <a:close/>
                </a:path>
              </a:pathLst>
            </a:custGeom>
            <a:solidFill>
              <a:sysClr val="window" lastClr="FFFFFF"/>
            </a:solidFill>
            <a:ln w="12700" cap="flat" cmpd="sng" algn="ctr">
              <a:noFill/>
              <a:prstDash val="solid"/>
              <a:miter lim="800000"/>
            </a:ln>
            <a:effectLst/>
          </p:spPr>
          <p:txBody>
            <a:bodyPr rtlCol="0" anchor="ctr"/>
            <a:lstStyle/>
            <a:p>
              <a:pPr algn="ctr" defTabSz="914192">
                <a:defRPr/>
              </a:pPr>
              <a:endParaRPr kumimoji="0" lang="en-GB" sz="1765" kern="0" dirty="0">
                <a:solidFill>
                  <a:prstClr val="white"/>
                </a:solidFill>
                <a:latin typeface="Calibri" panose="020F0502020204030204"/>
              </a:endParaRPr>
            </a:p>
          </p:txBody>
        </p:sp>
      </p:grpSp>
      <p:grpSp>
        <p:nvGrpSpPr>
          <p:cNvPr id="111" name="Group 110">
            <a:extLst>
              <a:ext uri="{FF2B5EF4-FFF2-40B4-BE49-F238E27FC236}">
                <a16:creationId xmlns:a16="http://schemas.microsoft.com/office/drawing/2014/main" id="{4C3F4D7F-CA80-4F5B-A986-A150ABC25F8F}"/>
              </a:ext>
            </a:extLst>
          </p:cNvPr>
          <p:cNvGrpSpPr/>
          <p:nvPr/>
        </p:nvGrpSpPr>
        <p:grpSpPr>
          <a:xfrm>
            <a:off x="9776337" y="2326015"/>
            <a:ext cx="1950206" cy="3363802"/>
            <a:chOff x="7698994" y="1757819"/>
            <a:chExt cx="1950483" cy="3364279"/>
          </a:xfrm>
        </p:grpSpPr>
        <p:grpSp>
          <p:nvGrpSpPr>
            <p:cNvPr id="112" name="Group 111">
              <a:extLst>
                <a:ext uri="{FF2B5EF4-FFF2-40B4-BE49-F238E27FC236}">
                  <a16:creationId xmlns:a16="http://schemas.microsoft.com/office/drawing/2014/main" id="{B15AD6AA-8E91-4F25-8EFA-A0622CA043EC}"/>
                </a:ext>
              </a:extLst>
            </p:cNvPr>
            <p:cNvGrpSpPr/>
            <p:nvPr/>
          </p:nvGrpSpPr>
          <p:grpSpPr>
            <a:xfrm>
              <a:off x="7698994" y="1757819"/>
              <a:ext cx="1950483" cy="3364279"/>
              <a:chOff x="6763968" y="1188192"/>
              <a:chExt cx="3257666" cy="4202149"/>
            </a:xfrm>
          </p:grpSpPr>
          <p:sp>
            <p:nvSpPr>
              <p:cNvPr id="114" name="Rectangle 113">
                <a:extLst>
                  <a:ext uri="{FF2B5EF4-FFF2-40B4-BE49-F238E27FC236}">
                    <a16:creationId xmlns:a16="http://schemas.microsoft.com/office/drawing/2014/main" id="{8C831615-EFD2-42EB-BB0B-4B64777CB17C}"/>
                  </a:ext>
                </a:extLst>
              </p:cNvPr>
              <p:cNvSpPr/>
              <p:nvPr/>
            </p:nvSpPr>
            <p:spPr>
              <a:xfrm>
                <a:off x="6763968" y="1195735"/>
                <a:ext cx="3256460"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defTabSz="914192">
                  <a:defRPr/>
                </a:pPr>
                <a:endParaRPr kumimoji="0" lang="en-GB" sz="1765" kern="0" dirty="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B65A9D25-1DE2-4EF7-8A83-70F4183E3DDE}"/>
                  </a:ext>
                </a:extLst>
              </p:cNvPr>
              <p:cNvSpPr/>
              <p:nvPr/>
            </p:nvSpPr>
            <p:spPr>
              <a:xfrm>
                <a:off x="6763968" y="1190113"/>
                <a:ext cx="3256460"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defTabSz="914192">
                  <a:defRPr/>
                </a:pPr>
                <a:endParaRPr kumimoji="0" lang="en-GB" sz="1765" kern="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611624F9-005A-4E2E-9D9A-5CF127DD6261}"/>
                  </a:ext>
                </a:extLst>
              </p:cNvPr>
              <p:cNvSpPr/>
              <p:nvPr/>
            </p:nvSpPr>
            <p:spPr>
              <a:xfrm>
                <a:off x="7263315" y="1573392"/>
                <a:ext cx="229726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defTabSz="914192">
                  <a:defRPr/>
                </a:pPr>
                <a:r>
                  <a:rPr kumimoji="0" lang="en-GB" sz="2000" b="1" kern="0" dirty="0">
                    <a:solidFill>
                      <a:prstClr val="white">
                        <a:lumMod val="65000"/>
                      </a:prstClr>
                    </a:solidFill>
                    <a:latin typeface="Consolas" panose="020B0609020204030204" pitchFamily="49" charset="0"/>
                  </a:rPr>
                  <a:t>https...</a:t>
                </a:r>
              </a:p>
            </p:txBody>
          </p:sp>
          <p:sp>
            <p:nvSpPr>
              <p:cNvPr id="117" name="Rectangle 116">
                <a:extLst>
                  <a:ext uri="{FF2B5EF4-FFF2-40B4-BE49-F238E27FC236}">
                    <a16:creationId xmlns:a16="http://schemas.microsoft.com/office/drawing/2014/main" id="{756AF8CA-4173-4416-8C82-A4C170672F09}"/>
                  </a:ext>
                </a:extLst>
              </p:cNvPr>
              <p:cNvSpPr/>
              <p:nvPr/>
            </p:nvSpPr>
            <p:spPr>
              <a:xfrm>
                <a:off x="9625114" y="1188192"/>
                <a:ext cx="396520" cy="278268"/>
              </a:xfrm>
              <a:prstGeom prst="rect">
                <a:avLst/>
              </a:prstGeom>
              <a:solidFill>
                <a:srgbClr val="C00000"/>
              </a:solidFill>
              <a:ln w="12700" cap="flat" cmpd="sng" algn="ctr">
                <a:noFill/>
                <a:prstDash val="solid"/>
                <a:miter lim="800000"/>
              </a:ln>
              <a:effectLst/>
            </p:spPr>
            <p:txBody>
              <a:bodyPr rtlCol="0" anchor="ctr"/>
              <a:lstStyle/>
              <a:p>
                <a:pPr algn="ctr" defTabSz="914192">
                  <a:defRPr/>
                </a:pPr>
                <a:endParaRPr kumimoji="0" lang="en-GB" sz="1765" kern="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A5A609AB-55B3-4BE9-AEED-1C867C4272F4}"/>
                  </a:ext>
                </a:extLst>
              </p:cNvPr>
              <p:cNvSpPr/>
              <p:nvPr/>
            </p:nvSpPr>
            <p:spPr>
              <a:xfrm>
                <a:off x="9164059"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defTabSz="914192">
                  <a:defRPr/>
                </a:pPr>
                <a:endParaRPr kumimoji="0" lang="en-GB" sz="1765" kern="0">
                  <a:solidFill>
                    <a:prstClr val="white"/>
                  </a:solidFill>
                  <a:latin typeface="Calibri" panose="020F0502020204030204"/>
                </a:endParaRPr>
              </a:p>
            </p:txBody>
          </p:sp>
          <p:sp>
            <p:nvSpPr>
              <p:cNvPr id="119" name="Rectangle 118">
                <a:extLst>
                  <a:ext uri="{FF2B5EF4-FFF2-40B4-BE49-F238E27FC236}">
                    <a16:creationId xmlns:a16="http://schemas.microsoft.com/office/drawing/2014/main" id="{F413A09F-616B-45D8-AC43-F72452AB91C1}"/>
                  </a:ext>
                </a:extLst>
              </p:cNvPr>
              <p:cNvSpPr/>
              <p:nvPr/>
            </p:nvSpPr>
            <p:spPr>
              <a:xfrm>
                <a:off x="8702217"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defTabSz="914192">
                  <a:defRPr/>
                </a:pPr>
                <a:endParaRPr kumimoji="0" lang="en-GB" sz="1765" kern="0">
                  <a:solidFill>
                    <a:prstClr val="white"/>
                  </a:solidFill>
                  <a:latin typeface="Calibri" panose="020F0502020204030204"/>
                </a:endParaRPr>
              </a:p>
            </p:txBody>
          </p:sp>
          <p:sp>
            <p:nvSpPr>
              <p:cNvPr id="120" name="Isosceles Triangle 119">
                <a:extLst>
                  <a:ext uri="{FF2B5EF4-FFF2-40B4-BE49-F238E27FC236}">
                    <a16:creationId xmlns:a16="http://schemas.microsoft.com/office/drawing/2014/main" id="{C4139E99-0778-4675-8FD9-D423B547A1CD}"/>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defTabSz="914192">
                  <a:defRPr/>
                </a:pPr>
                <a:endParaRPr kumimoji="0" lang="en-GB" sz="1765" kern="0">
                  <a:solidFill>
                    <a:prstClr val="white"/>
                  </a:solidFill>
                  <a:latin typeface="Calibri" panose="020F0502020204030204"/>
                </a:endParaRPr>
              </a:p>
            </p:txBody>
          </p:sp>
          <p:cxnSp>
            <p:nvCxnSpPr>
              <p:cNvPr id="121" name="Straight Connector 120">
                <a:extLst>
                  <a:ext uri="{FF2B5EF4-FFF2-40B4-BE49-F238E27FC236}">
                    <a16:creationId xmlns:a16="http://schemas.microsoft.com/office/drawing/2014/main" id="{77D3EB8A-2026-400B-9C42-A6ABBC7AAD2C}"/>
                  </a:ext>
                </a:extLst>
              </p:cNvPr>
              <p:cNvCxnSpPr>
                <a:cxnSpLocks/>
              </p:cNvCxnSpPr>
              <p:nvPr/>
            </p:nvCxnSpPr>
            <p:spPr>
              <a:xfrm>
                <a:off x="9639983" y="1650941"/>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2" name="Straight Connector 121">
                <a:extLst>
                  <a:ext uri="{FF2B5EF4-FFF2-40B4-BE49-F238E27FC236}">
                    <a16:creationId xmlns:a16="http://schemas.microsoft.com/office/drawing/2014/main" id="{0AB293B2-2792-4A89-9CF3-DFAB84D86B79}"/>
                  </a:ext>
                </a:extLst>
              </p:cNvPr>
              <p:cNvCxnSpPr>
                <a:cxnSpLocks/>
              </p:cNvCxnSpPr>
              <p:nvPr/>
            </p:nvCxnSpPr>
            <p:spPr>
              <a:xfrm>
                <a:off x="9639983" y="1910737"/>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3" name="Straight Connector 122">
                <a:extLst>
                  <a:ext uri="{FF2B5EF4-FFF2-40B4-BE49-F238E27FC236}">
                    <a16:creationId xmlns:a16="http://schemas.microsoft.com/office/drawing/2014/main" id="{CFB24E4C-E8FB-48FE-97DA-CD91DCAC62CF}"/>
                  </a:ext>
                </a:extLst>
              </p:cNvPr>
              <p:cNvCxnSpPr>
                <a:cxnSpLocks/>
              </p:cNvCxnSpPr>
              <p:nvPr/>
            </p:nvCxnSpPr>
            <p:spPr>
              <a:xfrm>
                <a:off x="9639983" y="1780411"/>
                <a:ext cx="278937"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124" name="Group 123">
                <a:extLst>
                  <a:ext uri="{FF2B5EF4-FFF2-40B4-BE49-F238E27FC236}">
                    <a16:creationId xmlns:a16="http://schemas.microsoft.com/office/drawing/2014/main" id="{5DA20A19-B53A-4F1F-9CE4-653D93B72E81}"/>
                  </a:ext>
                </a:extLst>
              </p:cNvPr>
              <p:cNvGrpSpPr/>
              <p:nvPr/>
            </p:nvGrpSpPr>
            <p:grpSpPr>
              <a:xfrm>
                <a:off x="9745492" y="1259858"/>
                <a:ext cx="166801" cy="125053"/>
                <a:chOff x="6250177" y="1290073"/>
                <a:chExt cx="96832" cy="54279"/>
              </a:xfrm>
            </p:grpSpPr>
            <p:cxnSp>
              <p:nvCxnSpPr>
                <p:cNvPr id="131" name="Straight Connector 130">
                  <a:extLst>
                    <a:ext uri="{FF2B5EF4-FFF2-40B4-BE49-F238E27FC236}">
                      <a16:creationId xmlns:a16="http://schemas.microsoft.com/office/drawing/2014/main" id="{DBF67F3B-995D-4C2F-AFDE-2EFB3558400D}"/>
                    </a:ext>
                  </a:extLst>
                </p:cNvPr>
                <p:cNvCxnSpPr/>
                <p:nvPr/>
              </p:nvCxnSpPr>
              <p:spPr>
                <a:xfrm>
                  <a:off x="6250307" y="1290078"/>
                  <a:ext cx="96702" cy="54274"/>
                </a:xfrm>
                <a:prstGeom prst="line">
                  <a:avLst/>
                </a:prstGeom>
                <a:noFill/>
                <a:ln w="25400" cap="flat" cmpd="sng" algn="ctr">
                  <a:solidFill>
                    <a:sysClr val="window" lastClr="FFFFFF"/>
                  </a:solidFill>
                  <a:prstDash val="solid"/>
                  <a:miter lim="800000"/>
                </a:ln>
                <a:effectLst/>
              </p:spPr>
            </p:cxnSp>
            <p:cxnSp>
              <p:nvCxnSpPr>
                <p:cNvPr id="132" name="Straight Connector 131">
                  <a:extLst>
                    <a:ext uri="{FF2B5EF4-FFF2-40B4-BE49-F238E27FC236}">
                      <a16:creationId xmlns:a16="http://schemas.microsoft.com/office/drawing/2014/main" id="{3B57B947-6743-4FB3-9F13-29C6019A60CB}"/>
                    </a:ext>
                  </a:extLst>
                </p:cNvPr>
                <p:cNvCxnSpPr>
                  <a:cxnSpLocks/>
                </p:cNvCxnSpPr>
                <p:nvPr/>
              </p:nvCxnSpPr>
              <p:spPr>
                <a:xfrm flipH="1">
                  <a:off x="6250177" y="1290073"/>
                  <a:ext cx="96702" cy="54274"/>
                </a:xfrm>
                <a:prstGeom prst="line">
                  <a:avLst/>
                </a:prstGeom>
                <a:noFill/>
                <a:ln w="25400" cap="flat" cmpd="sng" algn="ctr">
                  <a:solidFill>
                    <a:sysClr val="window" lastClr="FFFFFF"/>
                  </a:solidFill>
                  <a:prstDash val="solid"/>
                  <a:miter lim="800000"/>
                </a:ln>
                <a:effectLst/>
              </p:spPr>
            </p:cxnSp>
          </p:grpSp>
          <p:cxnSp>
            <p:nvCxnSpPr>
              <p:cNvPr id="125" name="Straight Connector 124">
                <a:extLst>
                  <a:ext uri="{FF2B5EF4-FFF2-40B4-BE49-F238E27FC236}">
                    <a16:creationId xmlns:a16="http://schemas.microsoft.com/office/drawing/2014/main" id="{33D7AB6A-9D2D-4D83-B4C5-6336980C1ACB}"/>
                  </a:ext>
                </a:extLst>
              </p:cNvPr>
              <p:cNvCxnSpPr>
                <a:cxnSpLocks/>
              </p:cNvCxnSpPr>
              <p:nvPr/>
            </p:nvCxnSpPr>
            <p:spPr>
              <a:xfrm>
                <a:off x="8791682" y="1393459"/>
                <a:ext cx="217560" cy="0"/>
              </a:xfrm>
              <a:prstGeom prst="line">
                <a:avLst/>
              </a:prstGeom>
              <a:noFill/>
              <a:ln w="25400" cap="flat" cmpd="sng" algn="ctr">
                <a:solidFill>
                  <a:sysClr val="window" lastClr="FFFFFF"/>
                </a:solidFill>
                <a:prstDash val="solid"/>
                <a:miter lim="800000"/>
              </a:ln>
              <a:effectLst/>
            </p:spPr>
          </p:cxnSp>
          <p:grpSp>
            <p:nvGrpSpPr>
              <p:cNvPr id="126" name="Group 125">
                <a:extLst>
                  <a:ext uri="{FF2B5EF4-FFF2-40B4-BE49-F238E27FC236}">
                    <a16:creationId xmlns:a16="http://schemas.microsoft.com/office/drawing/2014/main" id="{1B65B358-3458-4118-9BAB-41E51FEAECC0}"/>
                  </a:ext>
                </a:extLst>
              </p:cNvPr>
              <p:cNvGrpSpPr/>
              <p:nvPr/>
            </p:nvGrpSpPr>
            <p:grpSpPr>
              <a:xfrm>
                <a:off x="9260184" y="1260021"/>
                <a:ext cx="198355" cy="120716"/>
                <a:chOff x="5770527" y="1244809"/>
                <a:chExt cx="126354" cy="56133"/>
              </a:xfrm>
            </p:grpSpPr>
            <p:cxnSp>
              <p:nvCxnSpPr>
                <p:cNvPr id="127" name="Straight Connector 126">
                  <a:extLst>
                    <a:ext uri="{FF2B5EF4-FFF2-40B4-BE49-F238E27FC236}">
                      <a16:creationId xmlns:a16="http://schemas.microsoft.com/office/drawing/2014/main" id="{4BA67724-8598-45BE-885E-13640BC4AF79}"/>
                    </a:ext>
                  </a:extLst>
                </p:cNvPr>
                <p:cNvCxnSpPr>
                  <a:cxnSpLocks/>
                </p:cNvCxnSpPr>
                <p:nvPr/>
              </p:nvCxnSpPr>
              <p:spPr>
                <a:xfrm>
                  <a:off x="5770527" y="1300942"/>
                  <a:ext cx="126293" cy="0"/>
                </a:xfrm>
                <a:prstGeom prst="line">
                  <a:avLst/>
                </a:prstGeom>
                <a:noFill/>
                <a:ln w="25400" cap="flat" cmpd="sng" algn="ctr">
                  <a:solidFill>
                    <a:sysClr val="window" lastClr="FFFFFF"/>
                  </a:solidFill>
                  <a:prstDash val="solid"/>
                  <a:miter lim="800000"/>
                </a:ln>
                <a:effectLst/>
              </p:spPr>
            </p:cxnSp>
            <p:cxnSp>
              <p:nvCxnSpPr>
                <p:cNvPr id="128" name="Straight Connector 127">
                  <a:extLst>
                    <a:ext uri="{FF2B5EF4-FFF2-40B4-BE49-F238E27FC236}">
                      <a16:creationId xmlns:a16="http://schemas.microsoft.com/office/drawing/2014/main" id="{F46B67FC-8DEB-4FE7-99ED-B424478F8DD5}"/>
                    </a:ext>
                  </a:extLst>
                </p:cNvPr>
                <p:cNvCxnSpPr>
                  <a:cxnSpLocks/>
                </p:cNvCxnSpPr>
                <p:nvPr/>
              </p:nvCxnSpPr>
              <p:spPr>
                <a:xfrm>
                  <a:off x="5770583" y="1245205"/>
                  <a:ext cx="126298" cy="0"/>
                </a:xfrm>
                <a:prstGeom prst="line">
                  <a:avLst/>
                </a:prstGeom>
                <a:noFill/>
                <a:ln w="25400" cap="flat" cmpd="sng" algn="ctr">
                  <a:solidFill>
                    <a:sysClr val="window" lastClr="FFFFFF"/>
                  </a:solidFill>
                  <a:prstDash val="solid"/>
                  <a:miter lim="800000"/>
                </a:ln>
                <a:effectLst/>
              </p:spPr>
            </p:cxnSp>
            <p:cxnSp>
              <p:nvCxnSpPr>
                <p:cNvPr id="129" name="Straight Connector 128">
                  <a:extLst>
                    <a:ext uri="{FF2B5EF4-FFF2-40B4-BE49-F238E27FC236}">
                      <a16:creationId xmlns:a16="http://schemas.microsoft.com/office/drawing/2014/main" id="{79F52A67-2AB2-490B-842A-432607A5DD49}"/>
                    </a:ext>
                  </a:extLst>
                </p:cNvPr>
                <p:cNvCxnSpPr>
                  <a:cxnSpLocks/>
                </p:cNvCxnSpPr>
                <p:nvPr/>
              </p:nvCxnSpPr>
              <p:spPr>
                <a:xfrm>
                  <a:off x="5894816" y="1244809"/>
                  <a:ext cx="0" cy="54274"/>
                </a:xfrm>
                <a:prstGeom prst="line">
                  <a:avLst/>
                </a:prstGeom>
                <a:noFill/>
                <a:ln w="25400" cap="flat" cmpd="sng" algn="ctr">
                  <a:solidFill>
                    <a:sysClr val="window" lastClr="FFFFFF"/>
                  </a:solidFill>
                  <a:prstDash val="solid"/>
                  <a:miter lim="800000"/>
                </a:ln>
                <a:effectLst/>
              </p:spPr>
            </p:cxnSp>
            <p:cxnSp>
              <p:nvCxnSpPr>
                <p:cNvPr id="130" name="Straight Connector 129">
                  <a:extLst>
                    <a:ext uri="{FF2B5EF4-FFF2-40B4-BE49-F238E27FC236}">
                      <a16:creationId xmlns:a16="http://schemas.microsoft.com/office/drawing/2014/main" id="{DF84FBE0-9452-434E-9306-F1C670744C35}"/>
                    </a:ext>
                  </a:extLst>
                </p:cNvPr>
                <p:cNvCxnSpPr>
                  <a:cxnSpLocks/>
                </p:cNvCxnSpPr>
                <p:nvPr/>
              </p:nvCxnSpPr>
              <p:spPr>
                <a:xfrm>
                  <a:off x="5773407" y="1244817"/>
                  <a:ext cx="0" cy="54274"/>
                </a:xfrm>
                <a:prstGeom prst="line">
                  <a:avLst/>
                </a:prstGeom>
                <a:noFill/>
                <a:ln w="25400" cap="flat" cmpd="sng" algn="ctr">
                  <a:solidFill>
                    <a:sysClr val="window" lastClr="FFFFFF"/>
                  </a:solidFill>
                  <a:prstDash val="solid"/>
                  <a:miter lim="800000"/>
                </a:ln>
                <a:effectLst/>
              </p:spPr>
            </p:cxnSp>
          </p:grpSp>
        </p:grpSp>
        <p:sp>
          <p:nvSpPr>
            <p:cNvPr id="113" name="Rectangle 112">
              <a:extLst>
                <a:ext uri="{FF2B5EF4-FFF2-40B4-BE49-F238E27FC236}">
                  <a16:creationId xmlns:a16="http://schemas.microsoft.com/office/drawing/2014/main" id="{DFC31141-5D79-4E82-84AE-17DB38192352}"/>
                </a:ext>
              </a:extLst>
            </p:cNvPr>
            <p:cNvSpPr/>
            <p:nvPr/>
          </p:nvSpPr>
          <p:spPr>
            <a:xfrm>
              <a:off x="8193032" y="3732363"/>
              <a:ext cx="982555" cy="594650"/>
            </a:xfrm>
            <a:prstGeom prst="rect">
              <a:avLst/>
            </a:prstGeom>
            <a:solidFill>
              <a:srgbClr val="E2C200"/>
            </a:solidFill>
          </p:spPr>
          <p:txBody>
            <a:bodyPr wrap="square">
              <a:spAutoFit/>
            </a:bodyPr>
            <a:lstStyle/>
            <a:p>
              <a:pPr algn="ctr" defTabSz="914192">
                <a:defRPr/>
              </a:pPr>
              <a:r>
                <a:rPr kumimoji="0" lang="en-GB" sz="3200" b="1" dirty="0">
                  <a:solidFill>
                    <a:prstClr val="black">
                      <a:lumMod val="65000"/>
                      <a:lumOff val="35000"/>
                    </a:prstClr>
                  </a:solidFill>
                  <a:latin typeface="Consolas" panose="020B0609020204030204" pitchFamily="49" charset="0"/>
                </a:rPr>
                <a:t>DOM</a:t>
              </a:r>
              <a:endParaRPr kumimoji="0" lang="en-GB" sz="3200" dirty="0">
                <a:solidFill>
                  <a:prstClr val="black">
                    <a:lumMod val="65000"/>
                    <a:lumOff val="35000"/>
                  </a:prstClr>
                </a:solidFill>
                <a:latin typeface="Calibri" panose="020F0502020204030204"/>
              </a:endParaRPr>
            </a:p>
          </p:txBody>
        </p:sp>
      </p:grpSp>
      <p:sp>
        <p:nvSpPr>
          <p:cNvPr id="135" name="TextBox 134">
            <a:extLst>
              <a:ext uri="{FF2B5EF4-FFF2-40B4-BE49-F238E27FC236}">
                <a16:creationId xmlns:a16="http://schemas.microsoft.com/office/drawing/2014/main" id="{000C837E-6F01-4B69-A6B9-73E443E982A2}"/>
              </a:ext>
            </a:extLst>
          </p:cNvPr>
          <p:cNvSpPr txBox="1"/>
          <p:nvPr/>
        </p:nvSpPr>
        <p:spPr>
          <a:xfrm>
            <a:off x="6322822" y="3699567"/>
            <a:ext cx="2101431" cy="468972"/>
          </a:xfrm>
          <a:prstGeom prst="rect">
            <a:avLst/>
          </a:prstGeom>
          <a:noFill/>
        </p:spPr>
        <p:txBody>
          <a:bodyPr wrap="none" rtlCol="0">
            <a:spAutoFit/>
          </a:bodyPr>
          <a:lstStyle/>
          <a:p>
            <a:pPr defTabSz="914192">
              <a:defRPr/>
            </a:pPr>
            <a:r>
              <a:rPr kumimoji="0" lang="en-US" sz="2400" b="1" dirty="0">
                <a:solidFill>
                  <a:prstClr val="black"/>
                </a:solidFill>
                <a:latin typeface="Segoe UI Semibold"/>
              </a:rPr>
              <a:t>ASP.NET Core</a:t>
            </a:r>
          </a:p>
        </p:txBody>
      </p:sp>
      <p:pic>
        <p:nvPicPr>
          <p:cNvPr id="136" name="Graphic 135" descr="Line Arrow: Clockwise curve">
            <a:extLst>
              <a:ext uri="{FF2B5EF4-FFF2-40B4-BE49-F238E27FC236}">
                <a16:creationId xmlns:a16="http://schemas.microsoft.com/office/drawing/2014/main" id="{AEE7D39D-884C-4DC0-8557-489E4F2146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097434">
            <a:off x="8922248" y="4083013"/>
            <a:ext cx="911736" cy="1492050"/>
          </a:xfrm>
          <a:prstGeom prst="rect">
            <a:avLst/>
          </a:prstGeom>
          <a:effectLst/>
        </p:spPr>
      </p:pic>
      <p:pic>
        <p:nvPicPr>
          <p:cNvPr id="137" name="Graphic 136" descr="Line Arrow: Clockwise curve">
            <a:extLst>
              <a:ext uri="{FF2B5EF4-FFF2-40B4-BE49-F238E27FC236}">
                <a16:creationId xmlns:a16="http://schemas.microsoft.com/office/drawing/2014/main" id="{7893083A-0448-4A22-BFBB-5111F89B01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097434" flipH="1" flipV="1">
            <a:off x="8958467" y="3639822"/>
            <a:ext cx="911735" cy="1492050"/>
          </a:xfrm>
          <a:prstGeom prst="rect">
            <a:avLst/>
          </a:prstGeom>
          <a:effectLst/>
        </p:spPr>
      </p:pic>
      <p:sp>
        <p:nvSpPr>
          <p:cNvPr id="138" name="TextBox 137">
            <a:extLst>
              <a:ext uri="{FF2B5EF4-FFF2-40B4-BE49-F238E27FC236}">
                <a16:creationId xmlns:a16="http://schemas.microsoft.com/office/drawing/2014/main" id="{1224A91F-626B-4095-9AF2-52376EA424E7}"/>
              </a:ext>
            </a:extLst>
          </p:cNvPr>
          <p:cNvSpPr txBox="1"/>
          <p:nvPr/>
        </p:nvSpPr>
        <p:spPr>
          <a:xfrm>
            <a:off x="8973411" y="4408056"/>
            <a:ext cx="845777" cy="362072"/>
          </a:xfrm>
          <a:prstGeom prst="rect">
            <a:avLst/>
          </a:prstGeom>
          <a:noFill/>
        </p:spPr>
        <p:txBody>
          <a:bodyPr wrap="none" rtlCol="0">
            <a:spAutoFit/>
          </a:bodyPr>
          <a:lstStyle/>
          <a:p>
            <a:pPr defTabSz="914192">
              <a:defRPr/>
            </a:pPr>
            <a:r>
              <a:rPr kumimoji="0" lang="en-US" sz="1765" dirty="0">
                <a:solidFill>
                  <a:srgbClr val="FFFFFF"/>
                </a:solidFill>
                <a:latin typeface="Calibri" panose="020F0502020204030204"/>
              </a:rPr>
              <a:t>SignalR</a:t>
            </a:r>
          </a:p>
        </p:txBody>
      </p:sp>
      <p:cxnSp>
        <p:nvCxnSpPr>
          <p:cNvPr id="140" name="Straight Connector 139">
            <a:extLst>
              <a:ext uri="{FF2B5EF4-FFF2-40B4-BE49-F238E27FC236}">
                <a16:creationId xmlns:a16="http://schemas.microsoft.com/office/drawing/2014/main" id="{68C40236-2930-4B45-B64D-4D460FDD06CA}"/>
              </a:ext>
            </a:extLst>
          </p:cNvPr>
          <p:cNvCxnSpPr/>
          <p:nvPr/>
        </p:nvCxnSpPr>
        <p:spPr>
          <a:xfrm>
            <a:off x="4990085" y="1593930"/>
            <a:ext cx="0" cy="474114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747004C3-FFE7-4729-AE30-10D43596B11F}"/>
              </a:ext>
            </a:extLst>
          </p:cNvPr>
          <p:cNvSpPr txBox="1"/>
          <p:nvPr/>
        </p:nvSpPr>
        <p:spPr>
          <a:xfrm>
            <a:off x="1356305" y="1291341"/>
            <a:ext cx="2196828" cy="747471"/>
          </a:xfrm>
          <a:prstGeom prst="rect">
            <a:avLst/>
          </a:prstGeom>
          <a:noFill/>
        </p:spPr>
        <p:txBody>
          <a:bodyPr wrap="none" lIns="182854" tIns="146284" rIns="182854" bIns="146284" rtlCol="0">
            <a:spAutoFit/>
          </a:bodyPr>
          <a:lstStyle/>
          <a:p>
            <a:pPr defTabSz="914192">
              <a:lnSpc>
                <a:spcPct val="90000"/>
              </a:lnSpc>
              <a:spcAft>
                <a:spcPts val="600"/>
              </a:spcAft>
              <a:defRPr/>
            </a:pPr>
            <a:r>
              <a:rPr kumimoji="0" lang="en-US" sz="3200" spc="-100" dirty="0">
                <a:ln w="3175">
                  <a:noFill/>
                </a:ln>
                <a:solidFill>
                  <a:srgbClr val="000000"/>
                </a:solidFill>
                <a:latin typeface="Segoe UI"/>
                <a:cs typeface="Segoe UI" pitchFamily="34" charset="0"/>
              </a:rPr>
              <a:t>Client-side</a:t>
            </a:r>
          </a:p>
        </p:txBody>
      </p:sp>
      <p:sp>
        <p:nvSpPr>
          <p:cNvPr id="142" name="TextBox 141">
            <a:extLst>
              <a:ext uri="{FF2B5EF4-FFF2-40B4-BE49-F238E27FC236}">
                <a16:creationId xmlns:a16="http://schemas.microsoft.com/office/drawing/2014/main" id="{0D27C2E0-E635-4952-A763-09DF24A02498}"/>
              </a:ext>
            </a:extLst>
          </p:cNvPr>
          <p:cNvSpPr txBox="1"/>
          <p:nvPr/>
        </p:nvSpPr>
        <p:spPr>
          <a:xfrm>
            <a:off x="7405689" y="1291341"/>
            <a:ext cx="2305689" cy="747471"/>
          </a:xfrm>
          <a:prstGeom prst="rect">
            <a:avLst/>
          </a:prstGeom>
          <a:noFill/>
        </p:spPr>
        <p:txBody>
          <a:bodyPr wrap="none" lIns="182854" tIns="146284" rIns="182854" bIns="146284" rtlCol="0">
            <a:spAutoFit/>
          </a:bodyPr>
          <a:lstStyle/>
          <a:p>
            <a:pPr defTabSz="914192">
              <a:lnSpc>
                <a:spcPct val="90000"/>
              </a:lnSpc>
              <a:spcAft>
                <a:spcPts val="600"/>
              </a:spcAft>
              <a:defRPr/>
            </a:pPr>
            <a:r>
              <a:rPr kumimoji="0" lang="en-US" sz="3200" spc="-100" dirty="0">
                <a:ln w="3175">
                  <a:noFill/>
                </a:ln>
                <a:solidFill>
                  <a:srgbClr val="000000"/>
                </a:solidFill>
                <a:latin typeface="Segoe UI"/>
                <a:cs typeface="Segoe UI" pitchFamily="34" charset="0"/>
              </a:rPr>
              <a:t>Server-side</a:t>
            </a:r>
          </a:p>
        </p:txBody>
      </p:sp>
      <p:grpSp>
        <p:nvGrpSpPr>
          <p:cNvPr id="76" name="Group 75">
            <a:extLst>
              <a:ext uri="{FF2B5EF4-FFF2-40B4-BE49-F238E27FC236}">
                <a16:creationId xmlns:a16="http://schemas.microsoft.com/office/drawing/2014/main" id="{0B9CD836-6997-4F72-8905-1098A8E0CB22}"/>
              </a:ext>
            </a:extLst>
          </p:cNvPr>
          <p:cNvGrpSpPr/>
          <p:nvPr/>
        </p:nvGrpSpPr>
        <p:grpSpPr>
          <a:xfrm>
            <a:off x="6156152" y="4181540"/>
            <a:ext cx="2259399" cy="1453765"/>
            <a:chOff x="2044967" y="2752181"/>
            <a:chExt cx="2259720" cy="1453971"/>
          </a:xfrm>
        </p:grpSpPr>
        <p:grpSp>
          <p:nvGrpSpPr>
            <p:cNvPr id="77" name="Group 76">
              <a:extLst>
                <a:ext uri="{FF2B5EF4-FFF2-40B4-BE49-F238E27FC236}">
                  <a16:creationId xmlns:a16="http://schemas.microsoft.com/office/drawing/2014/main" id="{E3AB6488-3E31-45AD-A6C5-42A1900F88A0}"/>
                </a:ext>
              </a:extLst>
            </p:cNvPr>
            <p:cNvGrpSpPr/>
            <p:nvPr/>
          </p:nvGrpSpPr>
          <p:grpSpPr>
            <a:xfrm>
              <a:off x="2044967" y="2752181"/>
              <a:ext cx="2259720" cy="1453971"/>
              <a:chOff x="784337" y="2272787"/>
              <a:chExt cx="2259720" cy="1453971"/>
            </a:xfrm>
          </p:grpSpPr>
          <p:sp>
            <p:nvSpPr>
              <p:cNvPr id="81" name="Rectangle: Rounded Corners 80">
                <a:extLst>
                  <a:ext uri="{FF2B5EF4-FFF2-40B4-BE49-F238E27FC236}">
                    <a16:creationId xmlns:a16="http://schemas.microsoft.com/office/drawing/2014/main" id="{113629AD-D1DA-449B-90F6-A0800006048E}"/>
                  </a:ext>
                </a:extLst>
              </p:cNvPr>
              <p:cNvSpPr/>
              <p:nvPr/>
            </p:nvSpPr>
            <p:spPr>
              <a:xfrm>
                <a:off x="784337" y="2272787"/>
                <a:ext cx="2259720" cy="1453971"/>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algn="ctr" defTabSz="914225">
                  <a:defRPr/>
                </a:pPr>
                <a:endParaRPr kumimoji="0" lang="en-GB" kern="0">
                  <a:solidFill>
                    <a:prstClr val="white"/>
                  </a:solidFill>
                  <a:latin typeface="Calibri" panose="020F0502020204030204"/>
                </a:endParaRPr>
              </a:p>
            </p:txBody>
          </p:sp>
          <p:grpSp>
            <p:nvGrpSpPr>
              <p:cNvPr id="82" name="Group 81">
                <a:extLst>
                  <a:ext uri="{FF2B5EF4-FFF2-40B4-BE49-F238E27FC236}">
                    <a16:creationId xmlns:a16="http://schemas.microsoft.com/office/drawing/2014/main" id="{F804680F-4D0C-4D23-865E-BE564387B7E8}"/>
                  </a:ext>
                </a:extLst>
              </p:cNvPr>
              <p:cNvGrpSpPr/>
              <p:nvPr/>
            </p:nvGrpSpPr>
            <p:grpSpPr>
              <a:xfrm>
                <a:off x="1204474" y="2411592"/>
                <a:ext cx="1442545" cy="339191"/>
                <a:chOff x="977953" y="2433131"/>
                <a:chExt cx="6182954" cy="1453829"/>
              </a:xfrm>
              <a:solidFill>
                <a:sysClr val="windowText" lastClr="000000"/>
              </a:solidFill>
              <a:effectLst/>
            </p:grpSpPr>
            <p:sp>
              <p:nvSpPr>
                <p:cNvPr id="83" name="Freeform: Shape 82">
                  <a:extLst>
                    <a:ext uri="{FF2B5EF4-FFF2-40B4-BE49-F238E27FC236}">
                      <a16:creationId xmlns:a16="http://schemas.microsoft.com/office/drawing/2014/main" id="{A9BEB48C-B304-4BD2-9BDB-CEF0A84E0489}"/>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algn="ctr" defTabSz="914225">
                    <a:defRPr/>
                  </a:pPr>
                  <a:endParaRPr kumimoji="0" lang="en-GB" kern="0">
                    <a:solidFill>
                      <a:prstClr val="white"/>
                    </a:solidFill>
                    <a:latin typeface="Calibri" panose="020F0502020204030204"/>
                  </a:endParaRPr>
                </a:p>
              </p:txBody>
            </p:sp>
            <p:sp>
              <p:nvSpPr>
                <p:cNvPr id="84" name="Freeform: Shape 83">
                  <a:extLst>
                    <a:ext uri="{FF2B5EF4-FFF2-40B4-BE49-F238E27FC236}">
                      <a16:creationId xmlns:a16="http://schemas.microsoft.com/office/drawing/2014/main" id="{07CE2548-04A9-4E6C-8E72-3A2372B267BE}"/>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algn="ctr" defTabSz="914225">
                    <a:defRPr/>
                  </a:pPr>
                  <a:endParaRPr kumimoji="0" lang="en-GB" kern="0">
                    <a:solidFill>
                      <a:prstClr val="white"/>
                    </a:solidFill>
                    <a:latin typeface="Calibri" panose="020F0502020204030204"/>
                  </a:endParaRPr>
                </a:p>
              </p:txBody>
            </p:sp>
            <p:sp>
              <p:nvSpPr>
                <p:cNvPr id="85" name="Freeform: Shape 84">
                  <a:extLst>
                    <a:ext uri="{FF2B5EF4-FFF2-40B4-BE49-F238E27FC236}">
                      <a16:creationId xmlns:a16="http://schemas.microsoft.com/office/drawing/2014/main" id="{ADD490B0-D851-418E-95FA-9EF39F003FF0}"/>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algn="ctr" defTabSz="914225">
                    <a:defRPr/>
                  </a:pPr>
                  <a:endParaRPr kumimoji="0" lang="en-GB" kern="0">
                    <a:solidFill>
                      <a:prstClr val="white"/>
                    </a:solidFill>
                    <a:latin typeface="Calibri" panose="020F0502020204030204"/>
                  </a:endParaRPr>
                </a:p>
              </p:txBody>
            </p:sp>
            <p:sp>
              <p:nvSpPr>
                <p:cNvPr id="86" name="Freeform: Shape 85">
                  <a:extLst>
                    <a:ext uri="{FF2B5EF4-FFF2-40B4-BE49-F238E27FC236}">
                      <a16:creationId xmlns:a16="http://schemas.microsoft.com/office/drawing/2014/main" id="{903AFFA5-7305-49ED-B07E-98294076AF22}"/>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algn="ctr" defTabSz="914225">
                    <a:defRPr/>
                  </a:pPr>
                  <a:endParaRPr kumimoji="0" lang="en-GB" kern="0">
                    <a:solidFill>
                      <a:prstClr val="white"/>
                    </a:solidFill>
                    <a:latin typeface="Calibri" panose="020F0502020204030204"/>
                  </a:endParaRPr>
                </a:p>
              </p:txBody>
            </p:sp>
            <p:sp>
              <p:nvSpPr>
                <p:cNvPr id="87" name="Freeform: Shape 86">
                  <a:extLst>
                    <a:ext uri="{FF2B5EF4-FFF2-40B4-BE49-F238E27FC236}">
                      <a16:creationId xmlns:a16="http://schemas.microsoft.com/office/drawing/2014/main" id="{813A3405-5798-4098-AD36-FCDC89FFAD82}"/>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algn="ctr" defTabSz="914225">
                    <a:defRPr/>
                  </a:pPr>
                  <a:endParaRPr kumimoji="0" lang="en-GB" kern="0">
                    <a:solidFill>
                      <a:prstClr val="white"/>
                    </a:solidFill>
                    <a:latin typeface="Calibri" panose="020F0502020204030204"/>
                  </a:endParaRPr>
                </a:p>
              </p:txBody>
            </p:sp>
            <p:sp>
              <p:nvSpPr>
                <p:cNvPr id="88" name="Freeform: Shape 87">
                  <a:extLst>
                    <a:ext uri="{FF2B5EF4-FFF2-40B4-BE49-F238E27FC236}">
                      <a16:creationId xmlns:a16="http://schemas.microsoft.com/office/drawing/2014/main" id="{A9F2003D-2AB2-431D-AFBB-677FF7297E92}"/>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algn="ctr" defTabSz="914225">
                    <a:defRPr/>
                  </a:pPr>
                  <a:endParaRPr kumimoji="0" lang="en-GB" kern="0">
                    <a:solidFill>
                      <a:prstClr val="white"/>
                    </a:solidFill>
                    <a:latin typeface="Calibri" panose="020F0502020204030204"/>
                  </a:endParaRPr>
                </a:p>
              </p:txBody>
            </p:sp>
          </p:grpSp>
        </p:grpSp>
        <p:sp>
          <p:nvSpPr>
            <p:cNvPr id="78" name="Rectangle 77">
              <a:extLst>
                <a:ext uri="{FF2B5EF4-FFF2-40B4-BE49-F238E27FC236}">
                  <a16:creationId xmlns:a16="http://schemas.microsoft.com/office/drawing/2014/main" id="{D8670830-3F1E-4FF0-B507-F411DDAAF87E}"/>
                </a:ext>
              </a:extLst>
            </p:cNvPr>
            <p:cNvSpPr/>
            <p:nvPr/>
          </p:nvSpPr>
          <p:spPr>
            <a:xfrm>
              <a:off x="2150732" y="3363773"/>
              <a:ext cx="2048189" cy="416720"/>
            </a:xfrm>
            <a:prstGeom prst="rect">
              <a:avLst/>
            </a:prstGeom>
            <a:solidFill>
              <a:srgbClr val="682A7B"/>
            </a:solidFill>
            <a:ln w="19050" cap="flat" cmpd="sng" algn="ctr">
              <a:noFill/>
              <a:prstDash val="solid"/>
              <a:miter lim="800000"/>
            </a:ln>
            <a:effectLst/>
          </p:spPr>
          <p:txBody>
            <a:bodyPr rtlCol="0" anchor="ctr"/>
            <a:lstStyle/>
            <a:p>
              <a:pPr algn="ctr" defTabSz="914225">
                <a:defRPr/>
              </a:pPr>
              <a:r>
                <a:rPr kumimoji="0" lang="en-US" kern="0" dirty="0">
                  <a:solidFill>
                    <a:prstClr val="white"/>
                  </a:solidFill>
                  <a:latin typeface="Calibri" panose="020F0502020204030204"/>
                </a:rPr>
                <a:t>Razor Components</a:t>
              </a:r>
            </a:p>
          </p:txBody>
        </p:sp>
        <p:sp>
          <p:nvSpPr>
            <p:cNvPr id="79" name="Rectangle 78">
              <a:extLst>
                <a:ext uri="{FF2B5EF4-FFF2-40B4-BE49-F238E27FC236}">
                  <a16:creationId xmlns:a16="http://schemas.microsoft.com/office/drawing/2014/main" id="{A144AF85-86AE-468E-A28E-E5C26E2B3745}"/>
                </a:ext>
              </a:extLst>
            </p:cNvPr>
            <p:cNvSpPr/>
            <p:nvPr/>
          </p:nvSpPr>
          <p:spPr>
            <a:xfrm>
              <a:off x="2150732" y="3810237"/>
              <a:ext cx="2048189" cy="290870"/>
            </a:xfrm>
            <a:prstGeom prst="rect">
              <a:avLst/>
            </a:prstGeom>
            <a:solidFill>
              <a:srgbClr val="682A7B"/>
            </a:solidFill>
            <a:ln w="19050" cap="flat" cmpd="sng" algn="ctr">
              <a:noFill/>
              <a:prstDash val="solid"/>
              <a:miter lim="800000"/>
            </a:ln>
            <a:effectLst/>
          </p:spPr>
          <p:txBody>
            <a:bodyPr rtlCol="0" anchor="ctr"/>
            <a:lstStyle/>
            <a:p>
              <a:pPr algn="ctr" defTabSz="914225">
                <a:defRPr/>
              </a:pPr>
              <a:r>
                <a:rPr kumimoji="0" lang="en-US" kern="0" dirty="0">
                  <a:solidFill>
                    <a:prstClr val="white"/>
                  </a:solidFill>
                  <a:latin typeface="Calibri" panose="020F0502020204030204"/>
                </a:rPr>
                <a:t>.NET</a:t>
              </a:r>
            </a:p>
          </p:txBody>
        </p:sp>
      </p:grpSp>
      <p:sp>
        <p:nvSpPr>
          <p:cNvPr id="4" name="TextBox 3">
            <a:extLst>
              <a:ext uri="{FF2B5EF4-FFF2-40B4-BE49-F238E27FC236}">
                <a16:creationId xmlns:a16="http://schemas.microsoft.com/office/drawing/2014/main" id="{8226A6FC-55E9-4096-A952-0BF6E8F86DFE}"/>
              </a:ext>
            </a:extLst>
          </p:cNvPr>
          <p:cNvSpPr txBox="1"/>
          <p:nvPr/>
        </p:nvSpPr>
        <p:spPr>
          <a:xfrm>
            <a:off x="7637145" y="5909267"/>
            <a:ext cx="2119939" cy="430887"/>
          </a:xfrm>
          <a:prstGeom prst="rect">
            <a:avLst/>
          </a:prstGeom>
          <a:noFill/>
        </p:spPr>
        <p:txBody>
          <a:bodyPr wrap="none" lIns="0" tIns="0" rIns="0" bIns="0" rtlCol="0">
            <a:spAutoFit/>
          </a:bodyPr>
          <a:lstStyle/>
          <a:p>
            <a:pPr defTabSz="914192">
              <a:defRPr/>
            </a:pPr>
            <a:r>
              <a:rPr kumimoji="0" lang="en-US" sz="2800" dirty="0">
                <a:gradFill>
                  <a:gsLst>
                    <a:gs pos="2917">
                      <a:srgbClr val="FFFFFF"/>
                    </a:gs>
                    <a:gs pos="30000">
                      <a:srgbClr val="FFFFFF"/>
                    </a:gs>
                  </a:gsLst>
                  <a:lin ang="5400000" scaled="0"/>
                </a:gradFill>
                <a:latin typeface="Segoe UI"/>
              </a:rPr>
              <a:t>.NET Core 3.0</a:t>
            </a:r>
          </a:p>
        </p:txBody>
      </p:sp>
      <p:sp>
        <p:nvSpPr>
          <p:cNvPr id="89" name="TextBox 88">
            <a:extLst>
              <a:ext uri="{FF2B5EF4-FFF2-40B4-BE49-F238E27FC236}">
                <a16:creationId xmlns:a16="http://schemas.microsoft.com/office/drawing/2014/main" id="{42941FEC-C7FE-4EA8-899B-DF2A56358F74}"/>
              </a:ext>
            </a:extLst>
          </p:cNvPr>
          <p:cNvSpPr txBox="1"/>
          <p:nvPr/>
        </p:nvSpPr>
        <p:spPr>
          <a:xfrm>
            <a:off x="2077462" y="5909267"/>
            <a:ext cx="994183" cy="430887"/>
          </a:xfrm>
          <a:prstGeom prst="rect">
            <a:avLst/>
          </a:prstGeom>
          <a:noFill/>
        </p:spPr>
        <p:txBody>
          <a:bodyPr wrap="none" lIns="0" tIns="0" rIns="0" bIns="0" rtlCol="0">
            <a:spAutoFit/>
          </a:bodyPr>
          <a:lstStyle/>
          <a:p>
            <a:pPr defTabSz="914192">
              <a:defRPr/>
            </a:pPr>
            <a:r>
              <a:rPr kumimoji="0" lang="en-US" sz="2800" i="1" dirty="0">
                <a:gradFill>
                  <a:gsLst>
                    <a:gs pos="2917">
                      <a:srgbClr val="FFFFFF"/>
                    </a:gs>
                    <a:gs pos="30000">
                      <a:srgbClr val="FFFFFF"/>
                    </a:gs>
                  </a:gsLst>
                  <a:lin ang="5400000" scaled="0"/>
                </a:gradFill>
                <a:latin typeface="Segoe UI"/>
              </a:rPr>
              <a:t>Future</a:t>
            </a:r>
          </a:p>
        </p:txBody>
      </p:sp>
    </p:spTree>
    <p:extLst>
      <p:ext uri="{BB962C8B-B14F-4D97-AF65-F5344CB8AC3E}">
        <p14:creationId xmlns:p14="http://schemas.microsoft.com/office/powerpoint/2010/main" val="3654166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fade">
                                      <p:cBhvr>
                                        <p:cTn id="16" dur="500"/>
                                        <p:tgtEl>
                                          <p:spTgt spid="73"/>
                                        </p:tgtEl>
                                      </p:cBhvr>
                                    </p:animEffect>
                                  </p:childTnLst>
                                </p:cTn>
                              </p:par>
                              <p:par>
                                <p:cTn id="17" presetID="10" presetClass="entr" presetSubtype="0" fill="hold" nodeType="with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fade">
                                      <p:cBhvr>
                                        <p:cTn id="19" dur="500"/>
                                        <p:tgtEl>
                                          <p:spTgt spid="7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1"/>
                                        </p:tgtEl>
                                        <p:attrNameLst>
                                          <p:attrName>style.visibility</p:attrName>
                                        </p:attrNameLst>
                                      </p:cBhvr>
                                      <p:to>
                                        <p:strVal val="visible"/>
                                      </p:to>
                                    </p:set>
                                    <p:animEffect transition="in" filter="fade">
                                      <p:cBhvr>
                                        <p:cTn id="22" dur="500"/>
                                        <p:tgtEl>
                                          <p:spTgt spid="14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0"/>
                                        </p:tgtEl>
                                        <p:attrNameLst>
                                          <p:attrName>style.visibility</p:attrName>
                                        </p:attrNameLst>
                                      </p:cBhvr>
                                      <p:to>
                                        <p:strVal val="visible"/>
                                      </p:to>
                                    </p:set>
                                    <p:animEffect transition="in" filter="fade">
                                      <p:cBhvr>
                                        <p:cTn id="27" dur="500"/>
                                        <p:tgtEl>
                                          <p:spTgt spid="140"/>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42"/>
                                        </p:tgtEl>
                                        <p:attrNameLst>
                                          <p:attrName>style.visibility</p:attrName>
                                        </p:attrNameLst>
                                      </p:cBhvr>
                                      <p:to>
                                        <p:strVal val="visible"/>
                                      </p:to>
                                    </p:set>
                                    <p:animEffect transition="in" filter="fade">
                                      <p:cBhvr>
                                        <p:cTn id="31" dur="500"/>
                                        <p:tgtEl>
                                          <p:spTgt spid="142"/>
                                        </p:tgtEl>
                                      </p:cBhvr>
                                    </p:animEffect>
                                  </p:childTnLst>
                                </p:cTn>
                              </p:par>
                              <p:par>
                                <p:cTn id="32" presetID="10" presetClass="entr" presetSubtype="0" fill="hold" nodeType="withEffect">
                                  <p:stCondLst>
                                    <p:cond delay="0"/>
                                  </p:stCondLst>
                                  <p:childTnLst>
                                    <p:set>
                                      <p:cBhvr>
                                        <p:cTn id="33" dur="1" fill="hold">
                                          <p:stCondLst>
                                            <p:cond delay="0"/>
                                          </p:stCondLst>
                                        </p:cTn>
                                        <p:tgtEl>
                                          <p:spTgt spid="111"/>
                                        </p:tgtEl>
                                        <p:attrNameLst>
                                          <p:attrName>style.visibility</p:attrName>
                                        </p:attrNameLst>
                                      </p:cBhvr>
                                      <p:to>
                                        <p:strVal val="visible"/>
                                      </p:to>
                                    </p:set>
                                    <p:animEffect transition="in" filter="fade">
                                      <p:cBhvr>
                                        <p:cTn id="34" dur="500"/>
                                        <p:tgtEl>
                                          <p:spTgt spid="1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5"/>
                                        </p:tgtEl>
                                        <p:attrNameLst>
                                          <p:attrName>style.visibility</p:attrName>
                                        </p:attrNameLst>
                                      </p:cBhvr>
                                      <p:to>
                                        <p:strVal val="visible"/>
                                      </p:to>
                                    </p:set>
                                    <p:animEffect transition="in" filter="fade">
                                      <p:cBhvr>
                                        <p:cTn id="37" dur="500"/>
                                        <p:tgtEl>
                                          <p:spTgt spid="135"/>
                                        </p:tgtEl>
                                      </p:cBhvr>
                                    </p:animEffect>
                                  </p:childTnLst>
                                </p:cTn>
                              </p:par>
                              <p:par>
                                <p:cTn id="38" presetID="10" presetClass="entr" presetSubtype="0" fill="hold" nodeType="withEffect">
                                  <p:stCondLst>
                                    <p:cond delay="0"/>
                                  </p:stCondLst>
                                  <p:childTnLst>
                                    <p:set>
                                      <p:cBhvr>
                                        <p:cTn id="39" dur="1" fill="hold">
                                          <p:stCondLst>
                                            <p:cond delay="0"/>
                                          </p:stCondLst>
                                        </p:cTn>
                                        <p:tgtEl>
                                          <p:spTgt spid="136"/>
                                        </p:tgtEl>
                                        <p:attrNameLst>
                                          <p:attrName>style.visibility</p:attrName>
                                        </p:attrNameLst>
                                      </p:cBhvr>
                                      <p:to>
                                        <p:strVal val="visible"/>
                                      </p:to>
                                    </p:set>
                                    <p:animEffect transition="in" filter="fade">
                                      <p:cBhvr>
                                        <p:cTn id="40" dur="500"/>
                                        <p:tgtEl>
                                          <p:spTgt spid="136"/>
                                        </p:tgtEl>
                                      </p:cBhvr>
                                    </p:animEffect>
                                  </p:childTnLst>
                                </p:cTn>
                              </p:par>
                              <p:par>
                                <p:cTn id="41" presetID="10" presetClass="entr" presetSubtype="0" fill="hold" nodeType="withEffect">
                                  <p:stCondLst>
                                    <p:cond delay="0"/>
                                  </p:stCondLst>
                                  <p:childTnLst>
                                    <p:set>
                                      <p:cBhvr>
                                        <p:cTn id="42" dur="1" fill="hold">
                                          <p:stCondLst>
                                            <p:cond delay="0"/>
                                          </p:stCondLst>
                                        </p:cTn>
                                        <p:tgtEl>
                                          <p:spTgt spid="137"/>
                                        </p:tgtEl>
                                        <p:attrNameLst>
                                          <p:attrName>style.visibility</p:attrName>
                                        </p:attrNameLst>
                                      </p:cBhvr>
                                      <p:to>
                                        <p:strVal val="visible"/>
                                      </p:to>
                                    </p:set>
                                    <p:animEffect transition="in" filter="fade">
                                      <p:cBhvr>
                                        <p:cTn id="43" dur="500"/>
                                        <p:tgtEl>
                                          <p:spTgt spid="13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8"/>
                                        </p:tgtEl>
                                        <p:attrNameLst>
                                          <p:attrName>style.visibility</p:attrName>
                                        </p:attrNameLst>
                                      </p:cBhvr>
                                      <p:to>
                                        <p:strVal val="visible"/>
                                      </p:to>
                                    </p:set>
                                    <p:animEffect transition="in" filter="fade">
                                      <p:cBhvr>
                                        <p:cTn id="46" dur="500"/>
                                        <p:tgtEl>
                                          <p:spTgt spid="138"/>
                                        </p:tgtEl>
                                      </p:cBhvr>
                                    </p:animEffect>
                                  </p:childTnLst>
                                </p:cTn>
                              </p:par>
                              <p:par>
                                <p:cTn id="47" presetID="10" presetClass="entr" presetSubtype="0" fill="hold" nodeType="with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fade">
                                      <p:cBhvr>
                                        <p:cTn id="49" dur="500"/>
                                        <p:tgtEl>
                                          <p:spTgt spid="76"/>
                                        </p:tgtEl>
                                      </p:cBhvr>
                                    </p:animEffect>
                                  </p:childTnLst>
                                </p:cTn>
                              </p:par>
                              <p:par>
                                <p:cTn id="50" presetID="1" presetClass="entr" presetSubtype="0" fill="hold" nodeType="withEffect">
                                  <p:stCondLst>
                                    <p:cond delay="0"/>
                                  </p:stCondLst>
                                  <p:childTnLst>
                                    <p:set>
                                      <p:cBhvr>
                                        <p:cTn id="51" dur="1" fill="hold">
                                          <p:stCondLst>
                                            <p:cond delay="0"/>
                                          </p:stCondLst>
                                        </p:cTn>
                                        <p:tgtEl>
                                          <p:spTgt spid="3"/>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08"/>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89"/>
                                        </p:tgtEl>
                                        <p:attrNameLst>
                                          <p:attrName>style.visibility</p:attrName>
                                        </p:attrNameLst>
                                      </p:cBhvr>
                                      <p:to>
                                        <p:strVal val="visible"/>
                                      </p:to>
                                    </p:set>
                                    <p:animEffect transition="in" filter="fade">
                                      <p:cBhvr>
                                        <p:cTn id="58" dur="500"/>
                                        <p:tgtEl>
                                          <p:spTgt spid="8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135" grpId="0"/>
      <p:bldP spid="138" grpId="0"/>
      <p:bldP spid="141" grpId="0"/>
      <p:bldP spid="142" grpId="0"/>
      <p:bldP spid="4" grpId="0"/>
      <p:bldP spid="8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115">
            <a:extLst>
              <a:ext uri="{FF2B5EF4-FFF2-40B4-BE49-F238E27FC236}">
                <a16:creationId xmlns:a16="http://schemas.microsoft.com/office/drawing/2014/main" id="{0922D465-4B85-450E-B346-F618E5B475D1}"/>
              </a:ext>
            </a:extLst>
          </p:cNvPr>
          <p:cNvSpPr/>
          <p:nvPr/>
        </p:nvSpPr>
        <p:spPr bwMode="auto">
          <a:xfrm>
            <a:off x="666628" y="1685678"/>
            <a:ext cx="1792850" cy="537855"/>
          </a:xfrm>
          <a:prstGeom prst="rect">
            <a:avLst/>
          </a:prstGeom>
          <a:noFill/>
          <a:ln w="10795" cap="flat" cmpd="sng" algn="ctr">
            <a:noFill/>
            <a:prstDash val="soli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kumimoji="0" lang="en-US" sz="1961" kern="0">
                <a:solidFill>
                  <a:srgbClr val="000000"/>
                </a:solidFill>
                <a:latin typeface="Segoe UI"/>
                <a:ea typeface="Yu Gothic UI"/>
                <a:cs typeface="Segoe UI" panose="020B0502040204020203" pitchFamily="34" charset="0"/>
              </a:rPr>
              <a:t>Desktop</a:t>
            </a:r>
          </a:p>
        </p:txBody>
      </p:sp>
      <p:sp>
        <p:nvSpPr>
          <p:cNvPr id="44" name="Rectangle 116">
            <a:extLst>
              <a:ext uri="{FF2B5EF4-FFF2-40B4-BE49-F238E27FC236}">
                <a16:creationId xmlns:a16="http://schemas.microsoft.com/office/drawing/2014/main" id="{8EEE501E-0B3A-49C6-9060-3CD39F78945A}"/>
              </a:ext>
            </a:extLst>
          </p:cNvPr>
          <p:cNvSpPr/>
          <p:nvPr/>
        </p:nvSpPr>
        <p:spPr bwMode="auto">
          <a:xfrm>
            <a:off x="2468442" y="1685678"/>
            <a:ext cx="1792850" cy="537855"/>
          </a:xfrm>
          <a:prstGeom prst="rect">
            <a:avLst/>
          </a:prstGeom>
          <a:noFill/>
          <a:ln w="10795" cap="flat" cmpd="sng" algn="ctr">
            <a:noFill/>
            <a:prstDash val="soli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kumimoji="0" lang="en-US" sz="1961" kern="0">
                <a:solidFill>
                  <a:srgbClr val="000000"/>
                </a:solidFill>
                <a:latin typeface="Segoe UI"/>
                <a:ea typeface="Yu Gothic UI"/>
                <a:cs typeface="Segoe UI" panose="020B0502040204020203" pitchFamily="34" charset="0"/>
              </a:rPr>
              <a:t>Cloud</a:t>
            </a:r>
          </a:p>
        </p:txBody>
      </p:sp>
      <p:sp>
        <p:nvSpPr>
          <p:cNvPr id="45" name="Rectangle 117">
            <a:extLst>
              <a:ext uri="{FF2B5EF4-FFF2-40B4-BE49-F238E27FC236}">
                <a16:creationId xmlns:a16="http://schemas.microsoft.com/office/drawing/2014/main" id="{010A819A-AE46-491C-A397-9DC1258330F1}"/>
              </a:ext>
            </a:extLst>
          </p:cNvPr>
          <p:cNvSpPr/>
          <p:nvPr/>
        </p:nvSpPr>
        <p:spPr bwMode="auto">
          <a:xfrm>
            <a:off x="4270256" y="1685678"/>
            <a:ext cx="1792850" cy="537855"/>
          </a:xfrm>
          <a:prstGeom prst="rect">
            <a:avLst/>
          </a:prstGeom>
          <a:noFill/>
          <a:ln w="10795" cap="flat" cmpd="sng" algn="ctr">
            <a:noFill/>
            <a:prstDash val="soli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kumimoji="0" lang="en-US" sz="1961" kern="0">
                <a:solidFill>
                  <a:srgbClr val="000000"/>
                </a:solidFill>
                <a:latin typeface="Segoe UI"/>
                <a:ea typeface="Yu Gothic UI"/>
                <a:cs typeface="Segoe UI" panose="020B0502040204020203" pitchFamily="34" charset="0"/>
              </a:rPr>
              <a:t>Mobile</a:t>
            </a:r>
          </a:p>
        </p:txBody>
      </p:sp>
      <p:sp>
        <p:nvSpPr>
          <p:cNvPr id="46" name="Rectangle 118">
            <a:extLst>
              <a:ext uri="{FF2B5EF4-FFF2-40B4-BE49-F238E27FC236}">
                <a16:creationId xmlns:a16="http://schemas.microsoft.com/office/drawing/2014/main" id="{FA50583A-91A2-4838-BA21-59B243E848D5}"/>
              </a:ext>
            </a:extLst>
          </p:cNvPr>
          <p:cNvSpPr/>
          <p:nvPr/>
        </p:nvSpPr>
        <p:spPr bwMode="auto">
          <a:xfrm>
            <a:off x="7873884" y="1685678"/>
            <a:ext cx="1792850" cy="537855"/>
          </a:xfrm>
          <a:prstGeom prst="rect">
            <a:avLst/>
          </a:prstGeom>
          <a:noFill/>
          <a:ln w="10795" cap="flat" cmpd="sng" algn="ctr">
            <a:noFill/>
            <a:prstDash val="soli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kumimoji="0" lang="en-US" sz="1961" kern="0">
                <a:solidFill>
                  <a:srgbClr val="000000"/>
                </a:solidFill>
                <a:latin typeface="Segoe UI"/>
                <a:ea typeface="Yu Gothic UI"/>
                <a:cs typeface="Segoe UI" panose="020B0502040204020203" pitchFamily="34" charset="0"/>
              </a:rPr>
              <a:t>IoT</a:t>
            </a:r>
          </a:p>
        </p:txBody>
      </p:sp>
      <p:sp>
        <p:nvSpPr>
          <p:cNvPr id="47" name="Rectangle 120">
            <a:extLst>
              <a:ext uri="{FF2B5EF4-FFF2-40B4-BE49-F238E27FC236}">
                <a16:creationId xmlns:a16="http://schemas.microsoft.com/office/drawing/2014/main" id="{DE2A6E7C-7B15-4D32-AF7E-A9975AE0E2EC}"/>
              </a:ext>
            </a:extLst>
          </p:cNvPr>
          <p:cNvSpPr/>
          <p:nvPr/>
        </p:nvSpPr>
        <p:spPr bwMode="auto">
          <a:xfrm>
            <a:off x="9675697" y="1685678"/>
            <a:ext cx="1792850" cy="537855"/>
          </a:xfrm>
          <a:prstGeom prst="rect">
            <a:avLst/>
          </a:prstGeom>
          <a:noFill/>
          <a:ln w="10795" cap="flat" cmpd="sng" algn="ctr">
            <a:noFill/>
            <a:prstDash val="soli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kumimoji="0" lang="en-US" sz="1961" kern="0">
                <a:solidFill>
                  <a:srgbClr val="000000"/>
                </a:solidFill>
                <a:latin typeface="Segoe UI"/>
                <a:ea typeface="Yu Gothic UI"/>
                <a:cs typeface="Segoe UI" panose="020B0502040204020203" pitchFamily="34" charset="0"/>
              </a:rPr>
              <a:t>AI</a:t>
            </a:r>
          </a:p>
        </p:txBody>
      </p:sp>
      <p:sp>
        <p:nvSpPr>
          <p:cNvPr id="48" name="Rectangle 121">
            <a:extLst>
              <a:ext uri="{FF2B5EF4-FFF2-40B4-BE49-F238E27FC236}">
                <a16:creationId xmlns:a16="http://schemas.microsoft.com/office/drawing/2014/main" id="{2885F2D9-7CD8-43C2-B23D-DED51236307F}"/>
              </a:ext>
            </a:extLst>
          </p:cNvPr>
          <p:cNvSpPr/>
          <p:nvPr/>
        </p:nvSpPr>
        <p:spPr bwMode="auto">
          <a:xfrm>
            <a:off x="6072070" y="1685678"/>
            <a:ext cx="1792850" cy="537855"/>
          </a:xfrm>
          <a:prstGeom prst="rect">
            <a:avLst/>
          </a:prstGeom>
          <a:noFill/>
          <a:ln w="10795" cap="flat" cmpd="sng" algn="ctr">
            <a:noFill/>
            <a:prstDash val="soli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kumimoji="0" lang="en-US" sz="1961" kern="0">
                <a:solidFill>
                  <a:srgbClr val="000000"/>
                </a:solidFill>
                <a:latin typeface="Segoe UI"/>
                <a:ea typeface="Yu Gothic UI"/>
                <a:cs typeface="Segoe UI" panose="020B0502040204020203" pitchFamily="34" charset="0"/>
              </a:rPr>
              <a:t>Gaming</a:t>
            </a:r>
          </a:p>
        </p:txBody>
      </p:sp>
      <p:sp>
        <p:nvSpPr>
          <p:cNvPr id="49" name="Graphic 93">
            <a:extLst>
              <a:ext uri="{FF2B5EF4-FFF2-40B4-BE49-F238E27FC236}">
                <a16:creationId xmlns:a16="http://schemas.microsoft.com/office/drawing/2014/main" id="{D86A8703-2655-4A29-ADF3-4C38AE7C5FC1}"/>
              </a:ext>
            </a:extLst>
          </p:cNvPr>
          <p:cNvSpPr/>
          <p:nvPr/>
        </p:nvSpPr>
        <p:spPr>
          <a:xfrm>
            <a:off x="1343066" y="5189868"/>
            <a:ext cx="454062" cy="445600"/>
          </a:xfrm>
          <a:custGeom>
            <a:avLst/>
            <a:gdLst>
              <a:gd name="connsiteX0" fmla="*/ 737711 w 1533525"/>
              <a:gd name="connsiteY0" fmla="*/ 216694 h 1504950"/>
              <a:gd name="connsiteX1" fmla="*/ 401479 w 1533525"/>
              <a:gd name="connsiteY1" fmla="*/ 552926 h 1504950"/>
              <a:gd name="connsiteX2" fmla="*/ 187166 w 1533525"/>
              <a:gd name="connsiteY2" fmla="*/ 386239 h 1504950"/>
              <a:gd name="connsiteX3" fmla="*/ 102394 w 1533525"/>
              <a:gd name="connsiteY3" fmla="*/ 428149 h 1504950"/>
              <a:gd name="connsiteX4" fmla="*/ 102394 w 1533525"/>
              <a:gd name="connsiteY4" fmla="*/ 852011 h 1504950"/>
              <a:gd name="connsiteX5" fmla="*/ 187166 w 1533525"/>
              <a:gd name="connsiteY5" fmla="*/ 893921 h 1504950"/>
              <a:gd name="connsiteX6" fmla="*/ 401479 w 1533525"/>
              <a:gd name="connsiteY6" fmla="*/ 727234 h 1504950"/>
              <a:gd name="connsiteX7" fmla="*/ 737711 w 1533525"/>
              <a:gd name="connsiteY7" fmla="*/ 1064419 h 1504950"/>
              <a:gd name="connsiteX8" fmla="*/ 949166 w 1533525"/>
              <a:gd name="connsiteY8" fmla="*/ 979646 h 1504950"/>
              <a:gd name="connsiteX9" fmla="*/ 949166 w 1533525"/>
              <a:gd name="connsiteY9" fmla="*/ 301466 h 1504950"/>
              <a:gd name="connsiteX10" fmla="*/ 737711 w 1533525"/>
              <a:gd name="connsiteY10" fmla="*/ 216694 h 1504950"/>
              <a:gd name="connsiteX11" fmla="*/ 187166 w 1533525"/>
              <a:gd name="connsiteY11" fmla="*/ 767239 h 1504950"/>
              <a:gd name="connsiteX12" fmla="*/ 187166 w 1533525"/>
              <a:gd name="connsiteY12" fmla="*/ 512921 h 1504950"/>
              <a:gd name="connsiteX13" fmla="*/ 313849 w 1533525"/>
              <a:gd name="connsiteY13" fmla="*/ 639604 h 1504950"/>
              <a:gd name="connsiteX14" fmla="*/ 187166 w 1533525"/>
              <a:gd name="connsiteY14" fmla="*/ 767239 h 1504950"/>
              <a:gd name="connsiteX15" fmla="*/ 513874 w 1533525"/>
              <a:gd name="connsiteY15" fmla="*/ 640556 h 1504950"/>
              <a:gd name="connsiteX16" fmla="*/ 737711 w 1533525"/>
              <a:gd name="connsiteY16" fmla="*/ 466249 h 1504950"/>
              <a:gd name="connsiteX17" fmla="*/ 737711 w 1533525"/>
              <a:gd name="connsiteY17" fmla="*/ 814864 h 1504950"/>
              <a:gd name="connsiteX18" fmla="*/ 513874 w 1533525"/>
              <a:gd name="connsiteY18" fmla="*/ 640556 h 1504950"/>
              <a:gd name="connsiteX19" fmla="*/ 1140619 w 1533525"/>
              <a:gd name="connsiteY19" fmla="*/ 7144 h 1504950"/>
              <a:gd name="connsiteX20" fmla="*/ 1531144 w 1533525"/>
              <a:gd name="connsiteY20" fmla="*/ 159544 h 1504950"/>
              <a:gd name="connsiteX21" fmla="*/ 1531144 w 1533525"/>
              <a:gd name="connsiteY21" fmla="*/ 1331119 h 1504950"/>
              <a:gd name="connsiteX22" fmla="*/ 1140619 w 1533525"/>
              <a:gd name="connsiteY22" fmla="*/ 1502569 h 1504950"/>
              <a:gd name="connsiteX23" fmla="*/ 7144 w 1533525"/>
              <a:gd name="connsiteY23" fmla="*/ 1159669 h 1504950"/>
              <a:gd name="connsiteX24" fmla="*/ 7144 w 1533525"/>
              <a:gd name="connsiteY24" fmla="*/ 1121569 h 1504950"/>
              <a:gd name="connsiteX25" fmla="*/ 1133951 w 1533525"/>
              <a:gd name="connsiteY25" fmla="*/ 1211104 h 1504950"/>
              <a:gd name="connsiteX26" fmla="*/ 1145381 w 1533525"/>
              <a:gd name="connsiteY26" fmla="*/ 1212056 h 1504950"/>
              <a:gd name="connsiteX27" fmla="*/ 1140619 w 1533525"/>
              <a:gd name="connsiteY27" fmla="*/ 7144 h 150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33525" h="1504950">
                <a:moveTo>
                  <a:pt x="737711" y="216694"/>
                </a:moveTo>
                <a:lnTo>
                  <a:pt x="401479" y="552926"/>
                </a:lnTo>
                <a:lnTo>
                  <a:pt x="187166" y="386239"/>
                </a:lnTo>
                <a:lnTo>
                  <a:pt x="102394" y="428149"/>
                </a:lnTo>
                <a:lnTo>
                  <a:pt x="102394" y="852011"/>
                </a:lnTo>
                <a:lnTo>
                  <a:pt x="187166" y="893921"/>
                </a:lnTo>
                <a:lnTo>
                  <a:pt x="401479" y="727234"/>
                </a:lnTo>
                <a:lnTo>
                  <a:pt x="737711" y="1064419"/>
                </a:lnTo>
                <a:lnTo>
                  <a:pt x="949166" y="979646"/>
                </a:lnTo>
                <a:lnTo>
                  <a:pt x="949166" y="301466"/>
                </a:lnTo>
                <a:lnTo>
                  <a:pt x="737711" y="216694"/>
                </a:lnTo>
                <a:close/>
                <a:moveTo>
                  <a:pt x="187166" y="767239"/>
                </a:moveTo>
                <a:lnTo>
                  <a:pt x="187166" y="512921"/>
                </a:lnTo>
                <a:lnTo>
                  <a:pt x="313849" y="639604"/>
                </a:lnTo>
                <a:lnTo>
                  <a:pt x="187166" y="767239"/>
                </a:lnTo>
                <a:close/>
                <a:moveTo>
                  <a:pt x="513874" y="640556"/>
                </a:moveTo>
                <a:lnTo>
                  <a:pt x="737711" y="466249"/>
                </a:lnTo>
                <a:lnTo>
                  <a:pt x="737711" y="814864"/>
                </a:lnTo>
                <a:lnTo>
                  <a:pt x="513874" y="640556"/>
                </a:lnTo>
                <a:close/>
                <a:moveTo>
                  <a:pt x="1140619" y="7144"/>
                </a:moveTo>
                <a:lnTo>
                  <a:pt x="1531144" y="159544"/>
                </a:lnTo>
                <a:lnTo>
                  <a:pt x="1531144" y="1331119"/>
                </a:lnTo>
                <a:lnTo>
                  <a:pt x="1140619" y="1502569"/>
                </a:lnTo>
                <a:lnTo>
                  <a:pt x="7144" y="1159669"/>
                </a:lnTo>
                <a:lnTo>
                  <a:pt x="7144" y="1121569"/>
                </a:lnTo>
                <a:lnTo>
                  <a:pt x="1133951" y="1211104"/>
                </a:lnTo>
                <a:lnTo>
                  <a:pt x="1145381" y="1212056"/>
                </a:lnTo>
                <a:lnTo>
                  <a:pt x="1140619" y="7144"/>
                </a:lnTo>
                <a:close/>
              </a:path>
            </a:pathLst>
          </a:custGeom>
          <a:solidFill>
            <a:schemeClr val="accent2"/>
          </a:solidFill>
          <a:ln w="9525" cap="flat">
            <a:noFill/>
            <a:prstDash val="solid"/>
            <a:miter/>
          </a:ln>
        </p:spPr>
        <p:txBody>
          <a:bodyPr rtlCol="0" anchor="ctr"/>
          <a:lstStyle/>
          <a:p>
            <a:pPr defTabSz="896386">
              <a:defRPr/>
            </a:pPr>
            <a:endParaRPr kumimoji="0" lang="en-US" sz="1765" kern="0">
              <a:solidFill>
                <a:srgbClr val="000000"/>
              </a:solidFill>
              <a:latin typeface="Segoe UI"/>
              <a:ea typeface="Yu Gothic UI"/>
            </a:endParaRPr>
          </a:p>
        </p:txBody>
      </p:sp>
      <p:sp>
        <p:nvSpPr>
          <p:cNvPr id="50" name="Freeform 21">
            <a:extLst>
              <a:ext uri="{FF2B5EF4-FFF2-40B4-BE49-F238E27FC236}">
                <a16:creationId xmlns:a16="http://schemas.microsoft.com/office/drawing/2014/main" id="{2448BB7A-9B45-4F17-92EB-C654DA7A5F56}"/>
              </a:ext>
            </a:extLst>
          </p:cNvPr>
          <p:cNvSpPr>
            <a:spLocks noChangeAspect="1" noEditPoints="1"/>
          </p:cNvSpPr>
          <p:nvPr/>
        </p:nvSpPr>
        <p:spPr bwMode="auto">
          <a:xfrm>
            <a:off x="4336121" y="5189869"/>
            <a:ext cx="454108" cy="446070"/>
          </a:xfrm>
          <a:custGeom>
            <a:avLst/>
            <a:gdLst>
              <a:gd name="T0" fmla="*/ 71 w 1130"/>
              <a:gd name="T1" fmla="*/ 628 h 1110"/>
              <a:gd name="T2" fmla="*/ 132 w 1130"/>
              <a:gd name="T3" fmla="*/ 659 h 1110"/>
              <a:gd name="T4" fmla="*/ 293 w 1130"/>
              <a:gd name="T5" fmla="*/ 536 h 1110"/>
              <a:gd name="T6" fmla="*/ 542 w 1130"/>
              <a:gd name="T7" fmla="*/ 785 h 1110"/>
              <a:gd name="T8" fmla="*/ 699 w 1130"/>
              <a:gd name="T9" fmla="*/ 721 h 1110"/>
              <a:gd name="T10" fmla="*/ 699 w 1130"/>
              <a:gd name="T11" fmla="*/ 219 h 1110"/>
              <a:gd name="T12" fmla="*/ 542 w 1130"/>
              <a:gd name="T13" fmla="*/ 156 h 1110"/>
              <a:gd name="T14" fmla="*/ 293 w 1130"/>
              <a:gd name="T15" fmla="*/ 405 h 1110"/>
              <a:gd name="T16" fmla="*/ 132 w 1130"/>
              <a:gd name="T17" fmla="*/ 281 h 1110"/>
              <a:gd name="T18" fmla="*/ 71 w 1130"/>
              <a:gd name="T19" fmla="*/ 313 h 1110"/>
              <a:gd name="T20" fmla="*/ 132 w 1130"/>
              <a:gd name="T21" fmla="*/ 377 h 1110"/>
              <a:gd name="T22" fmla="*/ 228 w 1130"/>
              <a:gd name="T23" fmla="*/ 470 h 1110"/>
              <a:gd name="T24" fmla="*/ 132 w 1130"/>
              <a:gd name="T25" fmla="*/ 564 h 1110"/>
              <a:gd name="T26" fmla="*/ 71 w 1130"/>
              <a:gd name="T27" fmla="*/ 628 h 1110"/>
              <a:gd name="T28" fmla="*/ 376 w 1130"/>
              <a:gd name="T29" fmla="*/ 470 h 1110"/>
              <a:gd name="T30" fmla="*/ 542 w 1130"/>
              <a:gd name="T31" fmla="*/ 341 h 1110"/>
              <a:gd name="T32" fmla="*/ 542 w 1130"/>
              <a:gd name="T33" fmla="*/ 599 h 1110"/>
              <a:gd name="T34" fmla="*/ 376 w 1130"/>
              <a:gd name="T35" fmla="*/ 470 h 1110"/>
              <a:gd name="T36" fmla="*/ 841 w 1130"/>
              <a:gd name="T37" fmla="*/ 0 h 1110"/>
              <a:gd name="T38" fmla="*/ 1130 w 1130"/>
              <a:gd name="T39" fmla="*/ 113 h 1110"/>
              <a:gd name="T40" fmla="*/ 1130 w 1130"/>
              <a:gd name="T41" fmla="*/ 983 h 1110"/>
              <a:gd name="T42" fmla="*/ 841 w 1130"/>
              <a:gd name="T43" fmla="*/ 1110 h 1110"/>
              <a:gd name="T44" fmla="*/ 0 w 1130"/>
              <a:gd name="T45" fmla="*/ 856 h 1110"/>
              <a:gd name="T46" fmla="*/ 0 w 1130"/>
              <a:gd name="T47" fmla="*/ 827 h 1110"/>
              <a:gd name="T48" fmla="*/ 835 w 1130"/>
              <a:gd name="T49" fmla="*/ 894 h 1110"/>
              <a:gd name="T50" fmla="*/ 844 w 1130"/>
              <a:gd name="T51" fmla="*/ 894 h 1110"/>
              <a:gd name="T52" fmla="*/ 841 w 1130"/>
              <a:gd name="T53" fmla="*/ 0 h 1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30" h="1110">
                <a:moveTo>
                  <a:pt x="71" y="628"/>
                </a:moveTo>
                <a:lnTo>
                  <a:pt x="132" y="659"/>
                </a:lnTo>
                <a:lnTo>
                  <a:pt x="293" y="536"/>
                </a:lnTo>
                <a:lnTo>
                  <a:pt x="542" y="785"/>
                </a:lnTo>
                <a:lnTo>
                  <a:pt x="699" y="721"/>
                </a:lnTo>
                <a:lnTo>
                  <a:pt x="699" y="219"/>
                </a:lnTo>
                <a:lnTo>
                  <a:pt x="542" y="156"/>
                </a:lnTo>
                <a:lnTo>
                  <a:pt x="293" y="405"/>
                </a:lnTo>
                <a:lnTo>
                  <a:pt x="132" y="281"/>
                </a:lnTo>
                <a:lnTo>
                  <a:pt x="71" y="313"/>
                </a:lnTo>
                <a:lnTo>
                  <a:pt x="132" y="377"/>
                </a:lnTo>
                <a:lnTo>
                  <a:pt x="228" y="470"/>
                </a:lnTo>
                <a:lnTo>
                  <a:pt x="132" y="564"/>
                </a:lnTo>
                <a:lnTo>
                  <a:pt x="71" y="628"/>
                </a:lnTo>
                <a:close/>
                <a:moveTo>
                  <a:pt x="376" y="470"/>
                </a:moveTo>
                <a:lnTo>
                  <a:pt x="542" y="341"/>
                </a:lnTo>
                <a:lnTo>
                  <a:pt x="542" y="599"/>
                </a:lnTo>
                <a:lnTo>
                  <a:pt x="376" y="470"/>
                </a:lnTo>
                <a:close/>
                <a:moveTo>
                  <a:pt x="841" y="0"/>
                </a:moveTo>
                <a:lnTo>
                  <a:pt x="1130" y="113"/>
                </a:lnTo>
                <a:lnTo>
                  <a:pt x="1130" y="983"/>
                </a:lnTo>
                <a:lnTo>
                  <a:pt x="841" y="1110"/>
                </a:lnTo>
                <a:lnTo>
                  <a:pt x="0" y="856"/>
                </a:lnTo>
                <a:lnTo>
                  <a:pt x="0" y="827"/>
                </a:lnTo>
                <a:lnTo>
                  <a:pt x="835" y="894"/>
                </a:lnTo>
                <a:lnTo>
                  <a:pt x="844" y="894"/>
                </a:lnTo>
                <a:lnTo>
                  <a:pt x="841" y="0"/>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defTabSz="896386">
              <a:defRPr/>
            </a:pPr>
            <a:endParaRPr kumimoji="0" lang="en-US" sz="1765" kern="0">
              <a:solidFill>
                <a:srgbClr val="000000"/>
              </a:solidFill>
              <a:latin typeface="Segoe UI"/>
              <a:ea typeface="Yu Gothic UI"/>
            </a:endParaRPr>
          </a:p>
        </p:txBody>
      </p:sp>
      <p:sp>
        <p:nvSpPr>
          <p:cNvPr id="51" name="Freeform 5">
            <a:extLst>
              <a:ext uri="{FF2B5EF4-FFF2-40B4-BE49-F238E27FC236}">
                <a16:creationId xmlns:a16="http://schemas.microsoft.com/office/drawing/2014/main" id="{E430C405-BBFE-4E10-9A28-C7FF1EBA27E4}"/>
              </a:ext>
            </a:extLst>
          </p:cNvPr>
          <p:cNvSpPr>
            <a:spLocks noEditPoints="1"/>
          </p:cNvSpPr>
          <p:nvPr/>
        </p:nvSpPr>
        <p:spPr bwMode="auto">
          <a:xfrm>
            <a:off x="7326357" y="5189868"/>
            <a:ext cx="454061" cy="453618"/>
          </a:xfrm>
          <a:custGeom>
            <a:avLst/>
            <a:gdLst>
              <a:gd name="T0" fmla="*/ 128 w 2050"/>
              <a:gd name="T1" fmla="*/ 0 h 2048"/>
              <a:gd name="T2" fmla="*/ 90 w 2050"/>
              <a:gd name="T3" fmla="*/ 6 h 2048"/>
              <a:gd name="T4" fmla="*/ 56 w 2050"/>
              <a:gd name="T5" fmla="*/ 22 h 2048"/>
              <a:gd name="T6" fmla="*/ 16 w 2050"/>
              <a:gd name="T7" fmla="*/ 66 h 2048"/>
              <a:gd name="T8" fmla="*/ 2 w 2050"/>
              <a:gd name="T9" fmla="*/ 102 h 2048"/>
              <a:gd name="T10" fmla="*/ 0 w 2050"/>
              <a:gd name="T11" fmla="*/ 1920 h 2048"/>
              <a:gd name="T12" fmla="*/ 2 w 2050"/>
              <a:gd name="T13" fmla="*/ 1946 h 2048"/>
              <a:gd name="T14" fmla="*/ 16 w 2050"/>
              <a:gd name="T15" fmla="*/ 1982 h 2048"/>
              <a:gd name="T16" fmla="*/ 56 w 2050"/>
              <a:gd name="T17" fmla="*/ 2026 h 2048"/>
              <a:gd name="T18" fmla="*/ 90 w 2050"/>
              <a:gd name="T19" fmla="*/ 2042 h 2048"/>
              <a:gd name="T20" fmla="*/ 128 w 2050"/>
              <a:gd name="T21" fmla="*/ 2048 h 2048"/>
              <a:gd name="T22" fmla="*/ 1936 w 2050"/>
              <a:gd name="T23" fmla="*/ 2048 h 2048"/>
              <a:gd name="T24" fmla="*/ 1972 w 2050"/>
              <a:gd name="T25" fmla="*/ 2038 h 2048"/>
              <a:gd name="T26" fmla="*/ 2012 w 2050"/>
              <a:gd name="T27" fmla="*/ 2010 h 2048"/>
              <a:gd name="T28" fmla="*/ 2040 w 2050"/>
              <a:gd name="T29" fmla="*/ 1970 h 2048"/>
              <a:gd name="T30" fmla="*/ 2050 w 2050"/>
              <a:gd name="T31" fmla="*/ 1934 h 2048"/>
              <a:gd name="T32" fmla="*/ 2050 w 2050"/>
              <a:gd name="T33" fmla="*/ 128 h 2048"/>
              <a:gd name="T34" fmla="*/ 2044 w 2050"/>
              <a:gd name="T35" fmla="*/ 90 h 2048"/>
              <a:gd name="T36" fmla="*/ 2028 w 2050"/>
              <a:gd name="T37" fmla="*/ 56 h 2048"/>
              <a:gd name="T38" fmla="*/ 1984 w 2050"/>
              <a:gd name="T39" fmla="*/ 16 h 2048"/>
              <a:gd name="T40" fmla="*/ 1948 w 2050"/>
              <a:gd name="T41" fmla="*/ 2 h 2048"/>
              <a:gd name="T42" fmla="*/ 1922 w 2050"/>
              <a:gd name="T43" fmla="*/ 0 h 2048"/>
              <a:gd name="T44" fmla="*/ 244 w 2050"/>
              <a:gd name="T45" fmla="*/ 1638 h 2048"/>
              <a:gd name="T46" fmla="*/ 234 w 2050"/>
              <a:gd name="T47" fmla="*/ 1630 h 2048"/>
              <a:gd name="T48" fmla="*/ 224 w 2050"/>
              <a:gd name="T49" fmla="*/ 1608 h 2048"/>
              <a:gd name="T50" fmla="*/ 234 w 2050"/>
              <a:gd name="T51" fmla="*/ 1586 h 2048"/>
              <a:gd name="T52" fmla="*/ 234 w 2050"/>
              <a:gd name="T53" fmla="*/ 478 h 2048"/>
              <a:gd name="T54" fmla="*/ 224 w 2050"/>
              <a:gd name="T55" fmla="*/ 456 h 2048"/>
              <a:gd name="T56" fmla="*/ 234 w 2050"/>
              <a:gd name="T57" fmla="*/ 434 h 2048"/>
              <a:gd name="T58" fmla="*/ 244 w 2050"/>
              <a:gd name="T59" fmla="*/ 426 h 2048"/>
              <a:gd name="T60" fmla="*/ 274 w 2050"/>
              <a:gd name="T61" fmla="*/ 430 h 2048"/>
              <a:gd name="T62" fmla="*/ 278 w 2050"/>
              <a:gd name="T63" fmla="*/ 1630 h 2048"/>
              <a:gd name="T64" fmla="*/ 268 w 2050"/>
              <a:gd name="T65" fmla="*/ 1638 h 2048"/>
              <a:gd name="T66" fmla="*/ 1858 w 2050"/>
              <a:gd name="T67" fmla="*/ 1688 h 2048"/>
              <a:gd name="T68" fmla="*/ 699 w 2050"/>
              <a:gd name="T69" fmla="*/ 1688 h 2048"/>
              <a:gd name="T70" fmla="*/ 675 w 2050"/>
              <a:gd name="T71" fmla="*/ 1668 h 2048"/>
              <a:gd name="T72" fmla="*/ 673 w 2050"/>
              <a:gd name="T73" fmla="*/ 1656 h 2048"/>
              <a:gd name="T74" fmla="*/ 683 w 2050"/>
              <a:gd name="T75" fmla="*/ 1634 h 2048"/>
              <a:gd name="T76" fmla="*/ 705 w 2050"/>
              <a:gd name="T77" fmla="*/ 1624 h 2048"/>
              <a:gd name="T78" fmla="*/ 1864 w 2050"/>
              <a:gd name="T79" fmla="*/ 1624 h 2048"/>
              <a:gd name="T80" fmla="*/ 1888 w 2050"/>
              <a:gd name="T81" fmla="*/ 1644 h 2048"/>
              <a:gd name="T82" fmla="*/ 1890 w 2050"/>
              <a:gd name="T83" fmla="*/ 1656 h 2048"/>
              <a:gd name="T84" fmla="*/ 1880 w 2050"/>
              <a:gd name="T85" fmla="*/ 1678 h 2048"/>
              <a:gd name="T86" fmla="*/ 1858 w 2050"/>
              <a:gd name="T87" fmla="*/ 168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50" h="2048">
                <a:moveTo>
                  <a:pt x="1922" y="0"/>
                </a:moveTo>
                <a:lnTo>
                  <a:pt x="128" y="0"/>
                </a:lnTo>
                <a:lnTo>
                  <a:pt x="128" y="0"/>
                </a:lnTo>
                <a:lnTo>
                  <a:pt x="114" y="0"/>
                </a:lnTo>
                <a:lnTo>
                  <a:pt x="102" y="2"/>
                </a:lnTo>
                <a:lnTo>
                  <a:pt x="90" y="6"/>
                </a:lnTo>
                <a:lnTo>
                  <a:pt x="78" y="10"/>
                </a:lnTo>
                <a:lnTo>
                  <a:pt x="66" y="16"/>
                </a:lnTo>
                <a:lnTo>
                  <a:pt x="56" y="22"/>
                </a:lnTo>
                <a:lnTo>
                  <a:pt x="38" y="38"/>
                </a:lnTo>
                <a:lnTo>
                  <a:pt x="22" y="56"/>
                </a:lnTo>
                <a:lnTo>
                  <a:pt x="16" y="66"/>
                </a:lnTo>
                <a:lnTo>
                  <a:pt x="10" y="78"/>
                </a:lnTo>
                <a:lnTo>
                  <a:pt x="6" y="90"/>
                </a:lnTo>
                <a:lnTo>
                  <a:pt x="2" y="102"/>
                </a:lnTo>
                <a:lnTo>
                  <a:pt x="0" y="114"/>
                </a:lnTo>
                <a:lnTo>
                  <a:pt x="0" y="128"/>
                </a:lnTo>
                <a:lnTo>
                  <a:pt x="0" y="1920"/>
                </a:lnTo>
                <a:lnTo>
                  <a:pt x="0" y="1920"/>
                </a:lnTo>
                <a:lnTo>
                  <a:pt x="0" y="1934"/>
                </a:lnTo>
                <a:lnTo>
                  <a:pt x="2" y="1946"/>
                </a:lnTo>
                <a:lnTo>
                  <a:pt x="6" y="1958"/>
                </a:lnTo>
                <a:lnTo>
                  <a:pt x="10" y="1970"/>
                </a:lnTo>
                <a:lnTo>
                  <a:pt x="16" y="1982"/>
                </a:lnTo>
                <a:lnTo>
                  <a:pt x="22" y="1992"/>
                </a:lnTo>
                <a:lnTo>
                  <a:pt x="38" y="2010"/>
                </a:lnTo>
                <a:lnTo>
                  <a:pt x="56" y="2026"/>
                </a:lnTo>
                <a:lnTo>
                  <a:pt x="66" y="2032"/>
                </a:lnTo>
                <a:lnTo>
                  <a:pt x="78" y="2038"/>
                </a:lnTo>
                <a:lnTo>
                  <a:pt x="90" y="2042"/>
                </a:lnTo>
                <a:lnTo>
                  <a:pt x="102" y="2046"/>
                </a:lnTo>
                <a:lnTo>
                  <a:pt x="114" y="2048"/>
                </a:lnTo>
                <a:lnTo>
                  <a:pt x="128" y="2048"/>
                </a:lnTo>
                <a:lnTo>
                  <a:pt x="1922" y="2048"/>
                </a:lnTo>
                <a:lnTo>
                  <a:pt x="1922" y="2048"/>
                </a:lnTo>
                <a:lnTo>
                  <a:pt x="1936" y="2048"/>
                </a:lnTo>
                <a:lnTo>
                  <a:pt x="1948" y="2046"/>
                </a:lnTo>
                <a:lnTo>
                  <a:pt x="1960" y="2042"/>
                </a:lnTo>
                <a:lnTo>
                  <a:pt x="1972" y="2038"/>
                </a:lnTo>
                <a:lnTo>
                  <a:pt x="1984" y="2032"/>
                </a:lnTo>
                <a:lnTo>
                  <a:pt x="1994" y="2026"/>
                </a:lnTo>
                <a:lnTo>
                  <a:pt x="2012" y="2010"/>
                </a:lnTo>
                <a:lnTo>
                  <a:pt x="2028" y="1992"/>
                </a:lnTo>
                <a:lnTo>
                  <a:pt x="2034" y="1982"/>
                </a:lnTo>
                <a:lnTo>
                  <a:pt x="2040" y="1970"/>
                </a:lnTo>
                <a:lnTo>
                  <a:pt x="2044" y="1958"/>
                </a:lnTo>
                <a:lnTo>
                  <a:pt x="2048" y="1946"/>
                </a:lnTo>
                <a:lnTo>
                  <a:pt x="2050" y="1934"/>
                </a:lnTo>
                <a:lnTo>
                  <a:pt x="2050" y="1920"/>
                </a:lnTo>
                <a:lnTo>
                  <a:pt x="2050" y="128"/>
                </a:lnTo>
                <a:lnTo>
                  <a:pt x="2050" y="128"/>
                </a:lnTo>
                <a:lnTo>
                  <a:pt x="2050" y="114"/>
                </a:lnTo>
                <a:lnTo>
                  <a:pt x="2048" y="102"/>
                </a:lnTo>
                <a:lnTo>
                  <a:pt x="2044" y="90"/>
                </a:lnTo>
                <a:lnTo>
                  <a:pt x="2040" y="78"/>
                </a:lnTo>
                <a:lnTo>
                  <a:pt x="2034" y="66"/>
                </a:lnTo>
                <a:lnTo>
                  <a:pt x="2028" y="56"/>
                </a:lnTo>
                <a:lnTo>
                  <a:pt x="2012" y="38"/>
                </a:lnTo>
                <a:lnTo>
                  <a:pt x="1994" y="22"/>
                </a:lnTo>
                <a:lnTo>
                  <a:pt x="1984" y="16"/>
                </a:lnTo>
                <a:lnTo>
                  <a:pt x="1972" y="10"/>
                </a:lnTo>
                <a:lnTo>
                  <a:pt x="1960" y="6"/>
                </a:lnTo>
                <a:lnTo>
                  <a:pt x="1948" y="2"/>
                </a:lnTo>
                <a:lnTo>
                  <a:pt x="1936" y="0"/>
                </a:lnTo>
                <a:lnTo>
                  <a:pt x="1922" y="0"/>
                </a:lnTo>
                <a:lnTo>
                  <a:pt x="1922" y="0"/>
                </a:lnTo>
                <a:close/>
                <a:moveTo>
                  <a:pt x="256" y="1640"/>
                </a:moveTo>
                <a:lnTo>
                  <a:pt x="256" y="1640"/>
                </a:lnTo>
                <a:lnTo>
                  <a:pt x="244" y="1638"/>
                </a:lnTo>
                <a:lnTo>
                  <a:pt x="238" y="1634"/>
                </a:lnTo>
                <a:lnTo>
                  <a:pt x="234" y="1630"/>
                </a:lnTo>
                <a:lnTo>
                  <a:pt x="234" y="1630"/>
                </a:lnTo>
                <a:lnTo>
                  <a:pt x="230" y="1626"/>
                </a:lnTo>
                <a:lnTo>
                  <a:pt x="226" y="1620"/>
                </a:lnTo>
                <a:lnTo>
                  <a:pt x="224" y="1608"/>
                </a:lnTo>
                <a:lnTo>
                  <a:pt x="226" y="1596"/>
                </a:lnTo>
                <a:lnTo>
                  <a:pt x="230" y="1590"/>
                </a:lnTo>
                <a:lnTo>
                  <a:pt x="234" y="1586"/>
                </a:lnTo>
                <a:lnTo>
                  <a:pt x="787" y="1032"/>
                </a:lnTo>
                <a:lnTo>
                  <a:pt x="234" y="478"/>
                </a:lnTo>
                <a:lnTo>
                  <a:pt x="234" y="478"/>
                </a:lnTo>
                <a:lnTo>
                  <a:pt x="230" y="474"/>
                </a:lnTo>
                <a:lnTo>
                  <a:pt x="226" y="468"/>
                </a:lnTo>
                <a:lnTo>
                  <a:pt x="224" y="456"/>
                </a:lnTo>
                <a:lnTo>
                  <a:pt x="226" y="444"/>
                </a:lnTo>
                <a:lnTo>
                  <a:pt x="230" y="438"/>
                </a:lnTo>
                <a:lnTo>
                  <a:pt x="234" y="434"/>
                </a:lnTo>
                <a:lnTo>
                  <a:pt x="234" y="434"/>
                </a:lnTo>
                <a:lnTo>
                  <a:pt x="238" y="430"/>
                </a:lnTo>
                <a:lnTo>
                  <a:pt x="244" y="426"/>
                </a:lnTo>
                <a:lnTo>
                  <a:pt x="256" y="424"/>
                </a:lnTo>
                <a:lnTo>
                  <a:pt x="268" y="426"/>
                </a:lnTo>
                <a:lnTo>
                  <a:pt x="274" y="430"/>
                </a:lnTo>
                <a:lnTo>
                  <a:pt x="278" y="434"/>
                </a:lnTo>
                <a:lnTo>
                  <a:pt x="879" y="1032"/>
                </a:lnTo>
                <a:lnTo>
                  <a:pt x="278" y="1630"/>
                </a:lnTo>
                <a:lnTo>
                  <a:pt x="278" y="1630"/>
                </a:lnTo>
                <a:lnTo>
                  <a:pt x="274" y="1634"/>
                </a:lnTo>
                <a:lnTo>
                  <a:pt x="268" y="1638"/>
                </a:lnTo>
                <a:lnTo>
                  <a:pt x="256" y="1640"/>
                </a:lnTo>
                <a:lnTo>
                  <a:pt x="256" y="1640"/>
                </a:lnTo>
                <a:close/>
                <a:moveTo>
                  <a:pt x="1858" y="1688"/>
                </a:moveTo>
                <a:lnTo>
                  <a:pt x="705" y="1688"/>
                </a:lnTo>
                <a:lnTo>
                  <a:pt x="705" y="1688"/>
                </a:lnTo>
                <a:lnTo>
                  <a:pt x="699" y="1688"/>
                </a:lnTo>
                <a:lnTo>
                  <a:pt x="693" y="1686"/>
                </a:lnTo>
                <a:lnTo>
                  <a:pt x="683" y="1678"/>
                </a:lnTo>
                <a:lnTo>
                  <a:pt x="675" y="1668"/>
                </a:lnTo>
                <a:lnTo>
                  <a:pt x="673" y="1662"/>
                </a:lnTo>
                <a:lnTo>
                  <a:pt x="673" y="1656"/>
                </a:lnTo>
                <a:lnTo>
                  <a:pt x="673" y="1656"/>
                </a:lnTo>
                <a:lnTo>
                  <a:pt x="673" y="1650"/>
                </a:lnTo>
                <a:lnTo>
                  <a:pt x="675" y="1644"/>
                </a:lnTo>
                <a:lnTo>
                  <a:pt x="683" y="1634"/>
                </a:lnTo>
                <a:lnTo>
                  <a:pt x="693" y="1626"/>
                </a:lnTo>
                <a:lnTo>
                  <a:pt x="699" y="1624"/>
                </a:lnTo>
                <a:lnTo>
                  <a:pt x="705" y="1624"/>
                </a:lnTo>
                <a:lnTo>
                  <a:pt x="1858" y="1624"/>
                </a:lnTo>
                <a:lnTo>
                  <a:pt x="1858" y="1624"/>
                </a:lnTo>
                <a:lnTo>
                  <a:pt x="1864" y="1624"/>
                </a:lnTo>
                <a:lnTo>
                  <a:pt x="1870" y="1626"/>
                </a:lnTo>
                <a:lnTo>
                  <a:pt x="1880" y="1634"/>
                </a:lnTo>
                <a:lnTo>
                  <a:pt x="1888" y="1644"/>
                </a:lnTo>
                <a:lnTo>
                  <a:pt x="1890" y="1650"/>
                </a:lnTo>
                <a:lnTo>
                  <a:pt x="1890" y="1656"/>
                </a:lnTo>
                <a:lnTo>
                  <a:pt x="1890" y="1656"/>
                </a:lnTo>
                <a:lnTo>
                  <a:pt x="1890" y="1662"/>
                </a:lnTo>
                <a:lnTo>
                  <a:pt x="1888" y="1668"/>
                </a:lnTo>
                <a:lnTo>
                  <a:pt x="1880" y="1678"/>
                </a:lnTo>
                <a:lnTo>
                  <a:pt x="1870" y="1686"/>
                </a:lnTo>
                <a:lnTo>
                  <a:pt x="1864" y="1688"/>
                </a:lnTo>
                <a:lnTo>
                  <a:pt x="1858" y="1688"/>
                </a:lnTo>
                <a:lnTo>
                  <a:pt x="1858" y="1688"/>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defTabSz="896354">
              <a:defRPr/>
            </a:pPr>
            <a:endParaRPr kumimoji="0" lang="en-US" sz="1730" kern="0">
              <a:solidFill>
                <a:srgbClr val="000000"/>
              </a:solidFill>
              <a:latin typeface="Segoe UI"/>
              <a:ea typeface="Yu Gothic UI"/>
            </a:endParaRPr>
          </a:p>
        </p:txBody>
      </p:sp>
      <p:grpSp>
        <p:nvGrpSpPr>
          <p:cNvPr id="52" name="Group 214">
            <a:extLst>
              <a:ext uri="{FF2B5EF4-FFF2-40B4-BE49-F238E27FC236}">
                <a16:creationId xmlns:a16="http://schemas.microsoft.com/office/drawing/2014/main" id="{0E52612C-B8D3-41EC-8B7B-965918D2FF02}"/>
              </a:ext>
            </a:extLst>
          </p:cNvPr>
          <p:cNvGrpSpPr/>
          <p:nvPr/>
        </p:nvGrpSpPr>
        <p:grpSpPr>
          <a:xfrm>
            <a:off x="10160566" y="5188586"/>
            <a:ext cx="783417" cy="409718"/>
            <a:chOff x="9891406" y="4601803"/>
            <a:chExt cx="1124772" cy="588243"/>
          </a:xfrm>
          <a:solidFill>
            <a:schemeClr val="accent2"/>
          </a:solidFill>
        </p:grpSpPr>
        <p:sp>
          <p:nvSpPr>
            <p:cNvPr id="53" name="Freeform 13" title="Icon of a cloud">
              <a:extLst>
                <a:ext uri="{FF2B5EF4-FFF2-40B4-BE49-F238E27FC236}">
                  <a16:creationId xmlns:a16="http://schemas.microsoft.com/office/drawing/2014/main" id="{CC54E1BD-05E4-434C-AD9B-CFFA7D517218}"/>
                </a:ext>
              </a:extLst>
            </p:cNvPr>
            <p:cNvSpPr>
              <a:spLocks noChangeAspect="1"/>
            </p:cNvSpPr>
            <p:nvPr/>
          </p:nvSpPr>
          <p:spPr bwMode="auto">
            <a:xfrm>
              <a:off x="10594152" y="4879713"/>
              <a:ext cx="422026" cy="231507"/>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grpFill/>
            <a:ln w="15875" cap="flat">
              <a:solidFill>
                <a:srgbClr val="FFFFFF"/>
              </a:solidFill>
              <a:prstDash val="solid"/>
              <a:miter lim="800000"/>
              <a:headEnd/>
              <a:tailEnd/>
            </a:ln>
          </p:spPr>
          <p:txBody>
            <a:bodyPr vert="horz" wrap="square" lIns="89617" tIns="44808" rIns="89617" bIns="44808" numCol="1" anchor="t" anchorCtr="0" compatLnSpc="1">
              <a:prstTxWarp prst="textNoShape">
                <a:avLst/>
              </a:prstTxWarp>
            </a:bodyPr>
            <a:lstStyle/>
            <a:p>
              <a:pPr defTabSz="914016">
                <a:defRPr/>
              </a:pPr>
              <a:endParaRPr kumimoji="0" lang="en-US" sz="1765" kern="0">
                <a:solidFill>
                  <a:srgbClr val="000000"/>
                </a:solidFill>
                <a:latin typeface="Segoe UI Semilight"/>
                <a:ea typeface="Yu Gothic UI"/>
              </a:endParaRPr>
            </a:p>
          </p:txBody>
        </p:sp>
        <p:sp>
          <p:nvSpPr>
            <p:cNvPr id="54" name="Freeform 6">
              <a:extLst>
                <a:ext uri="{FF2B5EF4-FFF2-40B4-BE49-F238E27FC236}">
                  <a16:creationId xmlns:a16="http://schemas.microsoft.com/office/drawing/2014/main" id="{B6663EC3-7789-4183-B183-BABF793BBB91}"/>
                </a:ext>
              </a:extLst>
            </p:cNvPr>
            <p:cNvSpPr>
              <a:spLocks/>
            </p:cNvSpPr>
            <p:nvPr/>
          </p:nvSpPr>
          <p:spPr bwMode="auto">
            <a:xfrm>
              <a:off x="9891406" y="4944945"/>
              <a:ext cx="467576" cy="245101"/>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grpFill/>
            <a:ln w="15875" cap="flat">
              <a:solidFill>
                <a:srgbClr val="FFFFFF"/>
              </a:solidFill>
              <a:prstDash val="solid"/>
              <a:miter lim="800000"/>
              <a:headEnd/>
              <a:tailEnd/>
            </a:ln>
          </p:spPr>
          <p:txBody>
            <a:bodyPr vert="horz" wrap="square" lIns="89617" tIns="44808" rIns="89617" bIns="44808" numCol="1" anchor="t" anchorCtr="0" compatLnSpc="1">
              <a:prstTxWarp prst="textNoShape">
                <a:avLst/>
              </a:prstTxWarp>
            </a:bodyPr>
            <a:lstStyle/>
            <a:p>
              <a:pPr defTabSz="914016">
                <a:defRPr/>
              </a:pPr>
              <a:endParaRPr kumimoji="0" lang="en-US" sz="1765" kern="0">
                <a:solidFill>
                  <a:srgbClr val="000000"/>
                </a:solidFill>
                <a:latin typeface="Segoe UI Semilight"/>
                <a:ea typeface="Yu Gothic UI"/>
              </a:endParaRPr>
            </a:p>
          </p:txBody>
        </p:sp>
        <p:sp>
          <p:nvSpPr>
            <p:cNvPr id="55" name="Freeform 7">
              <a:extLst>
                <a:ext uri="{FF2B5EF4-FFF2-40B4-BE49-F238E27FC236}">
                  <a16:creationId xmlns:a16="http://schemas.microsoft.com/office/drawing/2014/main" id="{F07B8A59-E65B-438D-940A-1214FF6159D4}"/>
                </a:ext>
              </a:extLst>
            </p:cNvPr>
            <p:cNvSpPr>
              <a:spLocks/>
            </p:cNvSpPr>
            <p:nvPr/>
          </p:nvSpPr>
          <p:spPr bwMode="auto">
            <a:xfrm>
              <a:off x="10272254" y="4684760"/>
              <a:ext cx="471347" cy="350683"/>
            </a:xfrm>
            <a:custGeom>
              <a:avLst/>
              <a:gdLst>
                <a:gd name="T0" fmla="*/ 11 w 125"/>
                <a:gd name="T1" fmla="*/ 93 h 93"/>
                <a:gd name="T2" fmla="*/ 125 w 125"/>
                <a:gd name="T3" fmla="*/ 93 h 93"/>
                <a:gd name="T4" fmla="*/ 125 w 125"/>
                <a:gd name="T5" fmla="*/ 0 h 93"/>
                <a:gd name="T6" fmla="*/ 0 w 125"/>
                <a:gd name="T7" fmla="*/ 0 h 93"/>
              </a:gdLst>
              <a:ahLst/>
              <a:cxnLst>
                <a:cxn ang="0">
                  <a:pos x="T0" y="T1"/>
                </a:cxn>
                <a:cxn ang="0">
                  <a:pos x="T2" y="T3"/>
                </a:cxn>
                <a:cxn ang="0">
                  <a:pos x="T4" y="T5"/>
                </a:cxn>
                <a:cxn ang="0">
                  <a:pos x="T6" y="T7"/>
                </a:cxn>
              </a:cxnLst>
              <a:rect l="0" t="0" r="r" b="b"/>
              <a:pathLst>
                <a:path w="125" h="93">
                  <a:moveTo>
                    <a:pt x="11" y="93"/>
                  </a:moveTo>
                  <a:lnTo>
                    <a:pt x="125" y="93"/>
                  </a:lnTo>
                  <a:lnTo>
                    <a:pt x="125" y="0"/>
                  </a:lnTo>
                  <a:lnTo>
                    <a:pt x="0" y="0"/>
                  </a:lnTo>
                </a:path>
              </a:pathLst>
            </a:custGeom>
            <a:grpFill/>
            <a:ln w="15875" cap="flat">
              <a:solidFill>
                <a:srgbClr val="FFFFFF"/>
              </a:solidFill>
              <a:prstDash val="solid"/>
              <a:miter lim="800000"/>
              <a:headEnd/>
              <a:tailEnd/>
            </a:ln>
          </p:spPr>
          <p:txBody>
            <a:bodyPr vert="horz" wrap="square" lIns="89617" tIns="44808" rIns="89617" bIns="44808" numCol="1" anchor="t" anchorCtr="0" compatLnSpc="1">
              <a:prstTxWarp prst="textNoShape">
                <a:avLst/>
              </a:prstTxWarp>
            </a:bodyPr>
            <a:lstStyle/>
            <a:p>
              <a:pPr defTabSz="914016">
                <a:defRPr/>
              </a:pPr>
              <a:endParaRPr kumimoji="0" lang="en-US" sz="1765" kern="0">
                <a:solidFill>
                  <a:srgbClr val="000000"/>
                </a:solidFill>
                <a:latin typeface="Segoe UI Semilight"/>
                <a:ea typeface="Yu Gothic UI"/>
              </a:endParaRPr>
            </a:p>
          </p:txBody>
        </p:sp>
        <p:sp>
          <p:nvSpPr>
            <p:cNvPr id="56" name="Line 8">
              <a:extLst>
                <a:ext uri="{FF2B5EF4-FFF2-40B4-BE49-F238E27FC236}">
                  <a16:creationId xmlns:a16="http://schemas.microsoft.com/office/drawing/2014/main" id="{4D4ED193-C968-4E4E-AFA8-A4916BAC0956}"/>
                </a:ext>
              </a:extLst>
            </p:cNvPr>
            <p:cNvSpPr>
              <a:spLocks noChangeShapeType="1"/>
            </p:cNvSpPr>
            <p:nvPr/>
          </p:nvSpPr>
          <p:spPr bwMode="auto">
            <a:xfrm flipV="1">
              <a:off x="10487188" y="5035444"/>
              <a:ext cx="0" cy="120665"/>
            </a:xfrm>
            <a:prstGeom prst="line">
              <a:avLst/>
            </a:prstGeom>
            <a:grpFill/>
            <a:ln w="15875" cap="flat">
              <a:solidFill>
                <a:srgbClr val="FFFFFF"/>
              </a:solidFill>
              <a:prstDash val="solid"/>
              <a:miter lim="800000"/>
              <a:headEnd/>
              <a:tailEnd/>
            </a:ln>
          </p:spPr>
          <p:txBody>
            <a:bodyPr vert="horz" wrap="square" lIns="89617" tIns="44808" rIns="89617" bIns="44808" numCol="1" anchor="t" anchorCtr="0" compatLnSpc="1">
              <a:prstTxWarp prst="textNoShape">
                <a:avLst/>
              </a:prstTxWarp>
            </a:bodyPr>
            <a:lstStyle/>
            <a:p>
              <a:pPr defTabSz="914016">
                <a:defRPr/>
              </a:pPr>
              <a:endParaRPr kumimoji="0" lang="en-US" sz="1765" kern="0">
                <a:solidFill>
                  <a:srgbClr val="000000"/>
                </a:solidFill>
                <a:latin typeface="Segoe UI Semilight"/>
                <a:ea typeface="Yu Gothic UI"/>
              </a:endParaRPr>
            </a:p>
          </p:txBody>
        </p:sp>
        <p:sp>
          <p:nvSpPr>
            <p:cNvPr id="57" name="Line 10">
              <a:extLst>
                <a:ext uri="{FF2B5EF4-FFF2-40B4-BE49-F238E27FC236}">
                  <a16:creationId xmlns:a16="http://schemas.microsoft.com/office/drawing/2014/main" id="{775ACB35-574F-45BE-B6A7-7FCB932231D8}"/>
                </a:ext>
              </a:extLst>
            </p:cNvPr>
            <p:cNvSpPr>
              <a:spLocks noChangeShapeType="1"/>
            </p:cNvSpPr>
            <p:nvPr/>
          </p:nvSpPr>
          <p:spPr bwMode="auto">
            <a:xfrm flipH="1">
              <a:off x="10336357" y="5156109"/>
              <a:ext cx="256413" cy="0"/>
            </a:xfrm>
            <a:prstGeom prst="line">
              <a:avLst/>
            </a:prstGeom>
            <a:grpFill/>
            <a:ln w="15875" cap="flat">
              <a:solidFill>
                <a:srgbClr val="FFFFFF"/>
              </a:solidFill>
              <a:prstDash val="solid"/>
              <a:miter lim="800000"/>
              <a:headEnd/>
              <a:tailEnd/>
            </a:ln>
          </p:spPr>
          <p:txBody>
            <a:bodyPr vert="horz" wrap="square" lIns="89617" tIns="44808" rIns="89617" bIns="44808" numCol="1" anchor="t" anchorCtr="0" compatLnSpc="1">
              <a:prstTxWarp prst="textNoShape">
                <a:avLst/>
              </a:prstTxWarp>
            </a:bodyPr>
            <a:lstStyle/>
            <a:p>
              <a:pPr defTabSz="914016">
                <a:defRPr/>
              </a:pPr>
              <a:endParaRPr kumimoji="0" lang="en-US" sz="1765" kern="0">
                <a:solidFill>
                  <a:srgbClr val="000000"/>
                </a:solidFill>
                <a:latin typeface="Segoe UI Semilight"/>
                <a:ea typeface="Yu Gothic UI"/>
              </a:endParaRPr>
            </a:p>
          </p:txBody>
        </p:sp>
        <p:sp>
          <p:nvSpPr>
            <p:cNvPr id="58" name="Line 13">
              <a:extLst>
                <a:ext uri="{FF2B5EF4-FFF2-40B4-BE49-F238E27FC236}">
                  <a16:creationId xmlns:a16="http://schemas.microsoft.com/office/drawing/2014/main" id="{795C88A2-6075-4C9B-ACC7-E560150BD92C}"/>
                </a:ext>
              </a:extLst>
            </p:cNvPr>
            <p:cNvSpPr>
              <a:spLocks noChangeShapeType="1"/>
            </p:cNvSpPr>
            <p:nvPr/>
          </p:nvSpPr>
          <p:spPr bwMode="auto">
            <a:xfrm>
              <a:off x="10392919" y="4790342"/>
              <a:ext cx="71645" cy="139519"/>
            </a:xfrm>
            <a:prstGeom prst="line">
              <a:avLst/>
            </a:prstGeom>
            <a:grpFill/>
            <a:ln w="15875" cap="flat">
              <a:solidFill>
                <a:srgbClr val="00BCF2"/>
              </a:solidFill>
              <a:prstDash val="solid"/>
              <a:miter lim="800000"/>
              <a:headEnd/>
              <a:tailEnd/>
            </a:ln>
          </p:spPr>
          <p:txBody>
            <a:bodyPr vert="horz" wrap="square" lIns="89617" tIns="44808" rIns="89617" bIns="44808" numCol="1" anchor="t" anchorCtr="0" compatLnSpc="1">
              <a:prstTxWarp prst="textNoShape">
                <a:avLst/>
              </a:prstTxWarp>
            </a:bodyPr>
            <a:lstStyle/>
            <a:p>
              <a:pPr defTabSz="914016">
                <a:defRPr/>
              </a:pPr>
              <a:endParaRPr kumimoji="0" lang="en-US" sz="1765" kern="0">
                <a:solidFill>
                  <a:srgbClr val="000000"/>
                </a:solidFill>
                <a:latin typeface="Segoe UI Semilight"/>
                <a:ea typeface="Yu Gothic UI"/>
              </a:endParaRPr>
            </a:p>
          </p:txBody>
        </p:sp>
        <p:sp>
          <p:nvSpPr>
            <p:cNvPr id="59" name="Freeform 14">
              <a:extLst>
                <a:ext uri="{FF2B5EF4-FFF2-40B4-BE49-F238E27FC236}">
                  <a16:creationId xmlns:a16="http://schemas.microsoft.com/office/drawing/2014/main" id="{B224EA2A-8192-4F62-998E-DEC04838B400}"/>
                </a:ext>
              </a:extLst>
            </p:cNvPr>
            <p:cNvSpPr>
              <a:spLocks/>
            </p:cNvSpPr>
            <p:nvPr/>
          </p:nvSpPr>
          <p:spPr bwMode="auto">
            <a:xfrm>
              <a:off x="10536208" y="4775259"/>
              <a:ext cx="71645" cy="154602"/>
            </a:xfrm>
            <a:custGeom>
              <a:avLst/>
              <a:gdLst>
                <a:gd name="T0" fmla="*/ 0 w 19"/>
                <a:gd name="T1" fmla="*/ 0 h 41"/>
                <a:gd name="T2" fmla="*/ 19 w 19"/>
                <a:gd name="T3" fmla="*/ 21 h 41"/>
                <a:gd name="T4" fmla="*/ 0 w 19"/>
                <a:gd name="T5" fmla="*/ 41 h 41"/>
              </a:gdLst>
              <a:ahLst/>
              <a:cxnLst>
                <a:cxn ang="0">
                  <a:pos x="T0" y="T1"/>
                </a:cxn>
                <a:cxn ang="0">
                  <a:pos x="T2" y="T3"/>
                </a:cxn>
                <a:cxn ang="0">
                  <a:pos x="T4" y="T5"/>
                </a:cxn>
              </a:cxnLst>
              <a:rect l="0" t="0" r="r" b="b"/>
              <a:pathLst>
                <a:path w="19" h="41">
                  <a:moveTo>
                    <a:pt x="0" y="0"/>
                  </a:moveTo>
                  <a:lnTo>
                    <a:pt x="19" y="21"/>
                  </a:lnTo>
                  <a:lnTo>
                    <a:pt x="0" y="41"/>
                  </a:lnTo>
                </a:path>
              </a:pathLst>
            </a:custGeom>
            <a:grpFill/>
            <a:ln w="15875" cap="flat">
              <a:solidFill>
                <a:srgbClr val="00BCF2"/>
              </a:solidFill>
              <a:prstDash val="solid"/>
              <a:miter lim="800000"/>
              <a:headEnd/>
              <a:tailEnd/>
            </a:ln>
          </p:spPr>
          <p:txBody>
            <a:bodyPr vert="horz" wrap="square" lIns="89617" tIns="44808" rIns="89617" bIns="44808" numCol="1" anchor="t" anchorCtr="0" compatLnSpc="1">
              <a:prstTxWarp prst="textNoShape">
                <a:avLst/>
              </a:prstTxWarp>
            </a:bodyPr>
            <a:lstStyle/>
            <a:p>
              <a:pPr defTabSz="914016">
                <a:defRPr/>
              </a:pPr>
              <a:endParaRPr kumimoji="0" lang="en-US" sz="1765" kern="0">
                <a:solidFill>
                  <a:srgbClr val="000000"/>
                </a:solidFill>
                <a:latin typeface="Segoe UI Semilight"/>
                <a:ea typeface="Yu Gothic UI"/>
              </a:endParaRPr>
            </a:p>
          </p:txBody>
        </p:sp>
        <p:sp>
          <p:nvSpPr>
            <p:cNvPr id="60" name="Oval 222">
              <a:extLst>
                <a:ext uri="{FF2B5EF4-FFF2-40B4-BE49-F238E27FC236}">
                  <a16:creationId xmlns:a16="http://schemas.microsoft.com/office/drawing/2014/main" id="{1A49620E-A930-48E1-8FBE-827BE6742572}"/>
                </a:ext>
              </a:extLst>
            </p:cNvPr>
            <p:cNvSpPr>
              <a:spLocks noChangeArrowheads="1"/>
            </p:cNvSpPr>
            <p:nvPr/>
          </p:nvSpPr>
          <p:spPr bwMode="auto">
            <a:xfrm>
              <a:off x="9951458" y="4601803"/>
              <a:ext cx="347472" cy="343142"/>
            </a:xfrm>
            <a:prstGeom prst="ellipse">
              <a:avLst/>
            </a:prstGeom>
            <a:grpFill/>
            <a:ln w="15875" cap="flat">
              <a:solidFill>
                <a:srgbClr val="FFFFFF"/>
              </a:solidFill>
              <a:prstDash val="solid"/>
              <a:miter lim="800000"/>
              <a:headEnd/>
              <a:tailEnd/>
            </a:ln>
          </p:spPr>
          <p:txBody>
            <a:bodyPr vert="horz" wrap="square" lIns="89617" tIns="44808" rIns="89617" bIns="44808" numCol="1" anchor="t" anchorCtr="0" compatLnSpc="1">
              <a:prstTxWarp prst="textNoShape">
                <a:avLst/>
              </a:prstTxWarp>
            </a:bodyPr>
            <a:lstStyle/>
            <a:p>
              <a:pPr defTabSz="914016">
                <a:defRPr/>
              </a:pPr>
              <a:endParaRPr kumimoji="0" lang="en-US" sz="1765" kern="0">
                <a:solidFill>
                  <a:srgbClr val="000000"/>
                </a:solidFill>
                <a:latin typeface="Segoe UI Semilight"/>
                <a:ea typeface="Yu Gothic UI"/>
              </a:endParaRPr>
            </a:p>
          </p:txBody>
        </p:sp>
      </p:grpSp>
      <p:sp>
        <p:nvSpPr>
          <p:cNvPr id="61" name="monitor">
            <a:extLst>
              <a:ext uri="{FF2B5EF4-FFF2-40B4-BE49-F238E27FC236}">
                <a16:creationId xmlns:a16="http://schemas.microsoft.com/office/drawing/2014/main" id="{8205C289-D6E4-4669-B62E-50B05DD1F48D}"/>
              </a:ext>
            </a:extLst>
          </p:cNvPr>
          <p:cNvSpPr>
            <a:spLocks noChangeAspect="1" noEditPoints="1"/>
          </p:cNvSpPr>
          <p:nvPr/>
        </p:nvSpPr>
        <p:spPr bwMode="auto">
          <a:xfrm>
            <a:off x="1255207" y="2242660"/>
            <a:ext cx="661412" cy="50690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54">
              <a:defRPr/>
            </a:pPr>
            <a:endParaRPr kumimoji="0" lang="en-US" sz="1730" kern="0">
              <a:solidFill>
                <a:srgbClr val="000000"/>
              </a:solidFill>
              <a:latin typeface="Segoe UI"/>
              <a:ea typeface="Yu Gothic UI"/>
            </a:endParaRPr>
          </a:p>
        </p:txBody>
      </p:sp>
      <p:sp>
        <p:nvSpPr>
          <p:cNvPr id="62" name="cloud">
            <a:extLst>
              <a:ext uri="{FF2B5EF4-FFF2-40B4-BE49-F238E27FC236}">
                <a16:creationId xmlns:a16="http://schemas.microsoft.com/office/drawing/2014/main" id="{5B4FB60D-68C4-433F-9A27-2146437615F9}"/>
              </a:ext>
            </a:extLst>
          </p:cNvPr>
          <p:cNvSpPr>
            <a:spLocks noChangeAspect="1"/>
          </p:cNvSpPr>
          <p:nvPr/>
        </p:nvSpPr>
        <p:spPr bwMode="auto">
          <a:xfrm>
            <a:off x="2968278" y="2249863"/>
            <a:ext cx="793177" cy="50533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54">
              <a:defRPr/>
            </a:pPr>
            <a:endParaRPr kumimoji="0" lang="en-US" sz="882" kern="0">
              <a:solidFill>
                <a:srgbClr val="000000"/>
              </a:solidFill>
              <a:latin typeface="Segoe UI"/>
              <a:ea typeface="Yu Gothic UI"/>
            </a:endParaRPr>
          </a:p>
        </p:txBody>
      </p:sp>
      <p:sp>
        <p:nvSpPr>
          <p:cNvPr id="63" name="Game_E7FC">
            <a:extLst>
              <a:ext uri="{FF2B5EF4-FFF2-40B4-BE49-F238E27FC236}">
                <a16:creationId xmlns:a16="http://schemas.microsoft.com/office/drawing/2014/main" id="{613D9C37-F806-45B4-A0A4-3EDB10C598E6}"/>
              </a:ext>
            </a:extLst>
          </p:cNvPr>
          <p:cNvSpPr>
            <a:spLocks noChangeAspect="1" noEditPoints="1"/>
          </p:cNvSpPr>
          <p:nvPr/>
        </p:nvSpPr>
        <p:spPr bwMode="auto">
          <a:xfrm>
            <a:off x="6582050" y="2264119"/>
            <a:ext cx="772890" cy="463987"/>
          </a:xfrm>
          <a:custGeom>
            <a:avLst/>
            <a:gdLst>
              <a:gd name="T0" fmla="*/ 1375 w 3750"/>
              <a:gd name="T1" fmla="*/ 1750 h 2250"/>
              <a:gd name="T2" fmla="*/ 625 w 3750"/>
              <a:gd name="T3" fmla="*/ 2250 h 2250"/>
              <a:gd name="T4" fmla="*/ 0 w 3750"/>
              <a:gd name="T5" fmla="*/ 1000 h 2250"/>
              <a:gd name="T6" fmla="*/ 1000 w 3750"/>
              <a:gd name="T7" fmla="*/ 0 h 2250"/>
              <a:gd name="T8" fmla="*/ 2750 w 3750"/>
              <a:gd name="T9" fmla="*/ 0 h 2250"/>
              <a:gd name="T10" fmla="*/ 3750 w 3750"/>
              <a:gd name="T11" fmla="*/ 1000 h 2250"/>
              <a:gd name="T12" fmla="*/ 3125 w 3750"/>
              <a:gd name="T13" fmla="*/ 2250 h 2250"/>
              <a:gd name="T14" fmla="*/ 2375 w 3750"/>
              <a:gd name="T15" fmla="*/ 1750 h 2250"/>
              <a:gd name="T16" fmla="*/ 1375 w 3750"/>
              <a:gd name="T17" fmla="*/ 1750 h 2250"/>
              <a:gd name="T18" fmla="*/ 3125 w 3750"/>
              <a:gd name="T19" fmla="*/ 1246 h 2250"/>
              <a:gd name="T20" fmla="*/ 2996 w 3750"/>
              <a:gd name="T21" fmla="*/ 1375 h 2250"/>
              <a:gd name="T22" fmla="*/ 3125 w 3750"/>
              <a:gd name="T23" fmla="*/ 1504 h 2250"/>
              <a:gd name="T24" fmla="*/ 3254 w 3750"/>
              <a:gd name="T25" fmla="*/ 1375 h 2250"/>
              <a:gd name="T26" fmla="*/ 3125 w 3750"/>
              <a:gd name="T27" fmla="*/ 1246 h 2250"/>
              <a:gd name="T28" fmla="*/ 2625 w 3750"/>
              <a:gd name="T29" fmla="*/ 747 h 2250"/>
              <a:gd name="T30" fmla="*/ 2497 w 3750"/>
              <a:gd name="T31" fmla="*/ 875 h 2250"/>
              <a:gd name="T32" fmla="*/ 2625 w 3750"/>
              <a:gd name="T33" fmla="*/ 1003 h 2250"/>
              <a:gd name="T34" fmla="*/ 2753 w 3750"/>
              <a:gd name="T35" fmla="*/ 875 h 2250"/>
              <a:gd name="T36" fmla="*/ 2625 w 3750"/>
              <a:gd name="T37" fmla="*/ 747 h 2250"/>
              <a:gd name="T38" fmla="*/ 1125 w 3750"/>
              <a:gd name="T39" fmla="*/ 1000 h 2250"/>
              <a:gd name="T40" fmla="*/ 375 w 3750"/>
              <a:gd name="T41" fmla="*/ 1000 h 2250"/>
              <a:gd name="T42" fmla="*/ 750 w 3750"/>
              <a:gd name="T43" fmla="*/ 1375 h 2250"/>
              <a:gd name="T44" fmla="*/ 750 w 3750"/>
              <a:gd name="T45" fmla="*/ 625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50" h="2250">
                <a:moveTo>
                  <a:pt x="1375" y="1750"/>
                </a:moveTo>
                <a:cubicBezTo>
                  <a:pt x="997" y="1762"/>
                  <a:pt x="877" y="2250"/>
                  <a:pt x="625" y="2250"/>
                </a:cubicBezTo>
                <a:cubicBezTo>
                  <a:pt x="96" y="2250"/>
                  <a:pt x="0" y="1441"/>
                  <a:pt x="0" y="1000"/>
                </a:cubicBezTo>
                <a:cubicBezTo>
                  <a:pt x="0" y="448"/>
                  <a:pt x="448" y="0"/>
                  <a:pt x="1000" y="0"/>
                </a:cubicBezTo>
                <a:cubicBezTo>
                  <a:pt x="2750" y="0"/>
                  <a:pt x="2750" y="0"/>
                  <a:pt x="2750" y="0"/>
                </a:cubicBezTo>
                <a:cubicBezTo>
                  <a:pt x="3302" y="0"/>
                  <a:pt x="3750" y="448"/>
                  <a:pt x="3750" y="1000"/>
                </a:cubicBezTo>
                <a:cubicBezTo>
                  <a:pt x="3750" y="1441"/>
                  <a:pt x="3654" y="2250"/>
                  <a:pt x="3125" y="2250"/>
                </a:cubicBezTo>
                <a:cubicBezTo>
                  <a:pt x="2873" y="2250"/>
                  <a:pt x="2753" y="1762"/>
                  <a:pt x="2375" y="1750"/>
                </a:cubicBezTo>
                <a:lnTo>
                  <a:pt x="1375" y="1750"/>
                </a:lnTo>
                <a:close/>
                <a:moveTo>
                  <a:pt x="3125" y="1246"/>
                </a:moveTo>
                <a:cubicBezTo>
                  <a:pt x="3054" y="1246"/>
                  <a:pt x="2996" y="1304"/>
                  <a:pt x="2996" y="1375"/>
                </a:cubicBezTo>
                <a:cubicBezTo>
                  <a:pt x="2996" y="1446"/>
                  <a:pt x="3054" y="1504"/>
                  <a:pt x="3125" y="1504"/>
                </a:cubicBezTo>
                <a:cubicBezTo>
                  <a:pt x="3196" y="1504"/>
                  <a:pt x="3254" y="1446"/>
                  <a:pt x="3254" y="1375"/>
                </a:cubicBezTo>
                <a:cubicBezTo>
                  <a:pt x="3254" y="1304"/>
                  <a:pt x="3196" y="1246"/>
                  <a:pt x="3125" y="1246"/>
                </a:cubicBezTo>
                <a:close/>
                <a:moveTo>
                  <a:pt x="2625" y="747"/>
                </a:moveTo>
                <a:cubicBezTo>
                  <a:pt x="2554" y="747"/>
                  <a:pt x="2497" y="804"/>
                  <a:pt x="2497" y="875"/>
                </a:cubicBezTo>
                <a:cubicBezTo>
                  <a:pt x="2497" y="946"/>
                  <a:pt x="2554" y="1003"/>
                  <a:pt x="2625" y="1003"/>
                </a:cubicBezTo>
                <a:cubicBezTo>
                  <a:pt x="2696" y="1003"/>
                  <a:pt x="2753" y="946"/>
                  <a:pt x="2753" y="875"/>
                </a:cubicBezTo>
                <a:cubicBezTo>
                  <a:pt x="2753" y="804"/>
                  <a:pt x="2696" y="747"/>
                  <a:pt x="2625" y="747"/>
                </a:cubicBezTo>
                <a:close/>
                <a:moveTo>
                  <a:pt x="1125" y="1000"/>
                </a:moveTo>
                <a:cubicBezTo>
                  <a:pt x="375" y="1000"/>
                  <a:pt x="375" y="1000"/>
                  <a:pt x="375" y="1000"/>
                </a:cubicBezTo>
                <a:moveTo>
                  <a:pt x="750" y="1375"/>
                </a:moveTo>
                <a:cubicBezTo>
                  <a:pt x="750" y="625"/>
                  <a:pt x="750" y="625"/>
                  <a:pt x="750" y="62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54">
              <a:defRPr/>
            </a:pPr>
            <a:endParaRPr kumimoji="0" lang="en-US" sz="1730" kern="0">
              <a:solidFill>
                <a:srgbClr val="000000"/>
              </a:solidFill>
              <a:latin typeface="Segoe UI"/>
              <a:ea typeface="Yu Gothic UI"/>
            </a:endParaRPr>
          </a:p>
        </p:txBody>
      </p:sp>
      <p:sp>
        <p:nvSpPr>
          <p:cNvPr id="64" name="CellPhone_E8EA">
            <a:extLst>
              <a:ext uri="{FF2B5EF4-FFF2-40B4-BE49-F238E27FC236}">
                <a16:creationId xmlns:a16="http://schemas.microsoft.com/office/drawing/2014/main" id="{CF2F4F4D-3364-430C-9848-93680E721651}"/>
              </a:ext>
            </a:extLst>
          </p:cNvPr>
          <p:cNvSpPr>
            <a:spLocks noChangeAspect="1" noEditPoints="1"/>
          </p:cNvSpPr>
          <p:nvPr/>
        </p:nvSpPr>
        <p:spPr bwMode="auto">
          <a:xfrm>
            <a:off x="5016099" y="2249862"/>
            <a:ext cx="301163" cy="501857"/>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54">
              <a:defRPr/>
            </a:pPr>
            <a:endParaRPr kumimoji="0" lang="en-US" sz="882" kern="0">
              <a:solidFill>
                <a:srgbClr val="000000"/>
              </a:solidFill>
              <a:latin typeface="Segoe UI"/>
              <a:ea typeface="Yu Gothic UI"/>
            </a:endParaRPr>
          </a:p>
        </p:txBody>
      </p:sp>
      <p:sp>
        <p:nvSpPr>
          <p:cNvPr id="65" name="IoT">
            <a:extLst>
              <a:ext uri="{FF2B5EF4-FFF2-40B4-BE49-F238E27FC236}">
                <a16:creationId xmlns:a16="http://schemas.microsoft.com/office/drawing/2014/main" id="{CB2E0B9D-A634-494D-947F-3A31783248B4}"/>
              </a:ext>
            </a:extLst>
          </p:cNvPr>
          <p:cNvSpPr>
            <a:spLocks noChangeAspect="1" noEditPoints="1"/>
          </p:cNvSpPr>
          <p:nvPr/>
        </p:nvSpPr>
        <p:spPr bwMode="auto">
          <a:xfrm>
            <a:off x="8511214" y="2223532"/>
            <a:ext cx="518189" cy="519020"/>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rgbClr val="000000"/>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54">
              <a:defRPr/>
            </a:pPr>
            <a:endParaRPr kumimoji="0" lang="en-US" sz="1730" kern="0">
              <a:solidFill>
                <a:srgbClr val="000000"/>
              </a:solidFill>
              <a:latin typeface="Segoe UI"/>
              <a:ea typeface="Yu Gothic UI"/>
            </a:endParaRPr>
          </a:p>
        </p:txBody>
      </p:sp>
      <p:sp>
        <p:nvSpPr>
          <p:cNvPr id="66" name="brain_2">
            <a:extLst>
              <a:ext uri="{FF2B5EF4-FFF2-40B4-BE49-F238E27FC236}">
                <a16:creationId xmlns:a16="http://schemas.microsoft.com/office/drawing/2014/main" id="{875FEC4C-E88E-44E0-BE2C-1544D6433240}"/>
              </a:ext>
            </a:extLst>
          </p:cNvPr>
          <p:cNvSpPr>
            <a:spLocks noChangeAspect="1" noEditPoints="1"/>
          </p:cNvSpPr>
          <p:nvPr/>
        </p:nvSpPr>
        <p:spPr bwMode="auto">
          <a:xfrm>
            <a:off x="10171056" y="2223532"/>
            <a:ext cx="802135" cy="537855"/>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54">
              <a:defRPr/>
            </a:pPr>
            <a:endParaRPr kumimoji="0" lang="en-US" sz="1730" kern="0">
              <a:solidFill>
                <a:srgbClr val="000000"/>
              </a:solidFill>
              <a:latin typeface="Segoe UI"/>
              <a:ea typeface="Yu Gothic UI"/>
            </a:endParaRPr>
          </a:p>
        </p:txBody>
      </p:sp>
      <p:grpSp>
        <p:nvGrpSpPr>
          <p:cNvPr id="67" name="Group 14">
            <a:extLst>
              <a:ext uri="{FF2B5EF4-FFF2-40B4-BE49-F238E27FC236}">
                <a16:creationId xmlns:a16="http://schemas.microsoft.com/office/drawing/2014/main" id="{901A0D44-F1A9-470B-A3F1-0FDF751FF2F3}"/>
              </a:ext>
            </a:extLst>
          </p:cNvPr>
          <p:cNvGrpSpPr/>
          <p:nvPr/>
        </p:nvGrpSpPr>
        <p:grpSpPr>
          <a:xfrm>
            <a:off x="1570098" y="2890533"/>
            <a:ext cx="8982177" cy="200585"/>
            <a:chOff x="1509849" y="2680722"/>
            <a:chExt cx="9162288" cy="517066"/>
          </a:xfrm>
        </p:grpSpPr>
        <p:sp>
          <p:nvSpPr>
            <p:cNvPr id="68" name="Right Bracket 11">
              <a:extLst>
                <a:ext uri="{FF2B5EF4-FFF2-40B4-BE49-F238E27FC236}">
                  <a16:creationId xmlns:a16="http://schemas.microsoft.com/office/drawing/2014/main" id="{1A3C46A0-B91A-4573-9C28-1E56FF80B549}"/>
                </a:ext>
              </a:extLst>
            </p:cNvPr>
            <p:cNvSpPr/>
            <p:nvPr/>
          </p:nvSpPr>
          <p:spPr>
            <a:xfrm rot="5400000">
              <a:off x="5832460" y="-1641889"/>
              <a:ext cx="517065" cy="9162288"/>
            </a:xfrm>
            <a:prstGeom prst="rightBracket">
              <a:avLst>
                <a:gd name="adj" fmla="val 0"/>
              </a:avLst>
            </a:prstGeom>
            <a:noFill/>
            <a:ln w="15875" cap="flat" cmpd="sng" algn="ctr">
              <a:solidFill>
                <a:srgbClr val="000000"/>
              </a:solidFill>
              <a:prstDash val="solid"/>
              <a:headEnd type="none" w="lg" len="med"/>
              <a:tailEnd type="none" w="lg" len="med"/>
            </a:ln>
            <a:effectLst/>
          </p:spPr>
          <p:txBody>
            <a:bodyPr rtlCol="0" anchor="ctr"/>
            <a:lstStyle/>
            <a:p>
              <a:pPr algn="ctr" defTabSz="896354">
                <a:defRPr/>
              </a:pPr>
              <a:endParaRPr kumimoji="0" lang="en-US" sz="1730" kern="0">
                <a:solidFill>
                  <a:srgbClr val="000000"/>
                </a:solidFill>
                <a:latin typeface="Segoe UI"/>
                <a:ea typeface="Yu Gothic UI"/>
              </a:endParaRPr>
            </a:p>
          </p:txBody>
        </p:sp>
        <p:cxnSp>
          <p:nvCxnSpPr>
            <p:cNvPr id="69" name="Straight Connector 13">
              <a:extLst>
                <a:ext uri="{FF2B5EF4-FFF2-40B4-BE49-F238E27FC236}">
                  <a16:creationId xmlns:a16="http://schemas.microsoft.com/office/drawing/2014/main" id="{F7AB8B24-2C0B-46BB-8450-3FF0C29862C4}"/>
                </a:ext>
              </a:extLst>
            </p:cNvPr>
            <p:cNvCxnSpPr/>
            <p:nvPr/>
          </p:nvCxnSpPr>
          <p:spPr>
            <a:xfrm>
              <a:off x="3340607" y="2680722"/>
              <a:ext cx="0" cy="517066"/>
            </a:xfrm>
            <a:prstGeom prst="line">
              <a:avLst/>
            </a:prstGeom>
            <a:noFill/>
            <a:ln w="15875" cap="flat" cmpd="sng" algn="ctr">
              <a:solidFill>
                <a:srgbClr val="000000"/>
              </a:solidFill>
              <a:prstDash val="solid"/>
              <a:headEnd type="none" w="lg" len="med"/>
              <a:tailEnd type="none" w="lg" len="med"/>
            </a:ln>
            <a:effectLst/>
          </p:spPr>
        </p:cxnSp>
        <p:cxnSp>
          <p:nvCxnSpPr>
            <p:cNvPr id="70" name="Straight Connector 229">
              <a:extLst>
                <a:ext uri="{FF2B5EF4-FFF2-40B4-BE49-F238E27FC236}">
                  <a16:creationId xmlns:a16="http://schemas.microsoft.com/office/drawing/2014/main" id="{1B320A33-7601-495F-8D8E-B8A8B51DDD14}"/>
                </a:ext>
              </a:extLst>
            </p:cNvPr>
            <p:cNvCxnSpPr/>
            <p:nvPr/>
          </p:nvCxnSpPr>
          <p:spPr>
            <a:xfrm>
              <a:off x="5178551" y="2680722"/>
              <a:ext cx="0" cy="517066"/>
            </a:xfrm>
            <a:prstGeom prst="line">
              <a:avLst/>
            </a:prstGeom>
            <a:noFill/>
            <a:ln w="15875" cap="flat" cmpd="sng" algn="ctr">
              <a:solidFill>
                <a:srgbClr val="000000"/>
              </a:solidFill>
              <a:prstDash val="solid"/>
              <a:headEnd type="none" w="lg" len="med"/>
              <a:tailEnd type="none" w="lg" len="med"/>
            </a:ln>
            <a:effectLst/>
          </p:spPr>
        </p:cxnSp>
        <p:cxnSp>
          <p:nvCxnSpPr>
            <p:cNvPr id="71" name="Straight Connector 230">
              <a:extLst>
                <a:ext uri="{FF2B5EF4-FFF2-40B4-BE49-F238E27FC236}">
                  <a16:creationId xmlns:a16="http://schemas.microsoft.com/office/drawing/2014/main" id="{147F1100-186D-4642-93C8-6F2CC0843240}"/>
                </a:ext>
              </a:extLst>
            </p:cNvPr>
            <p:cNvCxnSpPr/>
            <p:nvPr/>
          </p:nvCxnSpPr>
          <p:spPr>
            <a:xfrm>
              <a:off x="7016495" y="2680722"/>
              <a:ext cx="0" cy="517066"/>
            </a:xfrm>
            <a:prstGeom prst="line">
              <a:avLst/>
            </a:prstGeom>
            <a:noFill/>
            <a:ln w="15875" cap="flat" cmpd="sng" algn="ctr">
              <a:solidFill>
                <a:srgbClr val="000000"/>
              </a:solidFill>
              <a:prstDash val="solid"/>
              <a:headEnd type="none" w="lg" len="med"/>
              <a:tailEnd type="none" w="lg" len="med"/>
            </a:ln>
            <a:effectLst/>
          </p:spPr>
        </p:cxnSp>
        <p:cxnSp>
          <p:nvCxnSpPr>
            <p:cNvPr id="72" name="Straight Connector 231">
              <a:extLst>
                <a:ext uri="{FF2B5EF4-FFF2-40B4-BE49-F238E27FC236}">
                  <a16:creationId xmlns:a16="http://schemas.microsoft.com/office/drawing/2014/main" id="{26223F70-AB16-4F02-9487-72C58344F8E4}"/>
                </a:ext>
              </a:extLst>
            </p:cNvPr>
            <p:cNvCxnSpPr/>
            <p:nvPr/>
          </p:nvCxnSpPr>
          <p:spPr>
            <a:xfrm>
              <a:off x="8854439" y="2680722"/>
              <a:ext cx="0" cy="517066"/>
            </a:xfrm>
            <a:prstGeom prst="line">
              <a:avLst/>
            </a:prstGeom>
            <a:noFill/>
            <a:ln w="15875" cap="flat" cmpd="sng" algn="ctr">
              <a:solidFill>
                <a:srgbClr val="000000"/>
              </a:solidFill>
              <a:prstDash val="solid"/>
              <a:headEnd type="none" w="lg" len="med"/>
              <a:tailEnd type="none" w="lg" len="med"/>
            </a:ln>
            <a:effectLst/>
          </p:spPr>
        </p:cxnSp>
      </p:grpSp>
      <p:cxnSp>
        <p:nvCxnSpPr>
          <p:cNvPr id="73" name="Straight Connector 239">
            <a:extLst>
              <a:ext uri="{FF2B5EF4-FFF2-40B4-BE49-F238E27FC236}">
                <a16:creationId xmlns:a16="http://schemas.microsoft.com/office/drawing/2014/main" id="{2166587F-62E8-48C6-AE01-9AEFB1473036}"/>
              </a:ext>
            </a:extLst>
          </p:cNvPr>
          <p:cNvCxnSpPr>
            <a:cxnSpLocks/>
          </p:cNvCxnSpPr>
          <p:nvPr/>
        </p:nvCxnSpPr>
        <p:spPr>
          <a:xfrm>
            <a:off x="6061187" y="3089288"/>
            <a:ext cx="1" cy="1792850"/>
          </a:xfrm>
          <a:prstGeom prst="line">
            <a:avLst/>
          </a:prstGeom>
          <a:noFill/>
          <a:ln w="15875" cap="flat" cmpd="sng" algn="ctr">
            <a:solidFill>
              <a:srgbClr val="000000"/>
            </a:solidFill>
            <a:prstDash val="solid"/>
            <a:headEnd type="none" w="lg" len="med"/>
            <a:tailEnd type="none" w="lg" len="med"/>
          </a:ln>
          <a:effectLst/>
        </p:spPr>
      </p:cxnSp>
      <p:sp>
        <p:nvSpPr>
          <p:cNvPr id="74" name="Rectangle 240">
            <a:extLst>
              <a:ext uri="{FF2B5EF4-FFF2-40B4-BE49-F238E27FC236}">
                <a16:creationId xmlns:a16="http://schemas.microsoft.com/office/drawing/2014/main" id="{63FBE1F5-D7AE-4D25-A9F8-6DDE0748980E}"/>
              </a:ext>
            </a:extLst>
          </p:cNvPr>
          <p:cNvSpPr/>
          <p:nvPr/>
        </p:nvSpPr>
        <p:spPr bwMode="auto">
          <a:xfrm>
            <a:off x="442521" y="5716368"/>
            <a:ext cx="2241062" cy="537855"/>
          </a:xfrm>
          <a:prstGeom prst="rect">
            <a:avLst/>
          </a:prstGeom>
          <a:noFill/>
          <a:ln w="10795" cap="flat" cmpd="sng" algn="ctr">
            <a:noFill/>
            <a:prstDash val="solid"/>
          </a:ln>
          <a:effectLst/>
        </p:spPr>
        <p:txBody>
          <a:bodyPr rot="0" spcFirstLastPara="0" vertOverflow="overflow" horzOverflow="overflow" vert="horz" wrap="none" lIns="0" tIns="89642" rIns="0" bIns="0" numCol="1" spcCol="0" rtlCol="0" fromWordArt="0" anchor="t" anchorCtr="0" forceAA="0" compatLnSpc="1">
            <a:prstTxWarp prst="textNoShape">
              <a:avLst/>
            </a:prstTxWarp>
            <a:noAutofit/>
          </a:bodyPr>
          <a:lstStyle/>
          <a:p>
            <a:pPr algn="ctr" defTabSz="914102" fontAlgn="base">
              <a:spcBef>
                <a:spcPct val="0"/>
              </a:spcBef>
              <a:spcAft>
                <a:spcPct val="0"/>
              </a:spcAft>
              <a:defRPr/>
            </a:pPr>
            <a:r>
              <a:rPr kumimoji="0" lang="en-US" sz="1961" kern="0">
                <a:solidFill>
                  <a:srgbClr val="000000"/>
                </a:solidFill>
                <a:latin typeface="Segoe UI"/>
                <a:ea typeface="Yu Gothic UI"/>
                <a:cs typeface="Segoe UI" panose="020B0502040204020203" pitchFamily="34" charset="0"/>
              </a:rPr>
              <a:t>Visual Studio</a:t>
            </a:r>
          </a:p>
        </p:txBody>
      </p:sp>
      <p:sp>
        <p:nvSpPr>
          <p:cNvPr id="75" name="Rectangle 241">
            <a:extLst>
              <a:ext uri="{FF2B5EF4-FFF2-40B4-BE49-F238E27FC236}">
                <a16:creationId xmlns:a16="http://schemas.microsoft.com/office/drawing/2014/main" id="{AAD0497B-B5A1-495D-892D-18C3CCF4E7C0}"/>
              </a:ext>
            </a:extLst>
          </p:cNvPr>
          <p:cNvSpPr/>
          <p:nvPr/>
        </p:nvSpPr>
        <p:spPr bwMode="auto">
          <a:xfrm>
            <a:off x="2992677" y="5716368"/>
            <a:ext cx="3122484" cy="537855"/>
          </a:xfrm>
          <a:prstGeom prst="rect">
            <a:avLst/>
          </a:prstGeom>
          <a:noFill/>
          <a:ln w="10795" cap="flat" cmpd="sng" algn="ctr">
            <a:noFill/>
            <a:prstDash val="solid"/>
          </a:ln>
          <a:effectLst/>
        </p:spPr>
        <p:txBody>
          <a:bodyPr rot="0" spcFirstLastPara="0" vertOverflow="overflow" horzOverflow="overflow" vert="horz" wrap="none" lIns="0" tIns="8964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kumimoji="0" lang="en-US" sz="1961" kern="0">
                <a:solidFill>
                  <a:srgbClr val="000000"/>
                </a:solidFill>
                <a:latin typeface="Segoe UI"/>
                <a:ea typeface="Yu Gothic UI"/>
                <a:cs typeface="Segoe UI" panose="020B0502040204020203" pitchFamily="34" charset="0"/>
              </a:rPr>
              <a:t>Visual Studio Code</a:t>
            </a:r>
          </a:p>
        </p:txBody>
      </p:sp>
      <p:sp>
        <p:nvSpPr>
          <p:cNvPr id="76" name="Rectangle 242">
            <a:extLst>
              <a:ext uri="{FF2B5EF4-FFF2-40B4-BE49-F238E27FC236}">
                <a16:creationId xmlns:a16="http://schemas.microsoft.com/office/drawing/2014/main" id="{093E679F-7BCF-4403-BBBB-4AA9A0C247BE}"/>
              </a:ext>
            </a:extLst>
          </p:cNvPr>
          <p:cNvSpPr/>
          <p:nvPr/>
        </p:nvSpPr>
        <p:spPr bwMode="auto">
          <a:xfrm>
            <a:off x="6435337" y="5716368"/>
            <a:ext cx="2241062" cy="537855"/>
          </a:xfrm>
          <a:prstGeom prst="rect">
            <a:avLst/>
          </a:prstGeom>
          <a:noFill/>
          <a:ln w="10795" cap="flat" cmpd="sng" algn="ctr">
            <a:noFill/>
            <a:prstDash val="solid"/>
          </a:ln>
          <a:effectLst/>
        </p:spPr>
        <p:txBody>
          <a:bodyPr rot="0" spcFirstLastPara="0" vertOverflow="overflow" horzOverflow="overflow" vert="horz" wrap="none" lIns="0" tIns="89642" rIns="0" bIns="0" numCol="1" spcCol="0" rtlCol="0" fromWordArt="0" anchor="t" anchorCtr="0" forceAA="0" compatLnSpc="1">
            <a:prstTxWarp prst="textNoShape">
              <a:avLst/>
            </a:prstTxWarp>
            <a:noAutofit/>
          </a:bodyPr>
          <a:lstStyle/>
          <a:p>
            <a:pPr algn="ctr" defTabSz="914102" fontAlgn="base">
              <a:spcBef>
                <a:spcPct val="0"/>
              </a:spcBef>
              <a:spcAft>
                <a:spcPct val="0"/>
              </a:spcAft>
              <a:defRPr/>
            </a:pPr>
            <a:r>
              <a:rPr kumimoji="0" lang="en-US" sz="1961" kern="0">
                <a:solidFill>
                  <a:srgbClr val="000000"/>
                </a:solidFill>
                <a:latin typeface="Segoe UI"/>
                <a:ea typeface="Yu Gothic UI"/>
                <a:cs typeface="Segoe UI" panose="020B0502040204020203" pitchFamily="34" charset="0"/>
              </a:rPr>
              <a:t>Command Line</a:t>
            </a:r>
          </a:p>
        </p:txBody>
      </p:sp>
      <p:sp>
        <p:nvSpPr>
          <p:cNvPr id="77" name="Rectangle 243">
            <a:extLst>
              <a:ext uri="{FF2B5EF4-FFF2-40B4-BE49-F238E27FC236}">
                <a16:creationId xmlns:a16="http://schemas.microsoft.com/office/drawing/2014/main" id="{91C76AA7-A02E-4105-869F-7657F2CDB459}"/>
              </a:ext>
            </a:extLst>
          </p:cNvPr>
          <p:cNvSpPr/>
          <p:nvPr/>
        </p:nvSpPr>
        <p:spPr bwMode="auto">
          <a:xfrm>
            <a:off x="9431743" y="5716368"/>
            <a:ext cx="2241062" cy="537855"/>
          </a:xfrm>
          <a:prstGeom prst="rect">
            <a:avLst/>
          </a:prstGeom>
          <a:noFill/>
          <a:ln w="10795" cap="flat" cmpd="sng" algn="ctr">
            <a:noFill/>
            <a:prstDash val="solid"/>
          </a:ln>
          <a:effectLst/>
        </p:spPr>
        <p:txBody>
          <a:bodyPr rot="0" spcFirstLastPara="0" vertOverflow="overflow" horzOverflow="overflow" vert="horz" wrap="none" lIns="0" tIns="89642" rIns="0" bIns="0" numCol="1" spcCol="0" rtlCol="0" fromWordArt="0" anchor="t" anchorCtr="0" forceAA="0" compatLnSpc="1">
            <a:prstTxWarp prst="textNoShape">
              <a:avLst/>
            </a:prstTxWarp>
            <a:noAutofit/>
          </a:bodyPr>
          <a:lstStyle/>
          <a:p>
            <a:pPr algn="ctr" defTabSz="914102" fontAlgn="base">
              <a:spcBef>
                <a:spcPct val="0"/>
              </a:spcBef>
              <a:spcAft>
                <a:spcPct val="0"/>
              </a:spcAft>
              <a:defRPr/>
            </a:pPr>
            <a:r>
              <a:rPr kumimoji="0" lang="en-US" sz="1961" kern="0">
                <a:solidFill>
                  <a:srgbClr val="000000"/>
                </a:solidFill>
                <a:latin typeface="Segoe UI Semibold"/>
                <a:ea typeface="Yu Gothic UI"/>
                <a:cs typeface="Segoe UI" panose="020B0502040204020203" pitchFamily="34" charset="0"/>
              </a:rPr>
              <a:t>Your </a:t>
            </a:r>
            <a:r>
              <a:rPr kumimoji="0" lang="en-US" sz="1961" kern="0">
                <a:solidFill>
                  <a:srgbClr val="000000"/>
                </a:solidFill>
                <a:latin typeface="Segoe UI"/>
                <a:ea typeface="Yu Gothic UI"/>
                <a:cs typeface="Segoe UI" panose="020B0502040204020203" pitchFamily="34" charset="0"/>
              </a:rPr>
              <a:t>editor</a:t>
            </a:r>
          </a:p>
        </p:txBody>
      </p:sp>
      <p:grpSp>
        <p:nvGrpSpPr>
          <p:cNvPr id="78" name="Group 17">
            <a:extLst>
              <a:ext uri="{FF2B5EF4-FFF2-40B4-BE49-F238E27FC236}">
                <a16:creationId xmlns:a16="http://schemas.microsoft.com/office/drawing/2014/main" id="{FA389A7E-103B-4EA1-9936-2D756A861CF5}"/>
              </a:ext>
            </a:extLst>
          </p:cNvPr>
          <p:cNvGrpSpPr/>
          <p:nvPr/>
        </p:nvGrpSpPr>
        <p:grpSpPr>
          <a:xfrm>
            <a:off x="1570099" y="4873308"/>
            <a:ext cx="8982177" cy="197213"/>
            <a:chOff x="1509850" y="5046156"/>
            <a:chExt cx="9162288" cy="517066"/>
          </a:xfrm>
        </p:grpSpPr>
        <p:sp>
          <p:nvSpPr>
            <p:cNvPr id="79" name="Right Bracket 234">
              <a:extLst>
                <a:ext uri="{FF2B5EF4-FFF2-40B4-BE49-F238E27FC236}">
                  <a16:creationId xmlns:a16="http://schemas.microsoft.com/office/drawing/2014/main" id="{8DDECC3E-FEDB-4A43-8CD2-CF86AC0A1145}"/>
                </a:ext>
              </a:extLst>
            </p:cNvPr>
            <p:cNvSpPr/>
            <p:nvPr/>
          </p:nvSpPr>
          <p:spPr>
            <a:xfrm rot="16200000" flipV="1">
              <a:off x="5832461" y="723545"/>
              <a:ext cx="517065" cy="9162288"/>
            </a:xfrm>
            <a:prstGeom prst="rightBracket">
              <a:avLst>
                <a:gd name="adj" fmla="val 0"/>
              </a:avLst>
            </a:prstGeom>
            <a:noFill/>
            <a:ln w="15875" cap="flat" cmpd="sng" algn="ctr">
              <a:solidFill>
                <a:srgbClr val="000000"/>
              </a:solidFill>
              <a:prstDash val="solid"/>
              <a:headEnd type="none" w="lg" len="med"/>
              <a:tailEnd type="none" w="lg" len="med"/>
            </a:ln>
            <a:effectLst/>
          </p:spPr>
          <p:txBody>
            <a:bodyPr rtlCol="0" anchor="ctr"/>
            <a:lstStyle/>
            <a:p>
              <a:pPr algn="ctr" defTabSz="896354">
                <a:defRPr/>
              </a:pPr>
              <a:endParaRPr kumimoji="0" lang="en-US" sz="1730" kern="0">
                <a:solidFill>
                  <a:srgbClr val="000000"/>
                </a:solidFill>
                <a:latin typeface="Segoe UI"/>
                <a:ea typeface="Yu Gothic UI"/>
              </a:endParaRPr>
            </a:p>
          </p:txBody>
        </p:sp>
        <p:cxnSp>
          <p:nvCxnSpPr>
            <p:cNvPr id="80" name="Straight Connector 244">
              <a:extLst>
                <a:ext uri="{FF2B5EF4-FFF2-40B4-BE49-F238E27FC236}">
                  <a16:creationId xmlns:a16="http://schemas.microsoft.com/office/drawing/2014/main" id="{87918E96-640A-4674-A1DA-0C30E558254C}"/>
                </a:ext>
              </a:extLst>
            </p:cNvPr>
            <p:cNvCxnSpPr/>
            <p:nvPr/>
          </p:nvCxnSpPr>
          <p:spPr>
            <a:xfrm>
              <a:off x="4559154" y="5046156"/>
              <a:ext cx="0" cy="517066"/>
            </a:xfrm>
            <a:prstGeom prst="line">
              <a:avLst/>
            </a:prstGeom>
            <a:noFill/>
            <a:ln w="15875" cap="flat" cmpd="sng" algn="ctr">
              <a:solidFill>
                <a:srgbClr val="000000"/>
              </a:solidFill>
              <a:prstDash val="solid"/>
              <a:headEnd type="none" w="lg" len="med"/>
              <a:tailEnd type="none" w="lg" len="med"/>
            </a:ln>
            <a:effectLst/>
          </p:spPr>
        </p:cxnSp>
        <p:cxnSp>
          <p:nvCxnSpPr>
            <p:cNvPr id="81" name="Straight Connector 245">
              <a:extLst>
                <a:ext uri="{FF2B5EF4-FFF2-40B4-BE49-F238E27FC236}">
                  <a16:creationId xmlns:a16="http://schemas.microsoft.com/office/drawing/2014/main" id="{A8CD703C-10F3-4153-AE74-C909DE128118}"/>
                </a:ext>
              </a:extLst>
            </p:cNvPr>
            <p:cNvCxnSpPr/>
            <p:nvPr/>
          </p:nvCxnSpPr>
          <p:spPr>
            <a:xfrm>
              <a:off x="7615646" y="5046156"/>
              <a:ext cx="0" cy="517066"/>
            </a:xfrm>
            <a:prstGeom prst="line">
              <a:avLst/>
            </a:prstGeom>
            <a:noFill/>
            <a:ln w="15875" cap="flat" cmpd="sng" algn="ctr">
              <a:solidFill>
                <a:srgbClr val="000000"/>
              </a:solidFill>
              <a:prstDash val="solid"/>
              <a:headEnd type="none" w="lg" len="med"/>
              <a:tailEnd type="none" w="lg" len="med"/>
            </a:ln>
            <a:effectLst/>
          </p:spPr>
        </p:cxnSp>
      </p:grpSp>
      <p:pic>
        <p:nvPicPr>
          <p:cNvPr id="82" name="Picture 4" descr="A picture containing clipart&#10;&#10;Description automatically generated">
            <a:extLst>
              <a:ext uri="{FF2B5EF4-FFF2-40B4-BE49-F238E27FC236}">
                <a16:creationId xmlns:a16="http://schemas.microsoft.com/office/drawing/2014/main" id="{676512A3-C84C-48F1-B768-4D651D87A2F6}"/>
              </a:ext>
            </a:extLst>
          </p:cNvPr>
          <p:cNvPicPr>
            <a:picLocks noChangeAspect="1"/>
          </p:cNvPicPr>
          <p:nvPr/>
        </p:nvPicPr>
        <p:blipFill>
          <a:blip r:embed="rId2"/>
          <a:stretch>
            <a:fillRect/>
          </a:stretch>
        </p:blipFill>
        <p:spPr>
          <a:xfrm>
            <a:off x="5459677" y="3375120"/>
            <a:ext cx="1201209" cy="1201209"/>
          </a:xfrm>
          <a:prstGeom prst="rect">
            <a:avLst/>
          </a:prstGeom>
        </p:spPr>
      </p:pic>
      <p:sp>
        <p:nvSpPr>
          <p:cNvPr id="2" name="タイトル 1">
            <a:extLst>
              <a:ext uri="{FF2B5EF4-FFF2-40B4-BE49-F238E27FC236}">
                <a16:creationId xmlns:a16="http://schemas.microsoft.com/office/drawing/2014/main" id="{350A30FA-5B43-4B98-876B-D9443657186F}"/>
              </a:ext>
            </a:extLst>
          </p:cNvPr>
          <p:cNvSpPr>
            <a:spLocks noGrp="1"/>
          </p:cNvSpPr>
          <p:nvPr>
            <p:ph type="title"/>
          </p:nvPr>
        </p:nvSpPr>
        <p:spPr/>
        <p:txBody>
          <a:bodyPr/>
          <a:lstStyle/>
          <a:p>
            <a:r>
              <a:rPr lang="ja-JP" altLang="en-US" dirty="0">
                <a:solidFill>
                  <a:srgbClr val="000000"/>
                </a:solidFill>
              </a:rPr>
              <a:t>すべてのアプリのための統一プラットフォーム</a:t>
            </a:r>
            <a:endParaRPr kumimoji="1" lang="ja-JP" altLang="en-US" dirty="0">
              <a:solidFill>
                <a:srgbClr val="000000"/>
              </a:solidFill>
            </a:endParaRPr>
          </a:p>
        </p:txBody>
      </p:sp>
    </p:spTree>
    <p:extLst>
      <p:ext uri="{BB962C8B-B14F-4D97-AF65-F5344CB8AC3E}">
        <p14:creationId xmlns:p14="http://schemas.microsoft.com/office/powerpoint/2010/main" val="1838075761"/>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81E73C4-6308-4865-BE59-61D3740109F5}"/>
              </a:ext>
            </a:extLst>
          </p:cNvPr>
          <p:cNvSpPr>
            <a:spLocks noGrp="1"/>
          </p:cNvSpPr>
          <p:nvPr>
            <p:ph sz="quarter" idx="10"/>
          </p:nvPr>
        </p:nvSpPr>
        <p:spPr>
          <a:xfrm>
            <a:off x="519249" y="1463676"/>
            <a:ext cx="4784663" cy="4827396"/>
          </a:xfrm>
          <a:prstGeom prst="rect">
            <a:avLst/>
          </a:prstGeom>
        </p:spPr>
        <p:txBody>
          <a:bodyPr wrap="square">
            <a:normAutofit/>
          </a:bodyPr>
          <a:lstStyle/>
          <a:p>
            <a:r>
              <a:rPr lang="en-US" dirty="0"/>
              <a:t>High performance, contract-based RPC services</a:t>
            </a:r>
          </a:p>
          <a:p>
            <a:r>
              <a:rPr lang="en-US" dirty="0"/>
              <a:t>Broad interoperability for polyglot environments</a:t>
            </a:r>
          </a:p>
          <a:p>
            <a:r>
              <a:rPr lang="en-US" dirty="0"/>
              <a:t>Great for service-to-service communication</a:t>
            </a:r>
          </a:p>
          <a:p>
            <a:endParaRPr lang="en-US" dirty="0"/>
          </a:p>
        </p:txBody>
      </p:sp>
      <p:sp>
        <p:nvSpPr>
          <p:cNvPr id="2" name="Title 1">
            <a:extLst>
              <a:ext uri="{FF2B5EF4-FFF2-40B4-BE49-F238E27FC236}">
                <a16:creationId xmlns:a16="http://schemas.microsoft.com/office/drawing/2014/main" id="{810C662E-B27C-4A63-BF9A-401277A46D9D}"/>
              </a:ext>
            </a:extLst>
          </p:cNvPr>
          <p:cNvSpPr>
            <a:spLocks noGrp="1"/>
          </p:cNvSpPr>
          <p:nvPr>
            <p:ph type="title"/>
          </p:nvPr>
        </p:nvSpPr>
        <p:spPr>
          <a:xfrm>
            <a:off x="274639" y="291071"/>
            <a:ext cx="5389314" cy="899665"/>
          </a:xfrm>
          <a:prstGeom prst="rect">
            <a:avLst/>
          </a:prstGeom>
        </p:spPr>
        <p:txBody>
          <a:bodyPr wrap="square" anchor="t">
            <a:normAutofit/>
          </a:bodyPr>
          <a:lstStyle/>
          <a:p>
            <a:r>
              <a:rPr lang="en-US" dirty="0" err="1"/>
              <a:t>gRPC</a:t>
            </a:r>
            <a:endParaRPr lang="en-US" dirty="0"/>
          </a:p>
        </p:txBody>
      </p:sp>
      <p:pic>
        <p:nvPicPr>
          <p:cNvPr id="10" name="Picture 9">
            <a:extLst>
              <a:ext uri="{FF2B5EF4-FFF2-40B4-BE49-F238E27FC236}">
                <a16:creationId xmlns:a16="http://schemas.microsoft.com/office/drawing/2014/main" id="{25F472D5-37BF-4819-BB6F-6BF586E475D1}"/>
              </a:ext>
            </a:extLst>
          </p:cNvPr>
          <p:cNvPicPr>
            <a:picLocks noChangeAspect="1"/>
          </p:cNvPicPr>
          <p:nvPr/>
        </p:nvPicPr>
        <p:blipFill rotWithShape="1">
          <a:blip r:embed="rId2"/>
          <a:srcRect r="27688" b="35833"/>
          <a:stretch/>
        </p:blipFill>
        <p:spPr>
          <a:xfrm>
            <a:off x="5802356" y="286196"/>
            <a:ext cx="6141385" cy="3725333"/>
          </a:xfrm>
          <a:prstGeom prst="rect">
            <a:avLst/>
          </a:prstGeom>
        </p:spPr>
      </p:pic>
      <p:pic>
        <p:nvPicPr>
          <p:cNvPr id="8" name="Picture 7">
            <a:extLst>
              <a:ext uri="{FF2B5EF4-FFF2-40B4-BE49-F238E27FC236}">
                <a16:creationId xmlns:a16="http://schemas.microsoft.com/office/drawing/2014/main" id="{016F810A-C34E-4A0E-A010-00197A110A85}"/>
              </a:ext>
            </a:extLst>
          </p:cNvPr>
          <p:cNvPicPr>
            <a:picLocks noChangeAspect="1"/>
          </p:cNvPicPr>
          <p:nvPr/>
        </p:nvPicPr>
        <p:blipFill>
          <a:blip r:embed="rId3"/>
          <a:stretch>
            <a:fillRect/>
          </a:stretch>
        </p:blipFill>
        <p:spPr>
          <a:xfrm>
            <a:off x="5986479" y="2617396"/>
            <a:ext cx="4861823" cy="3954409"/>
          </a:xfrm>
          <a:prstGeom prst="rect">
            <a:avLst/>
          </a:prstGeom>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CB8154D1-E9D2-4976-A15A-5BBBF923FDA3}"/>
              </a:ext>
            </a:extLst>
          </p:cNvPr>
          <p:cNvPicPr>
            <a:picLocks noChangeAspect="1"/>
          </p:cNvPicPr>
          <p:nvPr/>
        </p:nvPicPr>
        <p:blipFill>
          <a:blip r:embed="rId4"/>
          <a:stretch>
            <a:fillRect/>
          </a:stretch>
        </p:blipFill>
        <p:spPr>
          <a:xfrm>
            <a:off x="6191237" y="4276174"/>
            <a:ext cx="5904883" cy="2470701"/>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92162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E423251-CF7F-4E31-97DA-380968429D8F}"/>
              </a:ext>
            </a:extLst>
          </p:cNvPr>
          <p:cNvSpPr>
            <a:spLocks noGrp="1"/>
          </p:cNvSpPr>
          <p:nvPr>
            <p:ph sz="quarter" idx="10"/>
          </p:nvPr>
        </p:nvSpPr>
        <p:spPr/>
        <p:txBody>
          <a:bodyPr/>
          <a:lstStyle/>
          <a:p>
            <a:r>
              <a:rPr lang="ja-JP" altLang="en-US" dirty="0"/>
              <a:t>リアルタイム </a:t>
            </a:r>
            <a:r>
              <a:rPr lang="en-US" altLang="ja-JP" dirty="0"/>
              <a:t>W</a:t>
            </a:r>
            <a:r>
              <a:rPr lang="en-US" dirty="0"/>
              <a:t>eb </a:t>
            </a:r>
            <a:r>
              <a:rPr lang="ja-JP" altLang="en-US" dirty="0"/>
              <a:t>フレームワーク</a:t>
            </a:r>
            <a:r>
              <a:rPr lang="en-US" dirty="0"/>
              <a:t> for ASP.NET Core</a:t>
            </a:r>
          </a:p>
          <a:p>
            <a:pPr lvl="1"/>
            <a:r>
              <a:rPr lang="en-US" sz="2353" dirty="0"/>
              <a:t>Push content to connected clients as it becomes available</a:t>
            </a:r>
          </a:p>
          <a:p>
            <a:endParaRPr lang="en-US" sz="1961" dirty="0"/>
          </a:p>
          <a:p>
            <a:r>
              <a:rPr lang="ja-JP" altLang="en-US" sz="3529" dirty="0"/>
              <a:t>新機能</a:t>
            </a:r>
            <a:endParaRPr lang="en-US" sz="3529" dirty="0"/>
          </a:p>
          <a:p>
            <a:pPr marL="336145" lvl="1" indent="-336145">
              <a:buFont typeface="Arial" panose="020B0604020202020204" pitchFamily="34" charset="0"/>
              <a:buChar char="•"/>
            </a:pPr>
            <a:r>
              <a:rPr lang="en-US" sz="2353" dirty="0"/>
              <a:t>JavaScript/TypeScript client</a:t>
            </a:r>
          </a:p>
          <a:p>
            <a:pPr marL="336145" lvl="1" indent="-336145">
              <a:buFont typeface="Arial" panose="020B0604020202020204" pitchFamily="34" charset="0"/>
              <a:buChar char="•"/>
            </a:pPr>
            <a:r>
              <a:rPr lang="en-US" sz="2353" dirty="0"/>
              <a:t>New binary protocol based </a:t>
            </a:r>
            <a:br>
              <a:rPr lang="en-US" sz="2353" dirty="0"/>
            </a:br>
            <a:r>
              <a:rPr lang="en-US" sz="2353" dirty="0"/>
              <a:t>on </a:t>
            </a:r>
            <a:r>
              <a:rPr lang="en-US" sz="2353" dirty="0" err="1"/>
              <a:t>MessagePack</a:t>
            </a:r>
            <a:endParaRPr lang="en-US" sz="2353" dirty="0"/>
          </a:p>
          <a:p>
            <a:pPr marL="336145" lvl="1" indent="-336145">
              <a:buFont typeface="Arial" panose="020B0604020202020204" pitchFamily="34" charset="0"/>
              <a:buChar char="•"/>
            </a:pPr>
            <a:r>
              <a:rPr lang="en-US" sz="2353" dirty="0"/>
              <a:t>Open protocol with extensibility</a:t>
            </a:r>
          </a:p>
          <a:p>
            <a:pPr marL="336145" lvl="1" indent="-336145">
              <a:buFont typeface="Arial" panose="020B0604020202020204" pitchFamily="34" charset="0"/>
              <a:buChar char="•"/>
            </a:pPr>
            <a:r>
              <a:rPr lang="en-US" sz="2353" dirty="0"/>
              <a:t>Streaming</a:t>
            </a:r>
          </a:p>
          <a:p>
            <a:pPr marL="336145" lvl="1" indent="-336145">
              <a:buFont typeface="Arial" panose="020B0604020202020204" pitchFamily="34" charset="0"/>
              <a:buChar char="•"/>
            </a:pPr>
            <a:r>
              <a:rPr lang="en-US" sz="2353" dirty="0"/>
              <a:t>Simplified scale-out</a:t>
            </a:r>
          </a:p>
        </p:txBody>
      </p:sp>
      <p:sp>
        <p:nvSpPr>
          <p:cNvPr id="2" name="Title 1">
            <a:extLst>
              <a:ext uri="{FF2B5EF4-FFF2-40B4-BE49-F238E27FC236}">
                <a16:creationId xmlns:a16="http://schemas.microsoft.com/office/drawing/2014/main" id="{1E7E5756-85FC-48A0-9E9A-756CE79144CD}"/>
              </a:ext>
            </a:extLst>
          </p:cNvPr>
          <p:cNvSpPr>
            <a:spLocks noGrp="1"/>
          </p:cNvSpPr>
          <p:nvPr>
            <p:ph type="title"/>
          </p:nvPr>
        </p:nvSpPr>
        <p:spPr/>
        <p:txBody>
          <a:bodyPr/>
          <a:lstStyle/>
          <a:p>
            <a:r>
              <a:rPr lang="en-US" dirty="0"/>
              <a:t>ASP.NET Core </a:t>
            </a:r>
            <a:r>
              <a:rPr lang="en-US" dirty="0" err="1"/>
              <a:t>SignalR</a:t>
            </a:r>
            <a:endParaRPr lang="en-US" dirty="0"/>
          </a:p>
        </p:txBody>
      </p:sp>
      <p:grpSp>
        <p:nvGrpSpPr>
          <p:cNvPr id="12" name="グループ化 11">
            <a:extLst>
              <a:ext uri="{FF2B5EF4-FFF2-40B4-BE49-F238E27FC236}">
                <a16:creationId xmlns:a16="http://schemas.microsoft.com/office/drawing/2014/main" id="{2A96A09F-2ECF-46EB-B775-ADF7A729C493}"/>
              </a:ext>
            </a:extLst>
          </p:cNvPr>
          <p:cNvGrpSpPr>
            <a:grpSpLocks noChangeAspect="1"/>
          </p:cNvGrpSpPr>
          <p:nvPr/>
        </p:nvGrpSpPr>
        <p:grpSpPr>
          <a:xfrm>
            <a:off x="5390076" y="3161786"/>
            <a:ext cx="6210300" cy="2913297"/>
            <a:chOff x="1092740" y="1569969"/>
            <a:chExt cx="10248429" cy="4807613"/>
          </a:xfrm>
        </p:grpSpPr>
        <p:sp>
          <p:nvSpPr>
            <p:cNvPr id="4" name="Rectangle 53">
              <a:extLst>
                <a:ext uri="{FF2B5EF4-FFF2-40B4-BE49-F238E27FC236}">
                  <a16:creationId xmlns:a16="http://schemas.microsoft.com/office/drawing/2014/main" id="{05063B78-989C-4FE7-93BE-3AB02DAD976F}"/>
                </a:ext>
              </a:extLst>
            </p:cNvPr>
            <p:cNvSpPr/>
            <p:nvPr/>
          </p:nvSpPr>
          <p:spPr bwMode="auto">
            <a:xfrm>
              <a:off x="1092740" y="1569969"/>
              <a:ext cx="10248428" cy="276886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kumimoji="0" lang="en-US" sz="2353" b="1" dirty="0">
                  <a:gradFill>
                    <a:gsLst>
                      <a:gs pos="0">
                        <a:srgbClr val="FFFFFF"/>
                      </a:gs>
                      <a:gs pos="100000">
                        <a:srgbClr val="FFFFFF"/>
                      </a:gs>
                    </a:gsLst>
                    <a:lin ang="5400000" scaled="0"/>
                  </a:gradFill>
                  <a:latin typeface="Segoe UI"/>
                  <a:ea typeface="Segoe UI" pitchFamily="34" charset="0"/>
                  <a:cs typeface="Segoe UI" pitchFamily="34" charset="0"/>
                </a:rPr>
                <a:t>ASP.NET Core</a:t>
              </a:r>
            </a:p>
          </p:txBody>
        </p:sp>
        <p:sp>
          <p:nvSpPr>
            <p:cNvPr id="5" name="Rectangle 42">
              <a:extLst>
                <a:ext uri="{FF2B5EF4-FFF2-40B4-BE49-F238E27FC236}">
                  <a16:creationId xmlns:a16="http://schemas.microsoft.com/office/drawing/2014/main" id="{C83CD472-4320-4ED4-8EDF-A4661A374287}"/>
                </a:ext>
              </a:extLst>
            </p:cNvPr>
            <p:cNvSpPr/>
            <p:nvPr/>
          </p:nvSpPr>
          <p:spPr bwMode="auto">
            <a:xfrm>
              <a:off x="1457657" y="2483722"/>
              <a:ext cx="2261365" cy="158351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kumimoji="0" lang="en-US" sz="1961" b="1" dirty="0">
                  <a:gradFill>
                    <a:gsLst>
                      <a:gs pos="0">
                        <a:srgbClr val="FFFFFF"/>
                      </a:gs>
                      <a:gs pos="100000">
                        <a:srgbClr val="FFFFFF"/>
                      </a:gs>
                    </a:gsLst>
                    <a:lin ang="5400000" scaled="0"/>
                  </a:gradFill>
                  <a:latin typeface="Segoe UI"/>
                  <a:ea typeface="Segoe UI" pitchFamily="34" charset="0"/>
                  <a:cs typeface="Segoe UI" pitchFamily="34" charset="0"/>
                </a:rPr>
                <a:t>MVC</a:t>
              </a:r>
            </a:p>
          </p:txBody>
        </p:sp>
        <p:sp>
          <p:nvSpPr>
            <p:cNvPr id="6" name="TextBox 98">
              <a:extLst>
                <a:ext uri="{FF2B5EF4-FFF2-40B4-BE49-F238E27FC236}">
                  <a16:creationId xmlns:a16="http://schemas.microsoft.com/office/drawing/2014/main" id="{11CF84C3-4AC2-4B13-9012-508BD8F1FC63}"/>
                </a:ext>
              </a:extLst>
            </p:cNvPr>
            <p:cNvSpPr txBox="1"/>
            <p:nvPr/>
          </p:nvSpPr>
          <p:spPr>
            <a:xfrm>
              <a:off x="6287774" y="5134719"/>
              <a:ext cx="5053395" cy="1242863"/>
            </a:xfrm>
            <a:prstGeom prst="rect">
              <a:avLst/>
            </a:prstGeom>
            <a:solidFill>
              <a:srgbClr val="7030A0"/>
            </a:solidFill>
          </p:spPr>
          <p:txBody>
            <a:bodyPr wrap="square" lIns="238978" tIns="191181" rIns="238978" bIns="191181" rtlCol="0" anchor="ctr">
              <a:noAutofit/>
            </a:bodyPr>
            <a:lstStyle>
              <a:defPPr>
                <a:defRPr lang="en-US"/>
              </a:defPPr>
              <a:lvl1pPr marR="0" lvl="0" indent="0" algn="ctr" defTabSz="914025" fontAlgn="auto">
                <a:lnSpc>
                  <a:spcPct val="90000"/>
                </a:lnSpc>
                <a:spcBef>
                  <a:spcPts val="0"/>
                </a:spcBef>
                <a:spcAft>
                  <a:spcPts val="0"/>
                </a:spcAft>
                <a:buClrTx/>
                <a:buSzTx/>
                <a:buFontTx/>
                <a:buNone/>
                <a:tabLst/>
                <a:defRPr kumimoji="0" sz="1333" b="1" i="0" u="none" strike="noStrike" kern="0" cap="none" spc="0" normalizeH="0" baseline="0">
                  <a:ln>
                    <a:noFill/>
                  </a:ln>
                  <a:solidFill>
                    <a:srgbClr val="FFFFFF"/>
                  </a:solidFill>
                  <a:effectLst/>
                  <a:uLnTx/>
                  <a:uFillTx/>
                  <a:latin typeface="Segoe UI"/>
                  <a:cs typeface="Segoe UI Semibold" panose="020B0702040204020203" pitchFamily="34" charset="0"/>
                </a:defRPr>
              </a:lvl1pPr>
            </a:lstStyle>
            <a:p>
              <a:pPr defTabSz="896019">
                <a:defRPr/>
              </a:pPr>
              <a:r>
                <a:rPr lang="en-US" sz="2353" dirty="0">
                  <a:ea typeface="Yu Gothic UI"/>
                </a:rPr>
                <a:t>.NET Core</a:t>
              </a:r>
            </a:p>
          </p:txBody>
        </p:sp>
        <p:sp>
          <p:nvSpPr>
            <p:cNvPr id="7" name="TextBox 39">
              <a:extLst>
                <a:ext uri="{FF2B5EF4-FFF2-40B4-BE49-F238E27FC236}">
                  <a16:creationId xmlns:a16="http://schemas.microsoft.com/office/drawing/2014/main" id="{4B5BFA11-B4E3-4417-89DB-407E1A1BD010}"/>
                </a:ext>
              </a:extLst>
            </p:cNvPr>
            <p:cNvSpPr txBox="1"/>
            <p:nvPr/>
          </p:nvSpPr>
          <p:spPr>
            <a:xfrm>
              <a:off x="1095306" y="5134719"/>
              <a:ext cx="5053395" cy="1242863"/>
            </a:xfrm>
            <a:prstGeom prst="rect">
              <a:avLst/>
            </a:prstGeom>
            <a:solidFill>
              <a:srgbClr val="7030A0"/>
            </a:solidFill>
          </p:spPr>
          <p:txBody>
            <a:bodyPr wrap="square" lIns="238978" tIns="191181" rIns="238978" bIns="191181" rtlCol="0" anchor="ctr">
              <a:noAutofit/>
            </a:bodyPr>
            <a:lstStyle>
              <a:defPPr>
                <a:defRPr lang="en-US"/>
              </a:defPPr>
              <a:lvl1pPr marR="0" lvl="0" indent="0" algn="ctr" defTabSz="914025" fontAlgn="auto">
                <a:lnSpc>
                  <a:spcPct val="90000"/>
                </a:lnSpc>
                <a:spcBef>
                  <a:spcPts val="0"/>
                </a:spcBef>
                <a:spcAft>
                  <a:spcPts val="0"/>
                </a:spcAft>
                <a:buClrTx/>
                <a:buSzTx/>
                <a:buFontTx/>
                <a:buNone/>
                <a:tabLst/>
                <a:defRPr kumimoji="0" sz="1333" b="1" i="0" u="none" strike="noStrike" kern="0" cap="none" spc="0" normalizeH="0" baseline="0">
                  <a:ln>
                    <a:noFill/>
                  </a:ln>
                  <a:solidFill>
                    <a:srgbClr val="FFFFFF"/>
                  </a:solidFill>
                  <a:effectLst/>
                  <a:uLnTx/>
                  <a:uFillTx/>
                  <a:latin typeface="Segoe UI"/>
                  <a:cs typeface="Segoe UI Semibold" panose="020B0702040204020203" pitchFamily="34" charset="0"/>
                </a:defRPr>
              </a:lvl1pPr>
            </a:lstStyle>
            <a:p>
              <a:pPr defTabSz="896019">
                <a:defRPr/>
              </a:pPr>
              <a:r>
                <a:rPr lang="en-US" sz="2353" dirty="0">
                  <a:ea typeface="Yu Gothic UI"/>
                </a:rPr>
                <a:t>.NET Framework</a:t>
              </a:r>
            </a:p>
          </p:txBody>
        </p:sp>
        <p:sp>
          <p:nvSpPr>
            <p:cNvPr id="8" name="Rectangle 40">
              <a:extLst>
                <a:ext uri="{FF2B5EF4-FFF2-40B4-BE49-F238E27FC236}">
                  <a16:creationId xmlns:a16="http://schemas.microsoft.com/office/drawing/2014/main" id="{1CC2B239-36B0-4210-BC08-A130B525DD78}"/>
                </a:ext>
              </a:extLst>
            </p:cNvPr>
            <p:cNvSpPr/>
            <p:nvPr/>
          </p:nvSpPr>
          <p:spPr bwMode="auto">
            <a:xfrm>
              <a:off x="1092740" y="4472701"/>
              <a:ext cx="10248428" cy="528151"/>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kumimoji="0" lang="en-US" sz="2353" b="1" dirty="0">
                  <a:gradFill>
                    <a:gsLst>
                      <a:gs pos="0">
                        <a:srgbClr val="FFFFFF"/>
                      </a:gs>
                      <a:gs pos="100000">
                        <a:srgbClr val="FFFFFF"/>
                      </a:gs>
                    </a:gsLst>
                    <a:lin ang="5400000" scaled="0"/>
                  </a:gradFill>
                  <a:latin typeface="Segoe UI"/>
                  <a:ea typeface="Segoe UI" pitchFamily="34" charset="0"/>
                  <a:cs typeface="Segoe UI" pitchFamily="34" charset="0"/>
                </a:rPr>
                <a:t>.NET Standard</a:t>
              </a:r>
            </a:p>
          </p:txBody>
        </p:sp>
        <p:sp>
          <p:nvSpPr>
            <p:cNvPr id="9" name="Rectangle 54">
              <a:extLst>
                <a:ext uri="{FF2B5EF4-FFF2-40B4-BE49-F238E27FC236}">
                  <a16:creationId xmlns:a16="http://schemas.microsoft.com/office/drawing/2014/main" id="{FD373A2D-D234-4674-8A0A-8645F8416DEE}"/>
                </a:ext>
              </a:extLst>
            </p:cNvPr>
            <p:cNvSpPr/>
            <p:nvPr/>
          </p:nvSpPr>
          <p:spPr bwMode="auto">
            <a:xfrm>
              <a:off x="3857418" y="2489818"/>
              <a:ext cx="2261365" cy="158351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kumimoji="0" lang="en-US" sz="1961" b="1" dirty="0">
                  <a:gradFill>
                    <a:gsLst>
                      <a:gs pos="0">
                        <a:srgbClr val="FFFFFF"/>
                      </a:gs>
                      <a:gs pos="100000">
                        <a:srgbClr val="FFFFFF"/>
                      </a:gs>
                    </a:gsLst>
                    <a:lin ang="5400000" scaled="0"/>
                  </a:gradFill>
                  <a:latin typeface="Segoe UI"/>
                  <a:ea typeface="Yu Gothic UI"/>
                  <a:cs typeface="Segoe UI" pitchFamily="34" charset="0"/>
                </a:rPr>
                <a:t>Razor </a:t>
              </a:r>
            </a:p>
            <a:p>
              <a:pPr algn="ctr" defTabSz="932293" fontAlgn="base">
                <a:lnSpc>
                  <a:spcPct val="90000"/>
                </a:lnSpc>
                <a:spcBef>
                  <a:spcPct val="0"/>
                </a:spcBef>
                <a:spcAft>
                  <a:spcPct val="0"/>
                </a:spcAft>
                <a:defRPr/>
              </a:pPr>
              <a:r>
                <a:rPr kumimoji="0" lang="en-US" sz="1961" b="1" dirty="0">
                  <a:gradFill>
                    <a:gsLst>
                      <a:gs pos="0">
                        <a:srgbClr val="FFFFFF"/>
                      </a:gs>
                      <a:gs pos="100000">
                        <a:srgbClr val="FFFFFF"/>
                      </a:gs>
                    </a:gsLst>
                    <a:lin ang="5400000" scaled="0"/>
                  </a:gradFill>
                  <a:latin typeface="Segoe UI"/>
                  <a:ea typeface="Yu Gothic UI"/>
                  <a:cs typeface="Segoe UI" pitchFamily="34" charset="0"/>
                </a:rPr>
                <a:t>Pages</a:t>
              </a:r>
            </a:p>
          </p:txBody>
        </p:sp>
        <p:sp>
          <p:nvSpPr>
            <p:cNvPr id="10" name="Rectangle 56">
              <a:extLst>
                <a:ext uri="{FF2B5EF4-FFF2-40B4-BE49-F238E27FC236}">
                  <a16:creationId xmlns:a16="http://schemas.microsoft.com/office/drawing/2014/main" id="{02AFA018-C897-4972-89C0-30685CA15158}"/>
                </a:ext>
              </a:extLst>
            </p:cNvPr>
            <p:cNvSpPr/>
            <p:nvPr/>
          </p:nvSpPr>
          <p:spPr bwMode="auto">
            <a:xfrm>
              <a:off x="6257178" y="2483722"/>
              <a:ext cx="2261365" cy="158351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kumimoji="0" lang="en-US" sz="1961" b="1" dirty="0">
                  <a:gradFill>
                    <a:gsLst>
                      <a:gs pos="0">
                        <a:srgbClr val="FFFFFF"/>
                      </a:gs>
                      <a:gs pos="100000">
                        <a:srgbClr val="FFFFFF"/>
                      </a:gs>
                    </a:gsLst>
                    <a:lin ang="5400000" scaled="0"/>
                  </a:gradFill>
                  <a:latin typeface="Segoe UI"/>
                  <a:ea typeface="Yu Gothic UI"/>
                  <a:cs typeface="Segoe UI" pitchFamily="34" charset="0"/>
                </a:rPr>
                <a:t>Web API</a:t>
              </a:r>
            </a:p>
          </p:txBody>
        </p:sp>
        <p:sp>
          <p:nvSpPr>
            <p:cNvPr id="11" name="Rectangle 57">
              <a:extLst>
                <a:ext uri="{FF2B5EF4-FFF2-40B4-BE49-F238E27FC236}">
                  <a16:creationId xmlns:a16="http://schemas.microsoft.com/office/drawing/2014/main" id="{06BBADE6-B157-4846-9164-DF9BDF185B47}"/>
                </a:ext>
              </a:extLst>
            </p:cNvPr>
            <p:cNvSpPr/>
            <p:nvPr/>
          </p:nvSpPr>
          <p:spPr bwMode="auto">
            <a:xfrm>
              <a:off x="8656939" y="2483722"/>
              <a:ext cx="2261365" cy="1583510"/>
            </a:xfrm>
            <a:prstGeom prst="rect">
              <a:avLst/>
            </a:prstGeom>
            <a:solidFill>
              <a:srgbClr val="002060"/>
            </a:solidFill>
            <a:ln>
              <a:noFill/>
              <a:headEnd type="none" w="med" len="med"/>
              <a:tailEnd type="none" w="med" len="med"/>
            </a:ln>
            <a:effectLst>
              <a:glow rad="228600">
                <a:schemeClr val="accent6">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kumimoji="0" lang="en-US" sz="1961" b="1" dirty="0" err="1">
                  <a:gradFill>
                    <a:gsLst>
                      <a:gs pos="0">
                        <a:srgbClr val="FFFFFF"/>
                      </a:gs>
                      <a:gs pos="100000">
                        <a:srgbClr val="FFFFFF"/>
                      </a:gs>
                    </a:gsLst>
                    <a:lin ang="5400000" scaled="0"/>
                  </a:gradFill>
                  <a:latin typeface="Segoe UI"/>
                  <a:ea typeface="Yu Gothic UI"/>
                  <a:cs typeface="Segoe UI" pitchFamily="34" charset="0"/>
                </a:rPr>
                <a:t>SignalR</a:t>
              </a:r>
              <a:endParaRPr kumimoji="0" lang="en-US" sz="1961" b="1" dirty="0">
                <a:gradFill>
                  <a:gsLst>
                    <a:gs pos="0">
                      <a:srgbClr val="FFFFFF"/>
                    </a:gs>
                    <a:gs pos="100000">
                      <a:srgbClr val="FFFFFF"/>
                    </a:gs>
                  </a:gsLst>
                  <a:lin ang="5400000" scaled="0"/>
                </a:gradFill>
                <a:latin typeface="Segoe UI"/>
                <a:ea typeface="Yu Gothic UI"/>
                <a:cs typeface="Segoe UI" pitchFamily="34" charset="0"/>
              </a:endParaRPr>
            </a:p>
          </p:txBody>
        </p:sp>
      </p:grpSp>
      <p:sp>
        <p:nvSpPr>
          <p:cNvPr id="13" name="テキスト ボックス 12">
            <a:extLst>
              <a:ext uri="{FF2B5EF4-FFF2-40B4-BE49-F238E27FC236}">
                <a16:creationId xmlns:a16="http://schemas.microsoft.com/office/drawing/2014/main" id="{5314D583-3511-4637-B65E-CEB27D04B009}"/>
              </a:ext>
            </a:extLst>
          </p:cNvPr>
          <p:cNvSpPr txBox="1"/>
          <p:nvPr/>
        </p:nvSpPr>
        <p:spPr>
          <a:xfrm>
            <a:off x="9484439" y="6186729"/>
            <a:ext cx="2541329" cy="506901"/>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altLang="ja-JP" sz="1568" dirty="0">
                <a:gradFill>
                  <a:gsLst>
                    <a:gs pos="2917">
                      <a:srgbClr val="1A1A1A"/>
                    </a:gs>
                    <a:gs pos="30000">
                      <a:srgbClr val="1A1A1A"/>
                    </a:gs>
                  </a:gsLst>
                  <a:lin ang="5400000" scaled="0"/>
                </a:gradFill>
                <a:latin typeface="Segoe UI"/>
                <a:ea typeface="Yu Gothic UI"/>
              </a:rPr>
              <a:t>※ .NET Core 2.1 </a:t>
            </a:r>
            <a:r>
              <a:rPr lang="ja-JP" altLang="en-US" sz="1568" dirty="0">
                <a:gradFill>
                  <a:gsLst>
                    <a:gs pos="2917">
                      <a:srgbClr val="1A1A1A"/>
                    </a:gs>
                    <a:gs pos="30000">
                      <a:srgbClr val="1A1A1A"/>
                    </a:gs>
                  </a:gsLst>
                  <a:lin ang="5400000" scaled="0"/>
                </a:gradFill>
                <a:latin typeface="Segoe UI"/>
                <a:ea typeface="Yu Gothic UI"/>
              </a:rPr>
              <a:t>以降</a:t>
            </a:r>
          </a:p>
        </p:txBody>
      </p:sp>
    </p:spTree>
    <p:extLst>
      <p:ext uri="{BB962C8B-B14F-4D97-AF65-F5344CB8AC3E}">
        <p14:creationId xmlns:p14="http://schemas.microsoft.com/office/powerpoint/2010/main" val="142920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7D574D46-ACA5-4F63-8C75-371F269BB91B}"/>
              </a:ext>
            </a:extLst>
          </p:cNvPr>
          <p:cNvSpPr>
            <a:spLocks noGrp="1"/>
          </p:cNvSpPr>
          <p:nvPr>
            <p:ph type="title"/>
          </p:nvPr>
        </p:nvSpPr>
        <p:spPr/>
        <p:txBody>
          <a:bodyPr/>
          <a:lstStyle/>
          <a:p>
            <a:r>
              <a:rPr lang="en-US" altLang="ja-JP" dirty="0" err="1"/>
              <a:t>SignalR</a:t>
            </a:r>
            <a:r>
              <a:rPr lang="en-US" altLang="ja-JP" dirty="0"/>
              <a:t> </a:t>
            </a:r>
            <a:r>
              <a:rPr lang="ja-JP" altLang="en-US" dirty="0"/>
              <a:t>トランスポート層の抽象化</a:t>
            </a:r>
            <a:endParaRPr kumimoji="1" lang="ja-JP" altLang="en-US" dirty="0"/>
          </a:p>
        </p:txBody>
      </p:sp>
      <p:sp>
        <p:nvSpPr>
          <p:cNvPr id="15" name="Rectangle 8">
            <a:extLst>
              <a:ext uri="{FF2B5EF4-FFF2-40B4-BE49-F238E27FC236}">
                <a16:creationId xmlns:a16="http://schemas.microsoft.com/office/drawing/2014/main" id="{DAEFEDD9-167A-4013-9593-649C02F01FFF}"/>
              </a:ext>
            </a:extLst>
          </p:cNvPr>
          <p:cNvSpPr>
            <a:spLocks/>
          </p:cNvSpPr>
          <p:nvPr/>
        </p:nvSpPr>
        <p:spPr bwMode="ltGray">
          <a:xfrm>
            <a:off x="1367363" y="4953205"/>
            <a:ext cx="9528925" cy="988185"/>
          </a:xfrm>
          <a:prstGeom prst="rect">
            <a:avLst/>
          </a:prstGeom>
          <a:solidFill>
            <a:srgbClr val="00188F">
              <a:lumMod val="40000"/>
              <a:lumOff val="60000"/>
            </a:srgbClr>
          </a:solidFill>
          <a:ln w="10795" cap="flat" cmpd="sng" algn="ctr">
            <a:noFill/>
            <a:prstDash val="solid"/>
            <a:headEnd type="none" w="med" len="med"/>
            <a:tailEnd type="none" w="med" len="med"/>
          </a:ln>
          <a:effectLst/>
        </p:spPr>
        <p:txBody>
          <a:bodyPr vert="horz" wrap="square" lIns="70585" tIns="35292" rIns="70585" bIns="35292" numCol="1" rtlCol="0" anchor="b" anchorCtr="0" compatLnSpc="1">
            <a:prstTxWarp prst="textNoShape">
              <a:avLst/>
            </a:prstTxWarp>
          </a:bodyPr>
          <a:lstStyle/>
          <a:p>
            <a:pPr algn="ctr" defTabSz="895919" fontAlgn="base">
              <a:spcBef>
                <a:spcPct val="0"/>
              </a:spcBef>
              <a:spcAft>
                <a:spcPct val="0"/>
              </a:spcAft>
              <a:defRPr/>
            </a:pPr>
            <a:r>
              <a:rPr kumimoji="0" lang="en-US" sz="2745" kern="0" dirty="0">
                <a:solidFill>
                  <a:prstClr val="white"/>
                </a:solidFill>
                <a:latin typeface="Segoe UI"/>
                <a:ea typeface="Yu Gothic UI"/>
              </a:rPr>
              <a:t>HTTP</a:t>
            </a:r>
          </a:p>
        </p:txBody>
      </p:sp>
      <p:sp>
        <p:nvSpPr>
          <p:cNvPr id="16" name="Rectangle 8">
            <a:extLst>
              <a:ext uri="{FF2B5EF4-FFF2-40B4-BE49-F238E27FC236}">
                <a16:creationId xmlns:a16="http://schemas.microsoft.com/office/drawing/2014/main" id="{A985BFF2-0812-4651-8803-70A57A4AE906}"/>
              </a:ext>
            </a:extLst>
          </p:cNvPr>
          <p:cNvSpPr/>
          <p:nvPr/>
        </p:nvSpPr>
        <p:spPr bwMode="auto">
          <a:xfrm>
            <a:off x="1720286" y="3936959"/>
            <a:ext cx="8823079" cy="1482277"/>
          </a:xfrm>
          <a:prstGeom prst="rect">
            <a:avLst/>
          </a:prstGeom>
          <a:solidFill>
            <a:srgbClr val="68217A"/>
          </a:solidFill>
          <a:ln w="10795" cap="flat" cmpd="sng" algn="ctr">
            <a:noFill/>
            <a:prstDash val="solid"/>
            <a:headEnd type="none" w="med" len="med"/>
            <a:tailEnd type="none" w="med" len="med"/>
          </a:ln>
          <a:effectLst/>
        </p:spPr>
        <p:txBody>
          <a:bodyPr vert="horz" wrap="square" lIns="35292" tIns="141169" rIns="35292" bIns="35292" numCol="1" rtlCol="0" anchor="t" anchorCtr="0" compatLnSpc="1">
            <a:prstTxWarp prst="textNoShape">
              <a:avLst/>
            </a:prstTxWarp>
          </a:bodyPr>
          <a:lstStyle/>
          <a:p>
            <a:pPr algn="ctr" defTabSz="895919" fontAlgn="base">
              <a:spcBef>
                <a:spcPct val="0"/>
              </a:spcBef>
              <a:spcAft>
                <a:spcPct val="0"/>
              </a:spcAft>
              <a:defRPr/>
            </a:pPr>
            <a:r>
              <a:rPr kumimoji="0" lang="ja-JP" altLang="en-US" sz="2745" kern="0" dirty="0">
                <a:solidFill>
                  <a:prstClr val="white"/>
                </a:solidFill>
                <a:latin typeface="Segoe UI"/>
                <a:ea typeface="Yu Gothic UI"/>
              </a:rPr>
              <a:t>トランスポート層</a:t>
            </a:r>
            <a:endParaRPr kumimoji="0" lang="en-US" sz="2745" kern="0" dirty="0">
              <a:solidFill>
                <a:prstClr val="white"/>
              </a:solidFill>
              <a:latin typeface="Segoe UI"/>
              <a:ea typeface="Yu Gothic UI"/>
            </a:endParaRPr>
          </a:p>
        </p:txBody>
      </p:sp>
      <p:sp>
        <p:nvSpPr>
          <p:cNvPr id="17" name="Rectangle 8">
            <a:extLst>
              <a:ext uri="{FF2B5EF4-FFF2-40B4-BE49-F238E27FC236}">
                <a16:creationId xmlns:a16="http://schemas.microsoft.com/office/drawing/2014/main" id="{3490CC13-2280-41D6-8B25-ECB861C97392}"/>
              </a:ext>
            </a:extLst>
          </p:cNvPr>
          <p:cNvSpPr/>
          <p:nvPr/>
        </p:nvSpPr>
        <p:spPr bwMode="auto">
          <a:xfrm>
            <a:off x="8327837" y="4522336"/>
            <a:ext cx="2117539" cy="757453"/>
          </a:xfrm>
          <a:prstGeom prst="rect">
            <a:avLst/>
          </a:prstGeom>
          <a:solidFill>
            <a:srgbClr val="FF8C00">
              <a:lumMod val="75000"/>
            </a:srgbClr>
          </a:solidFill>
          <a:ln w="10795" cap="flat" cmpd="sng" algn="ctr">
            <a:noFill/>
            <a:prstDash val="solid"/>
            <a:headEnd type="none" w="med" len="med"/>
            <a:tailEnd type="none" w="med" len="med"/>
          </a:ln>
          <a:effectLst/>
        </p:spPr>
        <p:txBody>
          <a:bodyPr vert="horz" wrap="square" lIns="35292" tIns="70585" rIns="35292" bIns="35292" numCol="1" rtlCol="0" anchor="ctr" anchorCtr="0" compatLnSpc="1">
            <a:prstTxWarp prst="textNoShape">
              <a:avLst/>
            </a:prstTxWarp>
          </a:bodyPr>
          <a:lstStyle/>
          <a:p>
            <a:pPr algn="ctr" defTabSz="895919" fontAlgn="base">
              <a:spcBef>
                <a:spcPct val="0"/>
              </a:spcBef>
              <a:spcAft>
                <a:spcPct val="0"/>
              </a:spcAft>
              <a:defRPr/>
            </a:pPr>
            <a:r>
              <a:rPr kumimoji="0" lang="en-US" sz="2353" kern="0" dirty="0">
                <a:solidFill>
                  <a:prstClr val="white"/>
                </a:solidFill>
                <a:latin typeface="Segoe UI"/>
                <a:ea typeface="Yu Gothic UI"/>
              </a:rPr>
              <a:t>Long Polling</a:t>
            </a:r>
          </a:p>
        </p:txBody>
      </p:sp>
      <p:sp>
        <p:nvSpPr>
          <p:cNvPr id="18" name="Rectangle 8">
            <a:extLst>
              <a:ext uri="{FF2B5EF4-FFF2-40B4-BE49-F238E27FC236}">
                <a16:creationId xmlns:a16="http://schemas.microsoft.com/office/drawing/2014/main" id="{A4A29BBE-DBDB-4E01-B159-7FCF337ADA46}"/>
              </a:ext>
            </a:extLst>
          </p:cNvPr>
          <p:cNvSpPr/>
          <p:nvPr/>
        </p:nvSpPr>
        <p:spPr bwMode="auto">
          <a:xfrm>
            <a:off x="6157984" y="4522336"/>
            <a:ext cx="2117539" cy="757453"/>
          </a:xfrm>
          <a:prstGeom prst="rect">
            <a:avLst/>
          </a:prstGeom>
          <a:solidFill>
            <a:srgbClr val="FF8C00">
              <a:lumMod val="75000"/>
            </a:srgbClr>
          </a:solidFill>
          <a:ln w="10795" cap="flat" cmpd="sng" algn="ctr">
            <a:noFill/>
            <a:prstDash val="solid"/>
            <a:headEnd type="none" w="med" len="med"/>
            <a:tailEnd type="none" w="med" len="med"/>
          </a:ln>
          <a:effectLst/>
        </p:spPr>
        <p:txBody>
          <a:bodyPr vert="horz" wrap="square" lIns="35292" tIns="70585" rIns="35292" bIns="35292" numCol="1" rtlCol="0" anchor="ctr" anchorCtr="0" compatLnSpc="1">
            <a:prstTxWarp prst="textNoShape">
              <a:avLst/>
            </a:prstTxWarp>
          </a:bodyPr>
          <a:lstStyle/>
          <a:p>
            <a:pPr algn="ctr" defTabSz="895919" fontAlgn="base">
              <a:spcBef>
                <a:spcPct val="0"/>
              </a:spcBef>
              <a:spcAft>
                <a:spcPct val="0"/>
              </a:spcAft>
              <a:defRPr/>
            </a:pPr>
            <a:r>
              <a:rPr kumimoji="0" lang="en-US" sz="2353" kern="0" dirty="0">
                <a:solidFill>
                  <a:prstClr val="white"/>
                </a:solidFill>
                <a:latin typeface="Segoe UI"/>
                <a:ea typeface="Yu Gothic UI"/>
              </a:rPr>
              <a:t>Forever Frames</a:t>
            </a:r>
          </a:p>
        </p:txBody>
      </p:sp>
      <p:sp>
        <p:nvSpPr>
          <p:cNvPr id="19" name="Rectangle 8">
            <a:extLst>
              <a:ext uri="{FF2B5EF4-FFF2-40B4-BE49-F238E27FC236}">
                <a16:creationId xmlns:a16="http://schemas.microsoft.com/office/drawing/2014/main" id="{5FF73446-3826-4D83-A8AB-5A972FCE73AA}"/>
              </a:ext>
            </a:extLst>
          </p:cNvPr>
          <p:cNvSpPr/>
          <p:nvPr/>
        </p:nvSpPr>
        <p:spPr bwMode="auto">
          <a:xfrm>
            <a:off x="3988130" y="4522336"/>
            <a:ext cx="2117539" cy="757453"/>
          </a:xfrm>
          <a:prstGeom prst="rect">
            <a:avLst/>
          </a:prstGeom>
          <a:solidFill>
            <a:srgbClr val="FF8C00">
              <a:lumMod val="75000"/>
            </a:srgbClr>
          </a:solidFill>
          <a:ln w="10795" cap="flat" cmpd="sng" algn="ctr">
            <a:noFill/>
            <a:prstDash val="solid"/>
            <a:headEnd type="none" w="med" len="med"/>
            <a:tailEnd type="none" w="med" len="med"/>
          </a:ln>
          <a:effectLst/>
        </p:spPr>
        <p:txBody>
          <a:bodyPr vert="horz" wrap="square" lIns="35292" tIns="70585" rIns="35292" bIns="35292" numCol="1" rtlCol="0" anchor="ctr" anchorCtr="0" compatLnSpc="1">
            <a:prstTxWarp prst="textNoShape">
              <a:avLst/>
            </a:prstTxWarp>
          </a:bodyPr>
          <a:lstStyle/>
          <a:p>
            <a:pPr algn="ctr" defTabSz="895919" fontAlgn="base">
              <a:spcBef>
                <a:spcPct val="0"/>
              </a:spcBef>
              <a:spcAft>
                <a:spcPct val="0"/>
              </a:spcAft>
              <a:defRPr/>
            </a:pPr>
            <a:r>
              <a:rPr kumimoji="0" lang="en-US" sz="2353" kern="0" dirty="0">
                <a:solidFill>
                  <a:prstClr val="white"/>
                </a:solidFill>
                <a:latin typeface="Segoe UI"/>
                <a:ea typeface="Yu Gothic UI"/>
              </a:rPr>
              <a:t>Server Sent Events</a:t>
            </a:r>
          </a:p>
        </p:txBody>
      </p:sp>
      <p:sp>
        <p:nvSpPr>
          <p:cNvPr id="20" name="Rectangle 8">
            <a:extLst>
              <a:ext uri="{FF2B5EF4-FFF2-40B4-BE49-F238E27FC236}">
                <a16:creationId xmlns:a16="http://schemas.microsoft.com/office/drawing/2014/main" id="{C6201DDD-0CF0-4BB5-8331-ACCB5EBF36C5}"/>
              </a:ext>
            </a:extLst>
          </p:cNvPr>
          <p:cNvSpPr/>
          <p:nvPr/>
        </p:nvSpPr>
        <p:spPr bwMode="auto">
          <a:xfrm>
            <a:off x="1818276" y="4522336"/>
            <a:ext cx="2117539" cy="757453"/>
          </a:xfrm>
          <a:prstGeom prst="rect">
            <a:avLst/>
          </a:prstGeom>
          <a:solidFill>
            <a:srgbClr val="FF8C00">
              <a:lumMod val="75000"/>
            </a:srgbClr>
          </a:solidFill>
          <a:ln w="10795" cap="flat" cmpd="sng" algn="ctr">
            <a:noFill/>
            <a:prstDash val="solid"/>
            <a:headEnd type="none" w="med" len="med"/>
            <a:tailEnd type="none" w="med" len="med"/>
          </a:ln>
          <a:effectLst/>
        </p:spPr>
        <p:txBody>
          <a:bodyPr vert="horz" wrap="square" lIns="35292" tIns="70585" rIns="35292" bIns="35292" numCol="1" rtlCol="0" anchor="ctr" anchorCtr="0" compatLnSpc="1">
            <a:prstTxWarp prst="textNoShape">
              <a:avLst/>
            </a:prstTxWarp>
          </a:bodyPr>
          <a:lstStyle/>
          <a:p>
            <a:pPr algn="ctr" defTabSz="895919" fontAlgn="base">
              <a:spcBef>
                <a:spcPct val="0"/>
              </a:spcBef>
              <a:spcAft>
                <a:spcPct val="0"/>
              </a:spcAft>
              <a:defRPr/>
            </a:pPr>
            <a:r>
              <a:rPr kumimoji="0" lang="en-US" sz="2353" kern="0" dirty="0" err="1">
                <a:solidFill>
                  <a:prstClr val="white"/>
                </a:solidFill>
                <a:latin typeface="Segoe UI"/>
                <a:ea typeface="Yu Gothic UI"/>
              </a:rPr>
              <a:t>WebSocket</a:t>
            </a:r>
            <a:endParaRPr kumimoji="0" lang="en-US" sz="2353" kern="0" dirty="0">
              <a:solidFill>
                <a:prstClr val="white"/>
              </a:solidFill>
              <a:latin typeface="Segoe UI"/>
              <a:ea typeface="Yu Gothic UI"/>
            </a:endParaRPr>
          </a:p>
        </p:txBody>
      </p:sp>
      <p:sp>
        <p:nvSpPr>
          <p:cNvPr id="21" name="Rectangle 8">
            <a:extLst>
              <a:ext uri="{FF2B5EF4-FFF2-40B4-BE49-F238E27FC236}">
                <a16:creationId xmlns:a16="http://schemas.microsoft.com/office/drawing/2014/main" id="{ADBEE713-BF9B-4AA8-8D36-B0DCA9F5F772}"/>
              </a:ext>
            </a:extLst>
          </p:cNvPr>
          <p:cNvSpPr>
            <a:spLocks/>
          </p:cNvSpPr>
          <p:nvPr/>
        </p:nvSpPr>
        <p:spPr bwMode="gray">
          <a:xfrm>
            <a:off x="1720286" y="2941758"/>
            <a:ext cx="8823079" cy="988185"/>
          </a:xfrm>
          <a:prstGeom prst="rect">
            <a:avLst/>
          </a:prstGeom>
          <a:solidFill>
            <a:srgbClr val="9B4F96">
              <a:lumMod val="75000"/>
            </a:srgbClr>
          </a:solidFill>
          <a:ln w="10795" cap="flat" cmpd="sng" algn="ctr">
            <a:noFill/>
            <a:prstDash val="solid"/>
            <a:headEnd type="none" w="med" len="med"/>
            <a:tailEnd type="none" w="med" len="med"/>
          </a:ln>
          <a:effectLst/>
        </p:spPr>
        <p:txBody>
          <a:bodyPr vert="horz" wrap="square" lIns="70585" tIns="35292" rIns="70585" bIns="35292" numCol="1" rtlCol="0" anchor="ctr" anchorCtr="0" compatLnSpc="1">
            <a:prstTxWarp prst="textNoShape">
              <a:avLst/>
            </a:prstTxWarp>
          </a:bodyPr>
          <a:lstStyle/>
          <a:p>
            <a:pPr algn="ctr" defTabSz="895919" fontAlgn="base">
              <a:spcBef>
                <a:spcPct val="0"/>
              </a:spcBef>
              <a:spcAft>
                <a:spcPct val="0"/>
              </a:spcAft>
              <a:defRPr/>
            </a:pPr>
            <a:r>
              <a:rPr kumimoji="0" lang="ja-JP" altLang="en-US" sz="2745" kern="0" dirty="0">
                <a:solidFill>
                  <a:prstClr val="white"/>
                </a:solidFill>
                <a:latin typeface="Segoe UI"/>
                <a:ea typeface="Yu Gothic UI"/>
              </a:rPr>
              <a:t>固定接続 クラス</a:t>
            </a:r>
            <a:endParaRPr kumimoji="0" lang="en-US" altLang="ja-JP" sz="2745" kern="0" dirty="0">
              <a:solidFill>
                <a:prstClr val="white"/>
              </a:solidFill>
              <a:latin typeface="Segoe UI"/>
              <a:ea typeface="Yu Gothic UI"/>
            </a:endParaRPr>
          </a:p>
          <a:p>
            <a:pPr algn="ctr" defTabSz="895919" fontAlgn="base">
              <a:spcBef>
                <a:spcPct val="0"/>
              </a:spcBef>
              <a:spcAft>
                <a:spcPct val="0"/>
              </a:spcAft>
              <a:defRPr/>
            </a:pPr>
            <a:r>
              <a:rPr kumimoji="0" lang="en-US" altLang="ja-JP" sz="2353" kern="0" dirty="0">
                <a:solidFill>
                  <a:prstClr val="white"/>
                </a:solidFill>
                <a:latin typeface="Segoe UI"/>
                <a:ea typeface="Yu Gothic UI"/>
              </a:rPr>
              <a:t>(</a:t>
            </a:r>
            <a:r>
              <a:rPr kumimoji="0" lang="en-US" altLang="ja-JP" sz="2353" kern="0" dirty="0" err="1">
                <a:solidFill>
                  <a:prstClr val="white"/>
                </a:solidFill>
                <a:latin typeface="Segoe UI"/>
                <a:ea typeface="Yu Gothic UI"/>
              </a:rPr>
              <a:t>Microsoft.AspNet.SignalR.PersistentConnection</a:t>
            </a:r>
            <a:r>
              <a:rPr kumimoji="0" lang="en-US" altLang="ja-JP" sz="2353" kern="0" dirty="0">
                <a:solidFill>
                  <a:prstClr val="white"/>
                </a:solidFill>
                <a:latin typeface="Segoe UI"/>
                <a:ea typeface="Yu Gothic UI"/>
              </a:rPr>
              <a:t>)</a:t>
            </a:r>
            <a:endParaRPr kumimoji="0" lang="en-US" sz="2353" kern="0" dirty="0">
              <a:solidFill>
                <a:prstClr val="white"/>
              </a:solidFill>
              <a:latin typeface="Segoe UI"/>
              <a:ea typeface="Yu Gothic UI"/>
            </a:endParaRPr>
          </a:p>
        </p:txBody>
      </p:sp>
      <p:sp>
        <p:nvSpPr>
          <p:cNvPr id="22" name="Rectangle 8">
            <a:extLst>
              <a:ext uri="{FF2B5EF4-FFF2-40B4-BE49-F238E27FC236}">
                <a16:creationId xmlns:a16="http://schemas.microsoft.com/office/drawing/2014/main" id="{3BFB5C48-1C76-4E88-88F1-9BDD506682C1}"/>
              </a:ext>
            </a:extLst>
          </p:cNvPr>
          <p:cNvSpPr>
            <a:spLocks/>
          </p:cNvSpPr>
          <p:nvPr/>
        </p:nvSpPr>
        <p:spPr bwMode="gray">
          <a:xfrm>
            <a:off x="1720286" y="1946558"/>
            <a:ext cx="8823079" cy="988185"/>
          </a:xfrm>
          <a:prstGeom prst="rect">
            <a:avLst/>
          </a:prstGeom>
          <a:solidFill>
            <a:srgbClr val="9B4F96"/>
          </a:solidFill>
          <a:ln w="10795" cap="flat" cmpd="sng" algn="ctr">
            <a:noFill/>
            <a:prstDash val="solid"/>
            <a:headEnd type="none" w="med" len="med"/>
            <a:tailEnd type="none" w="med" len="med"/>
          </a:ln>
          <a:effectLst/>
        </p:spPr>
        <p:txBody>
          <a:bodyPr vert="horz" wrap="square" lIns="70585" tIns="35292" rIns="70585" bIns="35292" numCol="1" rtlCol="0" anchor="ctr" anchorCtr="0" compatLnSpc="1">
            <a:prstTxWarp prst="textNoShape">
              <a:avLst/>
            </a:prstTxWarp>
          </a:bodyPr>
          <a:lstStyle/>
          <a:p>
            <a:pPr algn="ctr" defTabSz="895919" fontAlgn="base">
              <a:spcBef>
                <a:spcPct val="0"/>
              </a:spcBef>
              <a:spcAft>
                <a:spcPct val="0"/>
              </a:spcAft>
              <a:defRPr/>
            </a:pPr>
            <a:r>
              <a:rPr kumimoji="0" lang="ja-JP" altLang="en-US" sz="2745" kern="0" dirty="0">
                <a:solidFill>
                  <a:prstClr val="white"/>
                </a:solidFill>
                <a:latin typeface="Segoe UI"/>
                <a:ea typeface="Yu Gothic UI"/>
              </a:rPr>
              <a:t>ハブ クラス</a:t>
            </a:r>
            <a:endParaRPr kumimoji="0" lang="en-US" altLang="ja-JP" sz="2745" kern="0" dirty="0">
              <a:solidFill>
                <a:prstClr val="white"/>
              </a:solidFill>
              <a:latin typeface="Segoe UI"/>
              <a:ea typeface="Yu Gothic UI"/>
            </a:endParaRPr>
          </a:p>
          <a:p>
            <a:pPr algn="ctr" defTabSz="895919" fontAlgn="base">
              <a:spcBef>
                <a:spcPct val="0"/>
              </a:spcBef>
              <a:spcAft>
                <a:spcPct val="0"/>
              </a:spcAft>
              <a:defRPr/>
            </a:pPr>
            <a:r>
              <a:rPr kumimoji="0" lang="en-US" altLang="ja-JP" sz="2353" kern="0" dirty="0">
                <a:solidFill>
                  <a:prstClr val="white"/>
                </a:solidFill>
                <a:latin typeface="Segoe UI"/>
                <a:ea typeface="Yu Gothic UI"/>
              </a:rPr>
              <a:t>(</a:t>
            </a:r>
            <a:r>
              <a:rPr kumimoji="0" lang="en-US" altLang="ja-JP" sz="2353" kern="0" dirty="0" err="1">
                <a:solidFill>
                  <a:prstClr val="white"/>
                </a:solidFill>
                <a:latin typeface="Segoe UI"/>
                <a:ea typeface="Yu Gothic UI"/>
              </a:rPr>
              <a:t>Microsoft.AspNet.SignalR.Hub</a:t>
            </a:r>
            <a:r>
              <a:rPr kumimoji="0" lang="en-US" altLang="ja-JP" sz="2353" kern="0" dirty="0">
                <a:solidFill>
                  <a:prstClr val="white"/>
                </a:solidFill>
                <a:latin typeface="Segoe UI"/>
                <a:ea typeface="Yu Gothic UI"/>
              </a:rPr>
              <a:t>)</a:t>
            </a:r>
            <a:endParaRPr kumimoji="0" lang="en-US" sz="2353" kern="0" dirty="0">
              <a:solidFill>
                <a:prstClr val="white"/>
              </a:solidFill>
              <a:latin typeface="Segoe UI"/>
              <a:ea typeface="Yu Gothic UI"/>
            </a:endParaRPr>
          </a:p>
        </p:txBody>
      </p:sp>
      <p:grpSp>
        <p:nvGrpSpPr>
          <p:cNvPr id="23" name="グループ化 22">
            <a:extLst>
              <a:ext uri="{FF2B5EF4-FFF2-40B4-BE49-F238E27FC236}">
                <a16:creationId xmlns:a16="http://schemas.microsoft.com/office/drawing/2014/main" id="{8CD1CAE8-B00A-41A5-9D39-415FA129F21F}"/>
              </a:ext>
            </a:extLst>
          </p:cNvPr>
          <p:cNvGrpSpPr/>
          <p:nvPr/>
        </p:nvGrpSpPr>
        <p:grpSpPr>
          <a:xfrm>
            <a:off x="766799" y="1946558"/>
            <a:ext cx="829369" cy="2470462"/>
            <a:chOff x="745630" y="2129110"/>
            <a:chExt cx="846000" cy="2520000"/>
          </a:xfrm>
        </p:grpSpPr>
        <p:sp>
          <p:nvSpPr>
            <p:cNvPr id="24" name="右矢印 23">
              <a:extLst>
                <a:ext uri="{FF2B5EF4-FFF2-40B4-BE49-F238E27FC236}">
                  <a16:creationId xmlns:a16="http://schemas.microsoft.com/office/drawing/2014/main" id="{CD4D9157-8ACB-4F1F-B4BA-255B6A1387DB}"/>
                </a:ext>
              </a:extLst>
            </p:cNvPr>
            <p:cNvSpPr/>
            <p:nvPr/>
          </p:nvSpPr>
          <p:spPr bwMode="ltGray">
            <a:xfrm rot="-5400000">
              <a:off x="61630" y="3119110"/>
              <a:ext cx="2520000" cy="540000"/>
            </a:xfrm>
            <a:prstGeom prst="rightArrow">
              <a:avLst/>
            </a:prstGeom>
            <a:gradFill flip="none" rotWithShape="1">
              <a:gsLst>
                <a:gs pos="0">
                  <a:srgbClr val="00AEEF">
                    <a:alpha val="0"/>
                  </a:srgbClr>
                </a:gs>
                <a:gs pos="50000">
                  <a:srgbClr val="00AEEF"/>
                </a:gs>
                <a:gs pos="100000">
                  <a:srgbClr val="00AEEF"/>
                </a:gs>
              </a:gsLst>
              <a:lin ang="0" scaled="1"/>
              <a:tileRect/>
            </a:gradFill>
            <a:ln w="9525" cap="flat" cmpd="sng" algn="ctr">
              <a:noFill/>
              <a:prstDash val="solid"/>
            </a:ln>
            <a:effectLst/>
          </p:spPr>
          <p:txBody>
            <a:bodyPr rtlCol="0" anchor="ctr"/>
            <a:lstStyle/>
            <a:p>
              <a:pPr algn="ctr" defTabSz="896354">
                <a:defRPr/>
              </a:pPr>
              <a:endParaRPr lang="ja-JP" altLang="en-US" sz="2353" kern="0">
                <a:solidFill>
                  <a:srgbClr val="1A1A1A"/>
                </a:solidFill>
                <a:latin typeface="Segoe UI"/>
                <a:ea typeface="Yu Gothic UI"/>
              </a:endParaRPr>
            </a:p>
          </p:txBody>
        </p:sp>
        <p:sp>
          <p:nvSpPr>
            <p:cNvPr id="25" name="テキスト ボックス 24">
              <a:extLst>
                <a:ext uri="{FF2B5EF4-FFF2-40B4-BE49-F238E27FC236}">
                  <a16:creationId xmlns:a16="http://schemas.microsoft.com/office/drawing/2014/main" id="{1A89A798-6C0D-418D-A030-38774470CD4C}"/>
                </a:ext>
              </a:extLst>
            </p:cNvPr>
            <p:cNvSpPr txBox="1"/>
            <p:nvPr/>
          </p:nvSpPr>
          <p:spPr>
            <a:xfrm rot="16200000">
              <a:off x="-28370" y="3173110"/>
              <a:ext cx="1980000" cy="432000"/>
            </a:xfrm>
            <a:prstGeom prst="rect">
              <a:avLst/>
            </a:prstGeom>
            <a:noFill/>
          </p:spPr>
          <p:txBody>
            <a:bodyPr wrap="square" lIns="70585" tIns="35292" rIns="70585" bIns="35292" rtlCol="0" anchor="ctr" anchorCtr="0">
              <a:noAutofit/>
            </a:bodyPr>
            <a:lstStyle/>
            <a:p>
              <a:pPr algn="ctr" defTabSz="896354">
                <a:defRPr/>
              </a:pPr>
              <a:r>
                <a:rPr lang="ja-JP" altLang="en-US" sz="2353" b="1" kern="0" dirty="0">
                  <a:solidFill>
                    <a:srgbClr val="1A1A1A"/>
                  </a:solidFill>
                  <a:latin typeface="Segoe UI"/>
                  <a:ea typeface="Yu Gothic UI"/>
                </a:rPr>
                <a:t>抽象度</a:t>
              </a:r>
            </a:p>
          </p:txBody>
        </p:sp>
      </p:grpSp>
    </p:spTree>
    <p:extLst>
      <p:ext uri="{BB962C8B-B14F-4D97-AF65-F5344CB8AC3E}">
        <p14:creationId xmlns:p14="http://schemas.microsoft.com/office/powerpoint/2010/main" val="3146626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2" decel="100000"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500" fill="hold"/>
                                        <p:tgtEl>
                                          <p:spTgt spid="17"/>
                                        </p:tgtEl>
                                        <p:attrNameLst>
                                          <p:attrName>ppt_x</p:attrName>
                                        </p:attrNameLst>
                                      </p:cBhvr>
                                      <p:tavLst>
                                        <p:tav tm="0">
                                          <p:val>
                                            <p:strVal val="1+#ppt_w/2"/>
                                          </p:val>
                                        </p:tav>
                                        <p:tav tm="100000">
                                          <p:val>
                                            <p:strVal val="#ppt_x"/>
                                          </p:val>
                                        </p:tav>
                                      </p:tavLst>
                                    </p:anim>
                                    <p:anim calcmode="lin" valueType="num">
                                      <p:cBhvr additive="base">
                                        <p:cTn id="17" dur="500" fill="hold"/>
                                        <p:tgtEl>
                                          <p:spTgt spid="17"/>
                                        </p:tgtEl>
                                        <p:attrNameLst>
                                          <p:attrName>ppt_y</p:attrName>
                                        </p:attrNameLst>
                                      </p:cBhvr>
                                      <p:tavLst>
                                        <p:tav tm="0">
                                          <p:val>
                                            <p:strVal val="#ppt_y"/>
                                          </p:val>
                                        </p:tav>
                                        <p:tav tm="100000">
                                          <p:val>
                                            <p:strVal val="#ppt_y"/>
                                          </p:val>
                                        </p:tav>
                                      </p:tavLst>
                                    </p:anim>
                                  </p:childTnLst>
                                </p:cTn>
                              </p:par>
                            </p:childTnLst>
                          </p:cTn>
                        </p:par>
                        <p:par>
                          <p:cTn id="18" fill="hold">
                            <p:stCondLst>
                              <p:cond delay="500"/>
                            </p:stCondLst>
                            <p:childTnLst>
                              <p:par>
                                <p:cTn id="19" presetID="2" presetClass="entr" presetSubtype="2" decel="100000"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1+#ppt_w/2"/>
                                          </p:val>
                                        </p:tav>
                                        <p:tav tm="100000">
                                          <p:val>
                                            <p:strVal val="#ppt_x"/>
                                          </p:val>
                                        </p:tav>
                                      </p:tavLst>
                                    </p:anim>
                                    <p:anim calcmode="lin" valueType="num">
                                      <p:cBhvr additive="base">
                                        <p:cTn id="22" dur="500" fill="hold"/>
                                        <p:tgtEl>
                                          <p:spTgt spid="18"/>
                                        </p:tgtEl>
                                        <p:attrNameLst>
                                          <p:attrName>ppt_y</p:attrName>
                                        </p:attrNameLst>
                                      </p:cBhvr>
                                      <p:tavLst>
                                        <p:tav tm="0">
                                          <p:val>
                                            <p:strVal val="#ppt_y"/>
                                          </p:val>
                                        </p:tav>
                                        <p:tav tm="100000">
                                          <p:val>
                                            <p:strVal val="#ppt_y"/>
                                          </p:val>
                                        </p:tav>
                                      </p:tavLst>
                                    </p:anim>
                                  </p:childTnLst>
                                </p:cTn>
                              </p:par>
                            </p:childTnLst>
                          </p:cTn>
                        </p:par>
                        <p:par>
                          <p:cTn id="23" fill="hold">
                            <p:stCondLst>
                              <p:cond delay="1000"/>
                            </p:stCondLst>
                            <p:childTnLst>
                              <p:par>
                                <p:cTn id="24" presetID="2" presetClass="entr" presetSubtype="2" decel="100000"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500" fill="hold"/>
                                        <p:tgtEl>
                                          <p:spTgt spid="19"/>
                                        </p:tgtEl>
                                        <p:attrNameLst>
                                          <p:attrName>ppt_x</p:attrName>
                                        </p:attrNameLst>
                                      </p:cBhvr>
                                      <p:tavLst>
                                        <p:tav tm="0">
                                          <p:val>
                                            <p:strVal val="1+#ppt_w/2"/>
                                          </p:val>
                                        </p:tav>
                                        <p:tav tm="100000">
                                          <p:val>
                                            <p:strVal val="#ppt_x"/>
                                          </p:val>
                                        </p:tav>
                                      </p:tavLst>
                                    </p:anim>
                                    <p:anim calcmode="lin" valueType="num">
                                      <p:cBhvr additive="base">
                                        <p:cTn id="27" dur="500" fill="hold"/>
                                        <p:tgtEl>
                                          <p:spTgt spid="19"/>
                                        </p:tgtEl>
                                        <p:attrNameLst>
                                          <p:attrName>ppt_y</p:attrName>
                                        </p:attrNameLst>
                                      </p:cBhvr>
                                      <p:tavLst>
                                        <p:tav tm="0">
                                          <p:val>
                                            <p:strVal val="#ppt_y"/>
                                          </p:val>
                                        </p:tav>
                                        <p:tav tm="100000">
                                          <p:val>
                                            <p:strVal val="#ppt_y"/>
                                          </p:val>
                                        </p:tav>
                                      </p:tavLst>
                                    </p:anim>
                                  </p:childTnLst>
                                </p:cTn>
                              </p:par>
                            </p:childTnLst>
                          </p:cTn>
                        </p:par>
                        <p:par>
                          <p:cTn id="28" fill="hold">
                            <p:stCondLst>
                              <p:cond delay="1500"/>
                            </p:stCondLst>
                            <p:childTnLst>
                              <p:par>
                                <p:cTn id="29" presetID="2" presetClass="entr" presetSubtype="2" decel="100000"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decel="10000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ppt_x"/>
                                          </p:val>
                                        </p:tav>
                                        <p:tav tm="100000">
                                          <p:val>
                                            <p:strVal val="#ppt_x"/>
                                          </p:val>
                                        </p:tav>
                                      </p:tavLst>
                                    </p:anim>
                                    <p:anim calcmode="lin" valueType="num">
                                      <p:cBhvr additive="base">
                                        <p:cTn id="38" dur="500" fill="hold"/>
                                        <p:tgtEl>
                                          <p:spTgt spid="21"/>
                                        </p:tgtEl>
                                        <p:attrNameLst>
                                          <p:attrName>ppt_y</p:attrName>
                                        </p:attrNameLst>
                                      </p:cBhvr>
                                      <p:tavLst>
                                        <p:tav tm="0">
                                          <p:val>
                                            <p:strVal val="1+#ppt_h/2"/>
                                          </p:val>
                                        </p:tav>
                                        <p:tav tm="100000">
                                          <p:val>
                                            <p:strVal val="#ppt_y"/>
                                          </p:val>
                                        </p:tav>
                                      </p:tavLst>
                                    </p:anim>
                                  </p:childTnLst>
                                </p:cTn>
                              </p:par>
                            </p:childTnLst>
                          </p:cTn>
                        </p:par>
                        <p:par>
                          <p:cTn id="39" fill="hold">
                            <p:stCondLst>
                              <p:cond delay="500"/>
                            </p:stCondLst>
                            <p:childTnLst>
                              <p:par>
                                <p:cTn id="40" presetID="2" presetClass="entr" presetSubtype="4" decel="100000" fill="hold" grpId="0" nodeType="after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ppt_x"/>
                                          </p:val>
                                        </p:tav>
                                        <p:tav tm="100000">
                                          <p:val>
                                            <p:strVal val="#ppt_x"/>
                                          </p:val>
                                        </p:tav>
                                      </p:tavLst>
                                    </p:anim>
                                    <p:anim calcmode="lin" valueType="num">
                                      <p:cBhvr additive="base">
                                        <p:cTn id="43" dur="500" fill="hold"/>
                                        <p:tgtEl>
                                          <p:spTgt spid="22"/>
                                        </p:tgtEl>
                                        <p:attrNameLst>
                                          <p:attrName>ppt_y</p:attrName>
                                        </p:attrNameLst>
                                      </p:cBhvr>
                                      <p:tavLst>
                                        <p:tav tm="0">
                                          <p:val>
                                            <p:strVal val="1+#ppt_h/2"/>
                                          </p:val>
                                        </p:tav>
                                        <p:tav tm="100000">
                                          <p:val>
                                            <p:strVal val="#ppt_y"/>
                                          </p:val>
                                        </p:tav>
                                      </p:tavLst>
                                    </p:anim>
                                  </p:childTnLst>
                                </p:cTn>
                              </p:par>
                            </p:childTnLst>
                          </p:cTn>
                        </p:par>
                        <p:par>
                          <p:cTn id="44" fill="hold">
                            <p:stCondLst>
                              <p:cond delay="1000"/>
                            </p:stCondLst>
                            <p:childTnLst>
                              <p:par>
                                <p:cTn id="45" presetID="22" presetClass="entr" presetSubtype="4" fill="hold"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down)">
                                      <p:cBhvr>
                                        <p:cTn id="4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2"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C450DC-576A-4B0F-A64B-1B7B7846074A}"/>
              </a:ext>
            </a:extLst>
          </p:cNvPr>
          <p:cNvSpPr>
            <a:spLocks noGrp="1"/>
          </p:cNvSpPr>
          <p:nvPr>
            <p:ph type="title"/>
          </p:nvPr>
        </p:nvSpPr>
        <p:spPr/>
        <p:txBody>
          <a:bodyPr/>
          <a:lstStyle/>
          <a:p>
            <a:r>
              <a:rPr lang="en-US" altLang="ja-JP" dirty="0"/>
              <a:t>ASP.NET Core </a:t>
            </a:r>
            <a:r>
              <a:rPr lang="en-US" altLang="ja-JP" dirty="0" err="1"/>
              <a:t>SignalR</a:t>
            </a:r>
            <a:r>
              <a:rPr lang="en-US" altLang="ja-JP" dirty="0"/>
              <a:t> </a:t>
            </a:r>
            <a:r>
              <a:rPr lang="ja-JP" altLang="en-US" dirty="0"/>
              <a:t>実装の基本</a:t>
            </a:r>
            <a:endParaRPr kumimoji="1" lang="ja-JP" altLang="en-US" dirty="0"/>
          </a:p>
        </p:txBody>
      </p:sp>
      <p:sp>
        <p:nvSpPr>
          <p:cNvPr id="7" name="テキスト ボックス 6">
            <a:extLst>
              <a:ext uri="{FF2B5EF4-FFF2-40B4-BE49-F238E27FC236}">
                <a16:creationId xmlns:a16="http://schemas.microsoft.com/office/drawing/2014/main" id="{459E699E-E93E-42E8-BE24-879D237C696F}"/>
              </a:ext>
            </a:extLst>
          </p:cNvPr>
          <p:cNvSpPr txBox="1"/>
          <p:nvPr/>
        </p:nvSpPr>
        <p:spPr>
          <a:xfrm>
            <a:off x="378637" y="1774278"/>
            <a:ext cx="5646770" cy="4764463"/>
          </a:xfrm>
          <a:prstGeom prst="rect">
            <a:avLst/>
          </a:prstGeom>
          <a:solidFill>
            <a:srgbClr val="FFFFFF">
              <a:lumMod val="95000"/>
            </a:srgbClr>
          </a:solidFill>
          <a:ln w="6350">
            <a:solidFill>
              <a:srgbClr val="000000"/>
            </a:solidFill>
          </a:ln>
        </p:spPr>
        <p:txBody>
          <a:bodyPr wrap="square" lIns="141169" tIns="141169" rIns="0" bIns="0" rtlCol="0">
            <a:noAutofit/>
          </a:bodyPr>
          <a:lstStyle/>
          <a:p>
            <a:pPr defTabSz="1220340">
              <a:defRPr/>
            </a:pPr>
            <a:r>
              <a:rPr lang="en-US" altLang="ja-JP" sz="1765" kern="0" dirty="0">
                <a:solidFill>
                  <a:srgbClr val="0000FF"/>
                </a:solidFill>
                <a:latin typeface="Consolas" panose="020B0609020204030204" pitchFamily="49" charset="0"/>
                <a:ea typeface="メイリオ"/>
                <a:cs typeface="Consolas" panose="020B0609020204030204" pitchFamily="49" charset="0"/>
              </a:rPr>
              <a:t>using</a:t>
            </a:r>
            <a:r>
              <a:rPr lang="en-US" altLang="ja-JP" sz="1765" kern="0" dirty="0">
                <a:solidFill>
                  <a:srgbClr val="000000"/>
                </a:solidFill>
                <a:latin typeface="Consolas" panose="020B0609020204030204" pitchFamily="49" charset="0"/>
                <a:ea typeface="メイリオ"/>
                <a:cs typeface="Consolas" panose="020B0609020204030204" pitchFamily="49" charset="0"/>
              </a:rPr>
              <a:t> </a:t>
            </a:r>
            <a:r>
              <a:rPr lang="en-US" altLang="ja-JP" sz="1765" kern="0" dirty="0" err="1">
                <a:solidFill>
                  <a:srgbClr val="000000"/>
                </a:solidFill>
                <a:latin typeface="Consolas" panose="020B0609020204030204" pitchFamily="49" charset="0"/>
                <a:ea typeface="メイリオ"/>
                <a:cs typeface="Consolas" panose="020B0609020204030204" pitchFamily="49" charset="0"/>
              </a:rPr>
              <a:t>Microsoft.AspNetCore.SignalR</a:t>
            </a:r>
            <a:r>
              <a:rPr lang="en-US" altLang="ja-JP" sz="1765" kern="0" dirty="0">
                <a:solidFill>
                  <a:srgbClr val="000000"/>
                </a:solidFill>
                <a:latin typeface="Consolas" panose="020B0609020204030204" pitchFamily="49" charset="0"/>
                <a:ea typeface="メイリオ"/>
                <a:cs typeface="Consolas" panose="020B0609020204030204" pitchFamily="49" charset="0"/>
              </a:rPr>
              <a:t>;</a:t>
            </a:r>
          </a:p>
          <a:p>
            <a:pPr defTabSz="1220340">
              <a:defRPr/>
            </a:pPr>
            <a:r>
              <a:rPr lang="en-US" altLang="ja-JP" sz="1765" kern="0" dirty="0">
                <a:solidFill>
                  <a:srgbClr val="0000FF"/>
                </a:solidFill>
                <a:latin typeface="Consolas" panose="020B0609020204030204" pitchFamily="49" charset="0"/>
                <a:ea typeface="メイリオ"/>
                <a:cs typeface="Consolas" panose="020B0609020204030204" pitchFamily="49" charset="0"/>
              </a:rPr>
              <a:t>using</a:t>
            </a:r>
            <a:r>
              <a:rPr lang="en-US" altLang="ja-JP" sz="1765" kern="0" dirty="0">
                <a:solidFill>
                  <a:srgbClr val="000000"/>
                </a:solidFill>
                <a:latin typeface="Consolas" panose="020B0609020204030204" pitchFamily="49" charset="0"/>
                <a:ea typeface="メイリオ"/>
                <a:cs typeface="Consolas" panose="020B0609020204030204" pitchFamily="49" charset="0"/>
              </a:rPr>
              <a:t> </a:t>
            </a:r>
            <a:r>
              <a:rPr lang="en-US" altLang="ja-JP" sz="1765" kern="0" dirty="0" err="1">
                <a:solidFill>
                  <a:srgbClr val="000000"/>
                </a:solidFill>
                <a:latin typeface="Consolas" panose="020B0609020204030204" pitchFamily="49" charset="0"/>
                <a:ea typeface="メイリオ"/>
                <a:cs typeface="Consolas" panose="020B0609020204030204" pitchFamily="49" charset="0"/>
              </a:rPr>
              <a:t>System.Threading.Tasks</a:t>
            </a:r>
            <a:r>
              <a:rPr lang="en-US" altLang="ja-JP" sz="1765" kern="0" dirty="0">
                <a:solidFill>
                  <a:srgbClr val="000000"/>
                </a:solidFill>
                <a:latin typeface="Consolas" panose="020B0609020204030204" pitchFamily="49" charset="0"/>
                <a:ea typeface="メイリオ"/>
                <a:cs typeface="Consolas" panose="020B0609020204030204" pitchFamily="49" charset="0"/>
              </a:rPr>
              <a:t>;</a:t>
            </a:r>
          </a:p>
          <a:p>
            <a:pPr defTabSz="1220340">
              <a:defRPr/>
            </a:pPr>
            <a:endParaRPr lang="ja-JP" altLang="en-US" sz="1765" kern="0" dirty="0">
              <a:solidFill>
                <a:srgbClr val="000000"/>
              </a:solidFill>
              <a:latin typeface="Consolas" panose="020B0609020204030204" pitchFamily="49" charset="0"/>
              <a:ea typeface="メイリオ"/>
              <a:cs typeface="Consolas" panose="020B0609020204030204" pitchFamily="49" charset="0"/>
            </a:endParaRPr>
          </a:p>
          <a:p>
            <a:pPr defTabSz="1220340">
              <a:defRPr/>
            </a:pPr>
            <a:r>
              <a:rPr lang="en-US" altLang="ja-JP" sz="1765" kern="0" dirty="0">
                <a:solidFill>
                  <a:srgbClr val="0000FF"/>
                </a:solidFill>
                <a:latin typeface="Consolas" panose="020B0609020204030204" pitchFamily="49" charset="0"/>
                <a:ea typeface="メイリオ"/>
                <a:cs typeface="Consolas" panose="020B0609020204030204" pitchFamily="49" charset="0"/>
              </a:rPr>
              <a:t>namespace</a:t>
            </a:r>
            <a:r>
              <a:rPr lang="en-US" altLang="ja-JP" sz="1765" kern="0" dirty="0">
                <a:solidFill>
                  <a:srgbClr val="000000"/>
                </a:solidFill>
                <a:latin typeface="Consolas" panose="020B0609020204030204" pitchFamily="49" charset="0"/>
                <a:ea typeface="メイリオ"/>
                <a:cs typeface="Consolas" panose="020B0609020204030204" pitchFamily="49" charset="0"/>
              </a:rPr>
              <a:t> </a:t>
            </a:r>
            <a:r>
              <a:rPr lang="en-US" altLang="ja-JP" sz="1765" kern="0" dirty="0" err="1">
                <a:solidFill>
                  <a:srgbClr val="000000"/>
                </a:solidFill>
                <a:latin typeface="Consolas" panose="020B0609020204030204" pitchFamily="49" charset="0"/>
                <a:ea typeface="メイリオ"/>
                <a:cs typeface="Consolas" panose="020B0609020204030204" pitchFamily="49" charset="0"/>
              </a:rPr>
              <a:t>ChatApplication.Chat</a:t>
            </a:r>
            <a:endParaRPr lang="en-US" altLang="ja-JP" sz="1765" kern="0" dirty="0">
              <a:solidFill>
                <a:srgbClr val="000000"/>
              </a:solidFill>
              <a:latin typeface="Consolas" panose="020B0609020204030204" pitchFamily="49" charset="0"/>
              <a:ea typeface="メイリオ"/>
              <a:cs typeface="Consolas" panose="020B0609020204030204" pitchFamily="49" charset="0"/>
            </a:endParaRPr>
          </a:p>
          <a:p>
            <a:pPr defTabSz="1220340">
              <a:defRPr/>
            </a:pPr>
            <a:r>
              <a:rPr lang="en-US" altLang="ja-JP" sz="1765" kern="0" dirty="0">
                <a:solidFill>
                  <a:srgbClr val="000000"/>
                </a:solidFill>
                <a:latin typeface="Consolas" panose="020B0609020204030204" pitchFamily="49" charset="0"/>
                <a:ea typeface="メイリオ"/>
                <a:cs typeface="Consolas" panose="020B0609020204030204" pitchFamily="49" charset="0"/>
              </a:rPr>
              <a:t>{</a:t>
            </a:r>
          </a:p>
          <a:p>
            <a:pPr defTabSz="1220340">
              <a:defRPr/>
            </a:pPr>
            <a:r>
              <a:rPr lang="en-US" altLang="ja-JP" sz="1765" kern="0" dirty="0">
                <a:solidFill>
                  <a:srgbClr val="0000FF"/>
                </a:solidFill>
                <a:latin typeface="Consolas" panose="020B0609020204030204" pitchFamily="49" charset="0"/>
                <a:ea typeface="メイリオ"/>
                <a:cs typeface="Consolas" panose="020B0609020204030204" pitchFamily="49" charset="0"/>
              </a:rPr>
              <a:t>  public class </a:t>
            </a:r>
            <a:r>
              <a:rPr lang="en-US" altLang="ja-JP" sz="1765" kern="0" dirty="0" err="1">
                <a:solidFill>
                  <a:srgbClr val="2B91AF"/>
                </a:solidFill>
                <a:latin typeface="Consolas" panose="020B0609020204030204" pitchFamily="49" charset="0"/>
                <a:ea typeface="メイリオ"/>
                <a:cs typeface="Consolas" panose="020B0609020204030204" pitchFamily="49" charset="0"/>
              </a:rPr>
              <a:t>ChatHub</a:t>
            </a:r>
            <a:r>
              <a:rPr lang="en-US" altLang="ja-JP" sz="1765" kern="0" dirty="0">
                <a:solidFill>
                  <a:srgbClr val="000000"/>
                </a:solidFill>
                <a:latin typeface="Consolas" panose="020B0609020204030204" pitchFamily="49" charset="0"/>
                <a:ea typeface="メイリオ"/>
                <a:cs typeface="Consolas" panose="020B0609020204030204" pitchFamily="49" charset="0"/>
              </a:rPr>
              <a:t> : </a:t>
            </a:r>
            <a:r>
              <a:rPr lang="en-US" altLang="ja-JP" sz="1765" b="1" kern="0" dirty="0">
                <a:solidFill>
                  <a:srgbClr val="2B91AF"/>
                </a:solidFill>
                <a:latin typeface="Consolas" panose="020B0609020204030204" pitchFamily="49" charset="0"/>
                <a:ea typeface="メイリオ"/>
                <a:cs typeface="Consolas" panose="020B0609020204030204" pitchFamily="49" charset="0"/>
              </a:rPr>
              <a:t>Hub</a:t>
            </a:r>
          </a:p>
          <a:p>
            <a:pPr defTabSz="1220340">
              <a:defRPr/>
            </a:pPr>
            <a:r>
              <a:rPr lang="ja-JP" altLang="en-US" sz="1765" kern="0" dirty="0">
                <a:solidFill>
                  <a:srgbClr val="000000"/>
                </a:solidFill>
                <a:latin typeface="Consolas" panose="020B0609020204030204" pitchFamily="49" charset="0"/>
                <a:ea typeface="メイリオ"/>
                <a:cs typeface="Consolas" panose="020B0609020204030204" pitchFamily="49" charset="0"/>
              </a:rPr>
              <a:t>  </a:t>
            </a:r>
            <a:r>
              <a:rPr lang="en-US" altLang="ja-JP" sz="1765" kern="0" dirty="0">
                <a:solidFill>
                  <a:srgbClr val="000000"/>
                </a:solidFill>
                <a:latin typeface="Consolas" panose="020B0609020204030204" pitchFamily="49" charset="0"/>
                <a:ea typeface="メイリオ"/>
                <a:cs typeface="Consolas" panose="020B0609020204030204" pitchFamily="49" charset="0"/>
              </a:rPr>
              <a:t>{</a:t>
            </a:r>
          </a:p>
          <a:p>
            <a:pPr defTabSz="1220340">
              <a:defRPr/>
            </a:pPr>
            <a:r>
              <a:rPr lang="en-US" altLang="ja-JP" sz="1765" kern="0" dirty="0">
                <a:solidFill>
                  <a:srgbClr val="000000"/>
                </a:solidFill>
                <a:latin typeface="Consolas" panose="020B0609020204030204" pitchFamily="49" charset="0"/>
                <a:ea typeface="メイリオ"/>
                <a:cs typeface="Consolas" panose="020B0609020204030204" pitchFamily="49" charset="0"/>
              </a:rPr>
              <a:t>    </a:t>
            </a:r>
            <a:r>
              <a:rPr lang="en-US" altLang="ja-JP" sz="1765" kern="0" dirty="0">
                <a:solidFill>
                  <a:srgbClr val="0000FF"/>
                </a:solidFill>
                <a:latin typeface="Consolas" panose="020B0609020204030204" pitchFamily="49" charset="0"/>
                <a:ea typeface="メイリオ"/>
                <a:cs typeface="Consolas" panose="020B0609020204030204" pitchFamily="49" charset="0"/>
              </a:rPr>
              <a:t>public async Task </a:t>
            </a:r>
            <a:r>
              <a:rPr lang="en-US" altLang="ja-JP" sz="1765" kern="0" dirty="0" err="1">
                <a:solidFill>
                  <a:srgbClr val="C00000"/>
                </a:solidFill>
                <a:latin typeface="Consolas" panose="020B0609020204030204" pitchFamily="49" charset="0"/>
                <a:ea typeface="メイリオ"/>
                <a:cs typeface="Consolas" panose="020B0609020204030204" pitchFamily="49" charset="0"/>
              </a:rPr>
              <a:t>SendMsg</a:t>
            </a:r>
            <a:r>
              <a:rPr lang="en-US" altLang="ja-JP" sz="1765" kern="0" dirty="0">
                <a:solidFill>
                  <a:srgbClr val="000000"/>
                </a:solidFill>
                <a:latin typeface="Consolas" panose="020B0609020204030204" pitchFamily="49" charset="0"/>
                <a:ea typeface="メイリオ"/>
                <a:cs typeface="Consolas" panose="020B0609020204030204" pitchFamily="49" charset="0"/>
              </a:rPr>
              <a:t>(</a:t>
            </a:r>
            <a:r>
              <a:rPr lang="en-US" altLang="ja-JP" sz="1765" kern="0" dirty="0">
                <a:solidFill>
                  <a:srgbClr val="0000FF"/>
                </a:solidFill>
                <a:latin typeface="Consolas" panose="020B0609020204030204" pitchFamily="49" charset="0"/>
                <a:ea typeface="メイリオ"/>
                <a:cs typeface="Consolas" panose="020B0609020204030204" pitchFamily="49" charset="0"/>
              </a:rPr>
              <a:t>string</a:t>
            </a:r>
            <a:r>
              <a:rPr lang="en-US" altLang="ja-JP" sz="1765" kern="0" dirty="0">
                <a:solidFill>
                  <a:srgbClr val="000000"/>
                </a:solidFill>
                <a:latin typeface="Consolas" panose="020B0609020204030204" pitchFamily="49" charset="0"/>
                <a:ea typeface="メイリオ"/>
                <a:cs typeface="Consolas" panose="020B0609020204030204" pitchFamily="49" charset="0"/>
              </a:rPr>
              <a:t> msg)</a:t>
            </a:r>
          </a:p>
          <a:p>
            <a:pPr defTabSz="1220340">
              <a:defRPr/>
            </a:pPr>
            <a:r>
              <a:rPr lang="ja-JP" altLang="en-US" sz="1765" kern="0" dirty="0">
                <a:solidFill>
                  <a:srgbClr val="000000"/>
                </a:solidFill>
                <a:latin typeface="Consolas" panose="020B0609020204030204" pitchFamily="49" charset="0"/>
                <a:ea typeface="メイリオ"/>
                <a:cs typeface="Consolas" panose="020B0609020204030204" pitchFamily="49" charset="0"/>
              </a:rPr>
              <a:t>    </a:t>
            </a:r>
            <a:r>
              <a:rPr lang="en-US" altLang="ja-JP" sz="1765" kern="0" dirty="0">
                <a:solidFill>
                  <a:srgbClr val="000000"/>
                </a:solidFill>
                <a:latin typeface="Consolas" panose="020B0609020204030204" pitchFamily="49" charset="0"/>
                <a:ea typeface="メイリオ"/>
                <a:cs typeface="Consolas" panose="020B0609020204030204" pitchFamily="49" charset="0"/>
              </a:rPr>
              <a:t>{</a:t>
            </a:r>
          </a:p>
          <a:p>
            <a:pPr defTabSz="1220340">
              <a:defRPr/>
            </a:pPr>
            <a:r>
              <a:rPr lang="en-US" altLang="ja-JP" sz="1765" kern="0" dirty="0">
                <a:solidFill>
                  <a:srgbClr val="000000"/>
                </a:solidFill>
                <a:latin typeface="Consolas" panose="020B0609020204030204" pitchFamily="49" charset="0"/>
                <a:ea typeface="メイリオ"/>
                <a:cs typeface="Consolas" panose="020B0609020204030204" pitchFamily="49" charset="0"/>
              </a:rPr>
              <a:t>        </a:t>
            </a:r>
            <a:r>
              <a:rPr lang="en-US" altLang="ja-JP" sz="1765" kern="0" dirty="0">
                <a:solidFill>
                  <a:srgbClr val="0000FF"/>
                </a:solidFill>
                <a:latin typeface="Consolas" panose="020B0609020204030204" pitchFamily="49" charset="0"/>
                <a:ea typeface="メイリオ"/>
                <a:cs typeface="Consolas" panose="020B0609020204030204" pitchFamily="49" charset="0"/>
              </a:rPr>
              <a:t>await</a:t>
            </a:r>
            <a:r>
              <a:rPr lang="en-US" altLang="ja-JP" sz="1765" kern="0" dirty="0">
                <a:solidFill>
                  <a:srgbClr val="000000"/>
                </a:solidFill>
                <a:latin typeface="Consolas" panose="020B0609020204030204" pitchFamily="49" charset="0"/>
                <a:ea typeface="メイリオ"/>
                <a:cs typeface="Consolas" panose="020B0609020204030204" pitchFamily="49" charset="0"/>
              </a:rPr>
              <a:t> </a:t>
            </a:r>
            <a:r>
              <a:rPr lang="en-US" altLang="ja-JP" sz="1765" kern="0" dirty="0" err="1">
                <a:solidFill>
                  <a:srgbClr val="000000"/>
                </a:solidFill>
                <a:latin typeface="Consolas" panose="020B0609020204030204" pitchFamily="49" charset="0"/>
                <a:ea typeface="メイリオ"/>
                <a:cs typeface="Consolas" panose="020B0609020204030204" pitchFamily="49" charset="0"/>
              </a:rPr>
              <a:t>Clients.All.SendAsync</a:t>
            </a:r>
            <a:r>
              <a:rPr lang="en-US" altLang="ja-JP" sz="1765" kern="0" dirty="0">
                <a:solidFill>
                  <a:srgbClr val="000000"/>
                </a:solidFill>
                <a:latin typeface="Consolas" panose="020B0609020204030204" pitchFamily="49" charset="0"/>
                <a:ea typeface="メイリオ"/>
                <a:cs typeface="Consolas" panose="020B0609020204030204" pitchFamily="49" charset="0"/>
              </a:rPr>
              <a:t>(</a:t>
            </a:r>
          </a:p>
          <a:p>
            <a:pPr defTabSz="1220340">
              <a:defRPr/>
            </a:pPr>
            <a:r>
              <a:rPr lang="en-US" altLang="ja-JP" sz="1765" kern="0" dirty="0">
                <a:solidFill>
                  <a:srgbClr val="000000"/>
                </a:solidFill>
                <a:latin typeface="Consolas" panose="020B0609020204030204" pitchFamily="49" charset="0"/>
                <a:ea typeface="メイリオ"/>
                <a:cs typeface="Consolas" panose="020B0609020204030204" pitchFamily="49" charset="0"/>
              </a:rPr>
              <a:t>              </a:t>
            </a:r>
            <a:r>
              <a:rPr lang="en-US" altLang="ja-JP" sz="1765" kern="0" dirty="0">
                <a:solidFill>
                  <a:srgbClr val="1A1A1A"/>
                </a:solidFill>
                <a:latin typeface="Consolas" panose="020B0609020204030204" pitchFamily="49" charset="0"/>
                <a:ea typeface="メイリオ"/>
                <a:cs typeface="Consolas" panose="020B0609020204030204" pitchFamily="49" charset="0"/>
              </a:rPr>
              <a:t>"</a:t>
            </a:r>
            <a:r>
              <a:rPr lang="en-US" altLang="ja-JP" sz="1765" kern="0" dirty="0" err="1">
                <a:solidFill>
                  <a:srgbClr val="C00000"/>
                </a:solidFill>
                <a:latin typeface="Consolas" panose="020B0609020204030204" pitchFamily="49" charset="0"/>
                <a:ea typeface="メイリオ"/>
                <a:cs typeface="Consolas" panose="020B0609020204030204" pitchFamily="49" charset="0"/>
              </a:rPr>
              <a:t>ReceiveMsg</a:t>
            </a:r>
            <a:r>
              <a:rPr lang="en-US" altLang="ja-JP" sz="1765" kern="0" dirty="0">
                <a:solidFill>
                  <a:srgbClr val="1A1A1A"/>
                </a:solidFill>
                <a:latin typeface="Consolas" panose="020B0609020204030204" pitchFamily="49" charset="0"/>
                <a:ea typeface="メイリオ"/>
                <a:cs typeface="Consolas" panose="020B0609020204030204" pitchFamily="49" charset="0"/>
              </a:rPr>
              <a:t>", </a:t>
            </a:r>
            <a:r>
              <a:rPr lang="en-US" altLang="ja-JP" sz="1765" kern="0" dirty="0">
                <a:solidFill>
                  <a:srgbClr val="000000"/>
                </a:solidFill>
                <a:latin typeface="Consolas" panose="020B0609020204030204" pitchFamily="49" charset="0"/>
                <a:ea typeface="メイリオ"/>
                <a:cs typeface="Consolas" panose="020B0609020204030204" pitchFamily="49" charset="0"/>
              </a:rPr>
              <a:t>msg);</a:t>
            </a:r>
          </a:p>
          <a:p>
            <a:pPr defTabSz="1220340">
              <a:defRPr/>
            </a:pPr>
            <a:r>
              <a:rPr lang="ja-JP" altLang="en-US" sz="1765" kern="0" dirty="0">
                <a:solidFill>
                  <a:srgbClr val="000000"/>
                </a:solidFill>
                <a:latin typeface="Consolas" panose="020B0609020204030204" pitchFamily="49" charset="0"/>
                <a:ea typeface="メイリオ"/>
                <a:cs typeface="Consolas" panose="020B0609020204030204" pitchFamily="49" charset="0"/>
              </a:rPr>
              <a:t>    </a:t>
            </a:r>
            <a:r>
              <a:rPr lang="en-US" altLang="ja-JP" sz="1765" kern="0" dirty="0">
                <a:solidFill>
                  <a:srgbClr val="000000"/>
                </a:solidFill>
                <a:latin typeface="Consolas" panose="020B0609020204030204" pitchFamily="49" charset="0"/>
                <a:ea typeface="メイリオ"/>
                <a:cs typeface="Consolas" panose="020B0609020204030204" pitchFamily="49" charset="0"/>
              </a:rPr>
              <a:t>}</a:t>
            </a:r>
          </a:p>
          <a:p>
            <a:pPr defTabSz="1220340">
              <a:defRPr/>
            </a:pPr>
            <a:r>
              <a:rPr lang="ja-JP" altLang="en-US" sz="1765" kern="0" dirty="0">
                <a:solidFill>
                  <a:srgbClr val="000000"/>
                </a:solidFill>
                <a:latin typeface="Consolas" panose="020B0609020204030204" pitchFamily="49" charset="0"/>
                <a:ea typeface="メイリオ"/>
                <a:cs typeface="Consolas" panose="020B0609020204030204" pitchFamily="49" charset="0"/>
              </a:rPr>
              <a:t>  </a:t>
            </a:r>
            <a:r>
              <a:rPr lang="en-US" altLang="ja-JP" sz="1765" kern="0" dirty="0">
                <a:solidFill>
                  <a:srgbClr val="000000"/>
                </a:solidFill>
                <a:latin typeface="Consolas" panose="020B0609020204030204" pitchFamily="49" charset="0"/>
                <a:ea typeface="メイリオ"/>
                <a:cs typeface="Consolas" panose="020B0609020204030204" pitchFamily="49" charset="0"/>
              </a:rPr>
              <a:t>}</a:t>
            </a:r>
          </a:p>
          <a:p>
            <a:pPr defTabSz="1220340">
              <a:defRPr/>
            </a:pPr>
            <a:r>
              <a:rPr lang="en-US" altLang="ja-JP" sz="1765" kern="0" dirty="0">
                <a:solidFill>
                  <a:srgbClr val="000000"/>
                </a:solidFill>
                <a:latin typeface="Consolas" panose="020B0609020204030204" pitchFamily="49" charset="0"/>
                <a:ea typeface="メイリオ"/>
                <a:cs typeface="Consolas" panose="020B0609020204030204" pitchFamily="49" charset="0"/>
              </a:rPr>
              <a:t>}</a:t>
            </a:r>
          </a:p>
          <a:p>
            <a:pPr defTabSz="1220340">
              <a:defRPr/>
            </a:pPr>
            <a:endParaRPr lang="en-US" altLang="ja-JP" sz="1765" kern="0" dirty="0">
              <a:solidFill>
                <a:srgbClr val="000000"/>
              </a:solidFill>
              <a:latin typeface="Consolas" panose="020B0609020204030204" pitchFamily="49" charset="0"/>
              <a:ea typeface="メイリオ"/>
              <a:cs typeface="Consolas" panose="020B0609020204030204" pitchFamily="49" charset="0"/>
            </a:endParaRPr>
          </a:p>
        </p:txBody>
      </p:sp>
      <p:sp>
        <p:nvSpPr>
          <p:cNvPr id="8" name="テキスト ボックス 7">
            <a:extLst>
              <a:ext uri="{FF2B5EF4-FFF2-40B4-BE49-F238E27FC236}">
                <a16:creationId xmlns:a16="http://schemas.microsoft.com/office/drawing/2014/main" id="{BDB6A499-4C8F-437D-B6DE-3C94FA81462B}"/>
              </a:ext>
            </a:extLst>
          </p:cNvPr>
          <p:cNvSpPr txBox="1"/>
          <p:nvPr/>
        </p:nvSpPr>
        <p:spPr>
          <a:xfrm>
            <a:off x="6167220" y="1774278"/>
            <a:ext cx="5646770" cy="4764463"/>
          </a:xfrm>
          <a:prstGeom prst="rect">
            <a:avLst/>
          </a:prstGeom>
          <a:solidFill>
            <a:srgbClr val="FFFFFF">
              <a:lumMod val="95000"/>
            </a:srgbClr>
          </a:solidFill>
          <a:ln w="6350">
            <a:solidFill>
              <a:srgbClr val="000000"/>
            </a:solidFill>
          </a:ln>
        </p:spPr>
        <p:txBody>
          <a:bodyPr wrap="square" lIns="105877" tIns="141169" rIns="0" bIns="0" rtlCol="0">
            <a:noAutofit/>
          </a:bodyPr>
          <a:lstStyle/>
          <a:p>
            <a:pPr defTabSz="1220340">
              <a:defRPr/>
            </a:pPr>
            <a:r>
              <a:rPr lang="en-US" altLang="ja-JP" sz="1765" kern="0" dirty="0">
                <a:solidFill>
                  <a:srgbClr val="0000FF"/>
                </a:solidFill>
                <a:latin typeface="Consolas" panose="020B0609020204030204" pitchFamily="49" charset="0"/>
                <a:ea typeface="メイリオ"/>
                <a:cs typeface="Consolas" panose="020B0609020204030204" pitchFamily="49" charset="0"/>
              </a:rPr>
              <a:t>&lt;</a:t>
            </a:r>
            <a:r>
              <a:rPr lang="en-US" altLang="ja-JP" sz="1765" kern="0" dirty="0">
                <a:solidFill>
                  <a:srgbClr val="800000"/>
                </a:solidFill>
                <a:latin typeface="Consolas" panose="020B0609020204030204" pitchFamily="49" charset="0"/>
                <a:ea typeface="メイリオ"/>
                <a:cs typeface="Consolas" panose="020B0609020204030204" pitchFamily="49" charset="0"/>
              </a:rPr>
              <a:t>script</a:t>
            </a:r>
            <a:r>
              <a:rPr lang="en-US" altLang="ja-JP" sz="1765" kern="0" dirty="0">
                <a:solidFill>
                  <a:srgbClr val="000000"/>
                </a:solidFill>
                <a:latin typeface="Consolas" panose="020B0609020204030204" pitchFamily="49" charset="0"/>
                <a:ea typeface="メイリオ"/>
                <a:cs typeface="Consolas" panose="020B0609020204030204" pitchFamily="49" charset="0"/>
              </a:rPr>
              <a:t> </a:t>
            </a:r>
            <a:r>
              <a:rPr lang="en-US" altLang="ja-JP" sz="1765" kern="0" dirty="0">
                <a:solidFill>
                  <a:srgbClr val="FF0000"/>
                </a:solidFill>
                <a:latin typeface="Consolas" panose="020B0609020204030204" pitchFamily="49" charset="0"/>
                <a:ea typeface="メイリオ"/>
                <a:cs typeface="Consolas" panose="020B0609020204030204" pitchFamily="49" charset="0"/>
              </a:rPr>
              <a:t>type</a:t>
            </a:r>
            <a:r>
              <a:rPr lang="en-US" altLang="ja-JP" sz="1765" kern="0" dirty="0">
                <a:solidFill>
                  <a:srgbClr val="0000FF"/>
                </a:solidFill>
                <a:latin typeface="Consolas" panose="020B0609020204030204" pitchFamily="49" charset="0"/>
                <a:ea typeface="メイリオ"/>
                <a:cs typeface="Consolas" panose="020B0609020204030204" pitchFamily="49" charset="0"/>
              </a:rPr>
              <a:t>="text/</a:t>
            </a:r>
            <a:r>
              <a:rPr lang="en-US" altLang="ja-JP" sz="1765" kern="0" dirty="0" err="1">
                <a:solidFill>
                  <a:srgbClr val="0000FF"/>
                </a:solidFill>
                <a:latin typeface="Consolas" panose="020B0609020204030204" pitchFamily="49" charset="0"/>
                <a:ea typeface="メイリオ"/>
                <a:cs typeface="Consolas" panose="020B0609020204030204" pitchFamily="49" charset="0"/>
              </a:rPr>
              <a:t>javascript</a:t>
            </a:r>
            <a:r>
              <a:rPr lang="en-US" altLang="ja-JP" sz="1765" kern="0" dirty="0">
                <a:solidFill>
                  <a:srgbClr val="0000FF"/>
                </a:solidFill>
                <a:latin typeface="Consolas" panose="020B0609020204030204" pitchFamily="49" charset="0"/>
                <a:ea typeface="メイリオ"/>
                <a:cs typeface="Consolas" panose="020B0609020204030204" pitchFamily="49" charset="0"/>
              </a:rPr>
              <a:t>"&gt;</a:t>
            </a:r>
          </a:p>
          <a:p>
            <a:pPr defTabSz="1220340">
              <a:defRPr/>
            </a:pPr>
            <a:r>
              <a:rPr lang="en-US" altLang="ja-JP" sz="1765" kern="0" dirty="0">
                <a:solidFill>
                  <a:srgbClr val="0000FF"/>
                </a:solidFill>
                <a:latin typeface="Consolas" panose="020B0609020204030204" pitchFamily="49" charset="0"/>
                <a:ea typeface="メイリオ"/>
                <a:cs typeface="Consolas" panose="020B0609020204030204" pitchFamily="49" charset="0"/>
              </a:rPr>
              <a:t>var</a:t>
            </a:r>
            <a:r>
              <a:rPr lang="en-US" altLang="ja-JP" sz="1765" kern="0" dirty="0">
                <a:solidFill>
                  <a:srgbClr val="000000"/>
                </a:solidFill>
                <a:latin typeface="Consolas" panose="020B0609020204030204" pitchFamily="49" charset="0"/>
                <a:ea typeface="メイリオ"/>
                <a:cs typeface="Consolas" panose="020B0609020204030204" pitchFamily="49" charset="0"/>
              </a:rPr>
              <a:t> connection = </a:t>
            </a:r>
          </a:p>
          <a:p>
            <a:pPr defTabSz="1220340">
              <a:defRPr/>
            </a:pPr>
            <a:r>
              <a:rPr lang="en-US" altLang="ja-JP" sz="1765" kern="0" dirty="0">
                <a:solidFill>
                  <a:srgbClr val="000000"/>
                </a:solidFill>
                <a:latin typeface="Consolas" panose="020B0609020204030204" pitchFamily="49" charset="0"/>
                <a:ea typeface="メイリオ"/>
                <a:cs typeface="Consolas" panose="020B0609020204030204" pitchFamily="49" charset="0"/>
              </a:rPr>
              <a:t>  </a:t>
            </a:r>
            <a:r>
              <a:rPr lang="en-US" altLang="ja-JP" sz="1765" kern="0" dirty="0">
                <a:solidFill>
                  <a:srgbClr val="0000FF"/>
                </a:solidFill>
                <a:latin typeface="Consolas" panose="020B0609020204030204" pitchFamily="49" charset="0"/>
                <a:ea typeface="メイリオ"/>
                <a:cs typeface="Consolas" panose="020B0609020204030204" pitchFamily="49" charset="0"/>
              </a:rPr>
              <a:t>new</a:t>
            </a:r>
            <a:r>
              <a:rPr lang="en-US" altLang="ja-JP" sz="1765" kern="0" dirty="0">
                <a:solidFill>
                  <a:srgbClr val="000000"/>
                </a:solidFill>
                <a:latin typeface="Consolas" panose="020B0609020204030204" pitchFamily="49" charset="0"/>
                <a:ea typeface="メイリオ"/>
                <a:cs typeface="Consolas" panose="020B0609020204030204" pitchFamily="49" charset="0"/>
              </a:rPr>
              <a:t> </a:t>
            </a:r>
            <a:r>
              <a:rPr lang="en-US" altLang="ja-JP" sz="1765" kern="0" dirty="0" err="1">
                <a:solidFill>
                  <a:srgbClr val="000000"/>
                </a:solidFill>
                <a:latin typeface="Consolas" panose="020B0609020204030204" pitchFamily="49" charset="0"/>
                <a:ea typeface="メイリオ"/>
                <a:cs typeface="Consolas" panose="020B0609020204030204" pitchFamily="49" charset="0"/>
              </a:rPr>
              <a:t>signalR.HubConnectionBuilder</a:t>
            </a:r>
            <a:r>
              <a:rPr lang="en-US" altLang="ja-JP" sz="1765" kern="0" dirty="0">
                <a:solidFill>
                  <a:srgbClr val="000000"/>
                </a:solidFill>
                <a:latin typeface="Consolas" panose="020B0609020204030204" pitchFamily="49" charset="0"/>
                <a:ea typeface="メイリオ"/>
                <a:cs typeface="Consolas" panose="020B0609020204030204" pitchFamily="49" charset="0"/>
              </a:rPr>
              <a:t>()</a:t>
            </a:r>
          </a:p>
          <a:p>
            <a:pPr defTabSz="1220340">
              <a:defRPr/>
            </a:pPr>
            <a:r>
              <a:rPr lang="en-US" altLang="ja-JP" sz="1765" kern="0" dirty="0">
                <a:solidFill>
                  <a:srgbClr val="000000"/>
                </a:solidFill>
                <a:latin typeface="Consolas" panose="020B0609020204030204" pitchFamily="49" charset="0"/>
                <a:ea typeface="メイリオ"/>
                <a:cs typeface="Consolas" panose="020B0609020204030204" pitchFamily="49" charset="0"/>
              </a:rPr>
              <a:t>        .</a:t>
            </a:r>
            <a:r>
              <a:rPr lang="en-US" altLang="ja-JP" sz="1765" kern="0" dirty="0" err="1">
                <a:solidFill>
                  <a:srgbClr val="000000"/>
                </a:solidFill>
                <a:latin typeface="Consolas" panose="020B0609020204030204" pitchFamily="49" charset="0"/>
                <a:ea typeface="メイリオ"/>
                <a:cs typeface="Consolas" panose="020B0609020204030204" pitchFamily="49" charset="0"/>
              </a:rPr>
              <a:t>withUrl</a:t>
            </a:r>
            <a:r>
              <a:rPr lang="en-US" altLang="ja-JP" sz="1765" kern="0" dirty="0">
                <a:solidFill>
                  <a:srgbClr val="000000"/>
                </a:solidFill>
                <a:latin typeface="Consolas" panose="020B0609020204030204" pitchFamily="49" charset="0"/>
                <a:ea typeface="メイリオ"/>
                <a:cs typeface="Consolas" panose="020B0609020204030204" pitchFamily="49" charset="0"/>
              </a:rPr>
              <a:t>("/</a:t>
            </a:r>
            <a:r>
              <a:rPr lang="en-US" altLang="ja-JP" sz="1765" kern="0" dirty="0" err="1">
                <a:solidFill>
                  <a:srgbClr val="000000"/>
                </a:solidFill>
                <a:latin typeface="Consolas" panose="020B0609020204030204" pitchFamily="49" charset="0"/>
                <a:ea typeface="メイリオ"/>
                <a:cs typeface="Consolas" panose="020B0609020204030204" pitchFamily="49" charset="0"/>
              </a:rPr>
              <a:t>chatHub</a:t>
            </a:r>
            <a:r>
              <a:rPr lang="en-US" altLang="ja-JP" sz="1765" kern="0" dirty="0">
                <a:solidFill>
                  <a:srgbClr val="000000"/>
                </a:solidFill>
                <a:latin typeface="Consolas" panose="020B0609020204030204" pitchFamily="49" charset="0"/>
                <a:ea typeface="メイリオ"/>
                <a:cs typeface="Consolas" panose="020B0609020204030204" pitchFamily="49" charset="0"/>
              </a:rPr>
              <a:t>").build();</a:t>
            </a:r>
          </a:p>
          <a:p>
            <a:pPr defTabSz="1220340">
              <a:defRPr/>
            </a:pPr>
            <a:endParaRPr lang="en-US" altLang="ja-JP" sz="1765" kern="0" dirty="0">
              <a:solidFill>
                <a:srgbClr val="000000"/>
              </a:solidFill>
              <a:latin typeface="Consolas" panose="020B0609020204030204" pitchFamily="49" charset="0"/>
              <a:ea typeface="メイリオ"/>
              <a:cs typeface="Consolas" panose="020B0609020204030204" pitchFamily="49" charset="0"/>
            </a:endParaRPr>
          </a:p>
          <a:p>
            <a:pPr defTabSz="1220340">
              <a:defRPr/>
            </a:pPr>
            <a:r>
              <a:rPr lang="en-US" altLang="ja-JP" sz="1765" kern="0" dirty="0" err="1">
                <a:solidFill>
                  <a:srgbClr val="000000"/>
                </a:solidFill>
                <a:latin typeface="Consolas" panose="020B0609020204030204" pitchFamily="49" charset="0"/>
                <a:ea typeface="メイリオ"/>
                <a:cs typeface="Consolas" panose="020B0609020204030204" pitchFamily="49" charset="0"/>
              </a:rPr>
              <a:t>connection.on</a:t>
            </a:r>
            <a:r>
              <a:rPr lang="en-US" altLang="ja-JP" sz="1765" kern="0" dirty="0">
                <a:solidFill>
                  <a:srgbClr val="000000"/>
                </a:solidFill>
                <a:latin typeface="Consolas" panose="020B0609020204030204" pitchFamily="49" charset="0"/>
                <a:ea typeface="メイリオ"/>
                <a:cs typeface="Consolas" panose="020B0609020204030204" pitchFamily="49" charset="0"/>
              </a:rPr>
              <a:t>("</a:t>
            </a:r>
            <a:r>
              <a:rPr lang="en-US" altLang="ja-JP" sz="1765" kern="0" dirty="0" err="1">
                <a:solidFill>
                  <a:srgbClr val="C00000"/>
                </a:solidFill>
                <a:latin typeface="Consolas" panose="020B0609020204030204" pitchFamily="49" charset="0"/>
                <a:ea typeface="メイリオ"/>
                <a:cs typeface="Consolas" panose="020B0609020204030204" pitchFamily="49" charset="0"/>
              </a:rPr>
              <a:t>ReceiveMsg</a:t>
            </a:r>
            <a:r>
              <a:rPr lang="en-US" altLang="ja-JP" sz="1765" kern="0" dirty="0">
                <a:solidFill>
                  <a:srgbClr val="000000"/>
                </a:solidFill>
                <a:latin typeface="Consolas" panose="020B0609020204030204" pitchFamily="49" charset="0"/>
                <a:ea typeface="メイリオ"/>
                <a:cs typeface="Consolas" panose="020B0609020204030204" pitchFamily="49" charset="0"/>
              </a:rPr>
              <a:t>", </a:t>
            </a:r>
            <a:r>
              <a:rPr lang="en-US" altLang="ja-JP" sz="1765" kern="0" dirty="0">
                <a:solidFill>
                  <a:srgbClr val="0000FF"/>
                </a:solidFill>
                <a:latin typeface="Consolas" panose="020B0609020204030204" pitchFamily="49" charset="0"/>
                <a:ea typeface="メイリオ"/>
                <a:cs typeface="Consolas" panose="020B0609020204030204" pitchFamily="49" charset="0"/>
              </a:rPr>
              <a:t>function</a:t>
            </a:r>
            <a:r>
              <a:rPr lang="en-US" altLang="ja-JP" sz="1765" kern="0" dirty="0">
                <a:solidFill>
                  <a:srgbClr val="000000"/>
                </a:solidFill>
                <a:latin typeface="Consolas" panose="020B0609020204030204" pitchFamily="49" charset="0"/>
                <a:ea typeface="メイリオ"/>
                <a:cs typeface="Consolas" panose="020B0609020204030204" pitchFamily="49" charset="0"/>
              </a:rPr>
              <a:t>(msg) {</a:t>
            </a:r>
          </a:p>
          <a:p>
            <a:pPr defTabSz="1220340">
              <a:defRPr/>
            </a:pPr>
            <a:r>
              <a:rPr lang="en-US" altLang="ja-JP" sz="1765" kern="0" dirty="0">
                <a:solidFill>
                  <a:srgbClr val="000000"/>
                </a:solidFill>
                <a:latin typeface="Consolas" panose="020B0609020204030204" pitchFamily="49" charset="0"/>
                <a:ea typeface="メイリオ"/>
                <a:cs typeface="Consolas" panose="020B0609020204030204" pitchFamily="49" charset="0"/>
              </a:rPr>
              <a:t>    ...</a:t>
            </a:r>
          </a:p>
          <a:p>
            <a:pPr defTabSz="1220340">
              <a:defRPr/>
            </a:pPr>
            <a:r>
              <a:rPr lang="en-US" altLang="ja-JP" sz="1765" kern="0" dirty="0">
                <a:solidFill>
                  <a:srgbClr val="000000"/>
                </a:solidFill>
                <a:latin typeface="Consolas" panose="020B0609020204030204" pitchFamily="49" charset="0"/>
                <a:ea typeface="メイリオ"/>
                <a:cs typeface="Consolas" panose="020B0609020204030204" pitchFamily="49" charset="0"/>
              </a:rPr>
              <a:t>});</a:t>
            </a:r>
          </a:p>
          <a:p>
            <a:pPr defTabSz="1220340">
              <a:defRPr/>
            </a:pPr>
            <a:endParaRPr lang="en-US" altLang="ja-JP" sz="1765" kern="0" dirty="0">
              <a:solidFill>
                <a:srgbClr val="000000"/>
              </a:solidFill>
              <a:latin typeface="Consolas" panose="020B0609020204030204" pitchFamily="49" charset="0"/>
              <a:ea typeface="メイリオ"/>
              <a:cs typeface="Consolas" panose="020B0609020204030204" pitchFamily="49" charset="0"/>
            </a:endParaRPr>
          </a:p>
          <a:p>
            <a:pPr defTabSz="1220340">
              <a:defRPr/>
            </a:pPr>
            <a:r>
              <a:rPr lang="en-US" altLang="ja-JP" sz="1765" kern="0" dirty="0" err="1">
                <a:solidFill>
                  <a:srgbClr val="000000"/>
                </a:solidFill>
                <a:latin typeface="Consolas" panose="020B0609020204030204" pitchFamily="49" charset="0"/>
                <a:ea typeface="メイリオ"/>
                <a:cs typeface="Consolas" panose="020B0609020204030204" pitchFamily="49" charset="0"/>
              </a:rPr>
              <a:t>connection.start</a:t>
            </a:r>
            <a:r>
              <a:rPr lang="en-US" altLang="ja-JP" sz="1765" kern="0" dirty="0">
                <a:solidFill>
                  <a:srgbClr val="000000"/>
                </a:solidFill>
                <a:latin typeface="Consolas" panose="020B0609020204030204" pitchFamily="49" charset="0"/>
                <a:ea typeface="メイリオ"/>
                <a:cs typeface="Consolas" panose="020B0609020204030204" pitchFamily="49" charset="0"/>
              </a:rPr>
              <a:t>().then(</a:t>
            </a:r>
            <a:r>
              <a:rPr lang="en-US" altLang="ja-JP" sz="1765" kern="0" dirty="0">
                <a:solidFill>
                  <a:srgbClr val="0000FF"/>
                </a:solidFill>
                <a:latin typeface="Consolas" panose="020B0609020204030204" pitchFamily="49" charset="0"/>
                <a:ea typeface="メイリオ"/>
                <a:cs typeface="Consolas" panose="020B0609020204030204" pitchFamily="49" charset="0"/>
              </a:rPr>
              <a:t>function</a:t>
            </a:r>
            <a:r>
              <a:rPr lang="en-US" altLang="ja-JP" sz="1765" kern="0" dirty="0">
                <a:solidFill>
                  <a:srgbClr val="000000"/>
                </a:solidFill>
                <a:latin typeface="Consolas" panose="020B0609020204030204" pitchFamily="49" charset="0"/>
                <a:ea typeface="メイリオ"/>
                <a:cs typeface="Consolas" panose="020B0609020204030204" pitchFamily="49" charset="0"/>
              </a:rPr>
              <a:t>(){</a:t>
            </a:r>
          </a:p>
          <a:p>
            <a:pPr defTabSz="1220340">
              <a:defRPr/>
            </a:pPr>
            <a:r>
              <a:rPr lang="en-US" altLang="ja-JP" sz="1765" kern="0" dirty="0">
                <a:solidFill>
                  <a:srgbClr val="000000"/>
                </a:solidFill>
                <a:latin typeface="Consolas" panose="020B0609020204030204" pitchFamily="49" charset="0"/>
                <a:ea typeface="メイリオ"/>
                <a:cs typeface="Consolas" panose="020B0609020204030204" pitchFamily="49" charset="0"/>
              </a:rPr>
              <a:t>    </a:t>
            </a:r>
            <a:r>
              <a:rPr lang="en-US" altLang="ja-JP" sz="1765" kern="0" dirty="0" err="1">
                <a:solidFill>
                  <a:srgbClr val="000000"/>
                </a:solidFill>
                <a:latin typeface="Consolas" panose="020B0609020204030204" pitchFamily="49" charset="0"/>
                <a:ea typeface="メイリオ"/>
                <a:cs typeface="Consolas" panose="020B0609020204030204" pitchFamily="49" charset="0"/>
              </a:rPr>
              <a:t>connection.invoke</a:t>
            </a:r>
            <a:r>
              <a:rPr lang="en-US" altLang="ja-JP" sz="1765" kern="0" dirty="0">
                <a:solidFill>
                  <a:srgbClr val="000000"/>
                </a:solidFill>
                <a:latin typeface="Consolas" panose="020B0609020204030204" pitchFamily="49" charset="0"/>
                <a:ea typeface="メイリオ"/>
                <a:cs typeface="Consolas" panose="020B0609020204030204" pitchFamily="49" charset="0"/>
              </a:rPr>
              <a:t>("</a:t>
            </a:r>
            <a:r>
              <a:rPr lang="en-US" altLang="ja-JP" sz="1765" kern="0" dirty="0" err="1">
                <a:solidFill>
                  <a:srgbClr val="C00000"/>
                </a:solidFill>
                <a:latin typeface="Consolas" panose="020B0609020204030204" pitchFamily="49" charset="0"/>
                <a:ea typeface="メイリオ"/>
                <a:cs typeface="Consolas" panose="020B0609020204030204" pitchFamily="49" charset="0"/>
              </a:rPr>
              <a:t>SendMsg</a:t>
            </a:r>
            <a:r>
              <a:rPr lang="en-US" altLang="ja-JP" sz="1765" kern="0" dirty="0">
                <a:solidFill>
                  <a:srgbClr val="000000"/>
                </a:solidFill>
                <a:latin typeface="Consolas" panose="020B0609020204030204" pitchFamily="49" charset="0"/>
                <a:ea typeface="メイリオ"/>
                <a:cs typeface="Consolas" panose="020B0609020204030204" pitchFamily="49" charset="0"/>
              </a:rPr>
              <a:t>", msg);</a:t>
            </a:r>
          </a:p>
          <a:p>
            <a:pPr defTabSz="1220340">
              <a:defRPr/>
            </a:pPr>
            <a:r>
              <a:rPr lang="en-US" altLang="ja-JP" sz="1765" kern="0" dirty="0">
                <a:solidFill>
                  <a:srgbClr val="000000"/>
                </a:solidFill>
                <a:latin typeface="Consolas" panose="020B0609020204030204" pitchFamily="49" charset="0"/>
                <a:ea typeface="メイリオ"/>
                <a:cs typeface="Consolas" panose="020B0609020204030204" pitchFamily="49" charset="0"/>
              </a:rPr>
              <a:t>    ...</a:t>
            </a:r>
          </a:p>
          <a:p>
            <a:pPr defTabSz="1220340">
              <a:defRPr/>
            </a:pPr>
            <a:r>
              <a:rPr lang="en-US" altLang="ja-JP" sz="1765" kern="0" dirty="0">
                <a:solidFill>
                  <a:srgbClr val="000000"/>
                </a:solidFill>
                <a:latin typeface="Consolas" panose="020B0609020204030204" pitchFamily="49" charset="0"/>
                <a:ea typeface="メイリオ"/>
                <a:cs typeface="Consolas" panose="020B0609020204030204" pitchFamily="49" charset="0"/>
              </a:rPr>
              <a:t>}).catch(</a:t>
            </a:r>
            <a:r>
              <a:rPr lang="en-US" altLang="ja-JP" sz="1765" kern="0" dirty="0">
                <a:solidFill>
                  <a:srgbClr val="0000FF"/>
                </a:solidFill>
                <a:latin typeface="Consolas" panose="020B0609020204030204" pitchFamily="49" charset="0"/>
                <a:ea typeface="メイリオ"/>
                <a:cs typeface="Consolas" panose="020B0609020204030204" pitchFamily="49" charset="0"/>
              </a:rPr>
              <a:t>function</a:t>
            </a:r>
            <a:r>
              <a:rPr lang="en-US" altLang="ja-JP" sz="1765" kern="0" dirty="0">
                <a:solidFill>
                  <a:srgbClr val="000000"/>
                </a:solidFill>
                <a:latin typeface="Consolas" panose="020B0609020204030204" pitchFamily="49" charset="0"/>
                <a:ea typeface="メイリオ"/>
                <a:cs typeface="Consolas" panose="020B0609020204030204" pitchFamily="49" charset="0"/>
              </a:rPr>
              <a:t>(err) {</a:t>
            </a:r>
          </a:p>
          <a:p>
            <a:pPr defTabSz="1220340">
              <a:defRPr/>
            </a:pPr>
            <a:r>
              <a:rPr lang="en-US" altLang="ja-JP" sz="1765" kern="0" dirty="0">
                <a:solidFill>
                  <a:srgbClr val="000000"/>
                </a:solidFill>
                <a:latin typeface="Consolas" panose="020B0609020204030204" pitchFamily="49" charset="0"/>
                <a:ea typeface="メイリオ"/>
                <a:cs typeface="Consolas" panose="020B0609020204030204" pitchFamily="49" charset="0"/>
              </a:rPr>
              <a:t>    ...</a:t>
            </a:r>
          </a:p>
          <a:p>
            <a:pPr defTabSz="1220340">
              <a:defRPr/>
            </a:pPr>
            <a:r>
              <a:rPr lang="en-US" altLang="ja-JP" sz="1765" kern="0" dirty="0">
                <a:solidFill>
                  <a:srgbClr val="000000"/>
                </a:solidFill>
                <a:latin typeface="Consolas" panose="020B0609020204030204" pitchFamily="49" charset="0"/>
                <a:ea typeface="メイリオ"/>
                <a:cs typeface="Consolas" panose="020B0609020204030204" pitchFamily="49" charset="0"/>
              </a:rPr>
              <a:t>});</a:t>
            </a:r>
          </a:p>
          <a:p>
            <a:pPr defTabSz="1220340">
              <a:defRPr/>
            </a:pPr>
            <a:r>
              <a:rPr lang="en-US" altLang="ja-JP" sz="1765" kern="0" dirty="0">
                <a:solidFill>
                  <a:srgbClr val="0000FF"/>
                </a:solidFill>
                <a:latin typeface="Consolas" panose="020B0609020204030204" pitchFamily="49" charset="0"/>
                <a:ea typeface="メイリオ"/>
                <a:cs typeface="Consolas" panose="020B0609020204030204" pitchFamily="49" charset="0"/>
              </a:rPr>
              <a:t>&lt;/</a:t>
            </a:r>
            <a:r>
              <a:rPr lang="en-US" altLang="ja-JP" sz="1765" kern="0" dirty="0">
                <a:solidFill>
                  <a:srgbClr val="800000"/>
                </a:solidFill>
                <a:latin typeface="Consolas" panose="020B0609020204030204" pitchFamily="49" charset="0"/>
                <a:ea typeface="メイリオ"/>
                <a:cs typeface="Consolas" panose="020B0609020204030204" pitchFamily="49" charset="0"/>
              </a:rPr>
              <a:t>script</a:t>
            </a:r>
            <a:r>
              <a:rPr lang="en-US" altLang="ja-JP" sz="1765" kern="0" dirty="0">
                <a:solidFill>
                  <a:srgbClr val="0000FF"/>
                </a:solidFill>
                <a:latin typeface="Consolas" panose="020B0609020204030204" pitchFamily="49" charset="0"/>
                <a:ea typeface="メイリオ"/>
                <a:cs typeface="Consolas" panose="020B0609020204030204" pitchFamily="49" charset="0"/>
              </a:rPr>
              <a:t>&gt;</a:t>
            </a:r>
          </a:p>
        </p:txBody>
      </p:sp>
      <p:sp>
        <p:nvSpPr>
          <p:cNvPr id="9" name="テキスト ボックス 8">
            <a:extLst>
              <a:ext uri="{FF2B5EF4-FFF2-40B4-BE49-F238E27FC236}">
                <a16:creationId xmlns:a16="http://schemas.microsoft.com/office/drawing/2014/main" id="{BA3C5847-796E-44AF-ADC1-874E92F87BF5}"/>
              </a:ext>
            </a:extLst>
          </p:cNvPr>
          <p:cNvSpPr txBox="1"/>
          <p:nvPr/>
        </p:nvSpPr>
        <p:spPr>
          <a:xfrm>
            <a:off x="359002" y="1311226"/>
            <a:ext cx="4597789" cy="380175"/>
          </a:xfrm>
          <a:prstGeom prst="rect">
            <a:avLst/>
          </a:prstGeom>
          <a:noFill/>
        </p:spPr>
        <p:txBody>
          <a:bodyPr wrap="square" lIns="0" tIns="0" rIns="0" bIns="0" rtlCol="0">
            <a:spAutoFit/>
          </a:bodyPr>
          <a:lstStyle/>
          <a:p>
            <a:pPr defTabSz="1220340">
              <a:lnSpc>
                <a:spcPct val="90000"/>
              </a:lnSpc>
              <a:defRPr/>
            </a:pPr>
            <a:r>
              <a:rPr lang="ja-JP" altLang="en-US" sz="2745" b="1" spc="-69" dirty="0">
                <a:solidFill>
                  <a:srgbClr val="2139B5"/>
                </a:solidFill>
                <a:latin typeface="Segoe UI"/>
                <a:ea typeface="Yu Gothic UI"/>
              </a:rPr>
              <a:t>サーバーサイド</a:t>
            </a:r>
            <a:r>
              <a:rPr lang="en-US" altLang="ja-JP" sz="2745" b="1" spc="-69" dirty="0">
                <a:solidFill>
                  <a:srgbClr val="2139B5"/>
                </a:solidFill>
                <a:latin typeface="Segoe UI"/>
                <a:ea typeface="Yu Gothic UI"/>
              </a:rPr>
              <a:t>: C# (Hub </a:t>
            </a:r>
            <a:r>
              <a:rPr lang="ja-JP" altLang="en-US" sz="2745" b="1" spc="-69" dirty="0">
                <a:solidFill>
                  <a:srgbClr val="2139B5"/>
                </a:solidFill>
                <a:latin typeface="Segoe UI"/>
                <a:ea typeface="Yu Gothic UI"/>
              </a:rPr>
              <a:t>クラス</a:t>
            </a:r>
            <a:r>
              <a:rPr lang="en-US" altLang="ja-JP" sz="2745" b="1" spc="-69" dirty="0">
                <a:solidFill>
                  <a:srgbClr val="2139B5"/>
                </a:solidFill>
                <a:latin typeface="Segoe UI"/>
                <a:ea typeface="Yu Gothic UI"/>
              </a:rPr>
              <a:t>)</a:t>
            </a:r>
            <a:endParaRPr lang="ja-JP" altLang="en-US" sz="2745" b="1" spc="-69" dirty="0">
              <a:solidFill>
                <a:srgbClr val="2139B5"/>
              </a:solidFill>
              <a:latin typeface="Segoe UI"/>
              <a:ea typeface="Yu Gothic UI"/>
            </a:endParaRPr>
          </a:p>
        </p:txBody>
      </p:sp>
      <p:sp>
        <p:nvSpPr>
          <p:cNvPr id="10" name="テキスト ボックス 9">
            <a:extLst>
              <a:ext uri="{FF2B5EF4-FFF2-40B4-BE49-F238E27FC236}">
                <a16:creationId xmlns:a16="http://schemas.microsoft.com/office/drawing/2014/main" id="{ED47AD62-03B6-49D6-A7E6-C983FC4F0AC0}"/>
              </a:ext>
            </a:extLst>
          </p:cNvPr>
          <p:cNvSpPr txBox="1"/>
          <p:nvPr/>
        </p:nvSpPr>
        <p:spPr>
          <a:xfrm>
            <a:off x="6167220" y="1311226"/>
            <a:ext cx="4597789" cy="380175"/>
          </a:xfrm>
          <a:prstGeom prst="rect">
            <a:avLst/>
          </a:prstGeom>
          <a:noFill/>
        </p:spPr>
        <p:txBody>
          <a:bodyPr wrap="square" lIns="0" tIns="0" rIns="0" bIns="0" rtlCol="0">
            <a:spAutoFit/>
          </a:bodyPr>
          <a:lstStyle/>
          <a:p>
            <a:pPr defTabSz="1220340">
              <a:lnSpc>
                <a:spcPct val="90000"/>
              </a:lnSpc>
              <a:defRPr/>
            </a:pPr>
            <a:r>
              <a:rPr lang="ja-JP" altLang="en-US" sz="2745" b="1" spc="-69" dirty="0">
                <a:solidFill>
                  <a:srgbClr val="2139B5"/>
                </a:solidFill>
                <a:latin typeface="Segoe UI"/>
                <a:ea typeface="Yu Gothic UI"/>
              </a:rPr>
              <a:t>クライアントサイド</a:t>
            </a:r>
            <a:r>
              <a:rPr lang="en-US" altLang="ja-JP" sz="2745" b="1" spc="-69" dirty="0">
                <a:solidFill>
                  <a:srgbClr val="2139B5"/>
                </a:solidFill>
                <a:latin typeface="Segoe UI"/>
                <a:ea typeface="Yu Gothic UI"/>
              </a:rPr>
              <a:t>: JavaScript</a:t>
            </a:r>
            <a:endParaRPr lang="ja-JP" altLang="en-US" sz="2745" b="1" spc="-69" dirty="0">
              <a:solidFill>
                <a:srgbClr val="2139B5"/>
              </a:solidFill>
              <a:latin typeface="Segoe UI"/>
              <a:ea typeface="Yu Gothic UI"/>
            </a:endParaRPr>
          </a:p>
        </p:txBody>
      </p:sp>
    </p:spTree>
    <p:extLst>
      <p:ext uri="{BB962C8B-B14F-4D97-AF65-F5344CB8AC3E}">
        <p14:creationId xmlns:p14="http://schemas.microsoft.com/office/powerpoint/2010/main" val="19482736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750"/>
                                        <p:tgtEl>
                                          <p:spTgt spid="7"/>
                                        </p:tgtEl>
                                      </p:cBhvr>
                                    </p:animEffect>
                                    <p:anim calcmode="lin" valueType="num">
                                      <p:cBhvr>
                                        <p:cTn id="12" dur="750" fill="hold"/>
                                        <p:tgtEl>
                                          <p:spTgt spid="7"/>
                                        </p:tgtEl>
                                        <p:attrNameLst>
                                          <p:attrName>ppt_x</p:attrName>
                                        </p:attrNameLst>
                                      </p:cBhvr>
                                      <p:tavLst>
                                        <p:tav tm="0">
                                          <p:val>
                                            <p:strVal val="#ppt_x"/>
                                          </p:val>
                                        </p:tav>
                                        <p:tav tm="100000">
                                          <p:val>
                                            <p:strVal val="#ppt_x"/>
                                          </p:val>
                                        </p:tav>
                                      </p:tavLst>
                                    </p:anim>
                                    <p:anim calcmode="lin" valueType="num">
                                      <p:cBhvr>
                                        <p:cTn id="13" dur="75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500"/>
                            </p:stCondLst>
                            <p:childTnLst>
                              <p:par>
                                <p:cTn id="20" presetID="42" presetClass="entr" presetSubtype="0"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750"/>
                                        <p:tgtEl>
                                          <p:spTgt spid="8"/>
                                        </p:tgtEl>
                                      </p:cBhvr>
                                    </p:animEffect>
                                    <p:anim calcmode="lin" valueType="num">
                                      <p:cBhvr>
                                        <p:cTn id="23" dur="750" fill="hold"/>
                                        <p:tgtEl>
                                          <p:spTgt spid="8"/>
                                        </p:tgtEl>
                                        <p:attrNameLst>
                                          <p:attrName>ppt_x</p:attrName>
                                        </p:attrNameLst>
                                      </p:cBhvr>
                                      <p:tavLst>
                                        <p:tav tm="0">
                                          <p:val>
                                            <p:strVal val="#ppt_x"/>
                                          </p:val>
                                        </p:tav>
                                        <p:tav tm="100000">
                                          <p:val>
                                            <p:strVal val="#ppt_x"/>
                                          </p:val>
                                        </p:tav>
                                      </p:tavLst>
                                    </p:anim>
                                    <p:anim calcmode="lin" valueType="num">
                                      <p:cBhvr>
                                        <p:cTn id="24" dur="7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Arrow: Chevron 57">
            <a:extLst>
              <a:ext uri="{FF2B5EF4-FFF2-40B4-BE49-F238E27FC236}">
                <a16:creationId xmlns:a16="http://schemas.microsoft.com/office/drawing/2014/main" id="{2A16D931-A6A9-4005-9F30-DB8AA6E5E419}"/>
              </a:ext>
            </a:extLst>
          </p:cNvPr>
          <p:cNvSpPr/>
          <p:nvPr/>
        </p:nvSpPr>
        <p:spPr>
          <a:xfrm>
            <a:off x="2933591" y="5977953"/>
            <a:ext cx="2511573" cy="352923"/>
          </a:xfrm>
          <a:prstGeom prst="chevron">
            <a:avLst/>
          </a:prstGeom>
          <a:solidFill>
            <a:srgbClr val="00A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ja-JP" altLang="en-US" sz="1765" b="1" dirty="0">
                <a:solidFill>
                  <a:prstClr val="white"/>
                </a:solidFill>
                <a:latin typeface="Segoe UI" panose="020B0502040204020203" pitchFamily="34" charset="0"/>
                <a:cs typeface="Segoe UI" panose="020B0502040204020203" pitchFamily="34" charset="0"/>
              </a:rPr>
              <a:t>移行</a:t>
            </a:r>
            <a:r>
              <a:rPr kumimoji="0" lang="en-US" sz="1765" b="1" dirty="0">
                <a:solidFill>
                  <a:prstClr val="white"/>
                </a:solidFill>
                <a:latin typeface="Segoe UI" panose="020B0502040204020203" pitchFamily="34" charset="0"/>
                <a:cs typeface="Segoe UI" panose="020B0502040204020203" pitchFamily="34" charset="0"/>
              </a:rPr>
              <a:t> / </a:t>
            </a:r>
            <a:r>
              <a:rPr lang="en-US" sz="1765" b="1" dirty="0">
                <a:solidFill>
                  <a:prstClr val="white"/>
                </a:solidFill>
                <a:latin typeface="Segoe UI" panose="020B0502040204020203" pitchFamily="34" charset="0"/>
                <a:cs typeface="Segoe UI" panose="020B0502040204020203" pitchFamily="34" charset="0"/>
              </a:rPr>
              <a:t>Rehost</a:t>
            </a:r>
            <a:endParaRPr kumimoji="0" lang="en-US" sz="1765" dirty="0">
              <a:solidFill>
                <a:prstClr val="white"/>
              </a:solidFill>
              <a:latin typeface="Segoe UI" panose="020B0502040204020203" pitchFamily="34" charset="0"/>
              <a:cs typeface="Segoe UI" panose="020B0502040204020203" pitchFamily="34" charset="0"/>
            </a:endParaRPr>
          </a:p>
        </p:txBody>
      </p:sp>
      <p:sp>
        <p:nvSpPr>
          <p:cNvPr id="65" name="Arrow: Chevron 64">
            <a:extLst>
              <a:ext uri="{FF2B5EF4-FFF2-40B4-BE49-F238E27FC236}">
                <a16:creationId xmlns:a16="http://schemas.microsoft.com/office/drawing/2014/main" id="{BDFACB6D-CFF5-43EE-B16B-E8AF81405B2F}"/>
              </a:ext>
            </a:extLst>
          </p:cNvPr>
          <p:cNvSpPr/>
          <p:nvPr/>
        </p:nvSpPr>
        <p:spPr>
          <a:xfrm>
            <a:off x="8034646" y="6410292"/>
            <a:ext cx="3900685" cy="352923"/>
          </a:xfrm>
          <a:prstGeom prst="chevron">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altLang="ja-JP" sz="1568" dirty="0">
                <a:solidFill>
                  <a:prstClr val="white"/>
                </a:solidFill>
                <a:latin typeface="Segoe UI" panose="020B0502040204020203" pitchFamily="34" charset="0"/>
                <a:cs typeface="Segoe UI" panose="020B0502040204020203" pitchFamily="34" charset="0"/>
              </a:rPr>
              <a:t>Re-architect/Rebuild, </a:t>
            </a:r>
            <a:r>
              <a:rPr lang="ja-JP" altLang="en-US" sz="1568" dirty="0">
                <a:solidFill>
                  <a:prstClr val="white"/>
                </a:solidFill>
                <a:latin typeface="Segoe UI" panose="020B0502040204020203" pitchFamily="34" charset="0"/>
                <a:cs typeface="Segoe UI" panose="020B0502040204020203" pitchFamily="34" charset="0"/>
              </a:rPr>
              <a:t>コード修正</a:t>
            </a:r>
            <a:endParaRPr lang="en-US" altLang="ja-JP" sz="1568" dirty="0">
              <a:solidFill>
                <a:prstClr val="white"/>
              </a:solidFill>
              <a:latin typeface="Segoe UI" panose="020B0502040204020203" pitchFamily="34" charset="0"/>
              <a:cs typeface="Segoe UI" panose="020B0502040204020203" pitchFamily="34" charset="0"/>
            </a:endParaRPr>
          </a:p>
        </p:txBody>
      </p:sp>
      <p:grpSp>
        <p:nvGrpSpPr>
          <p:cNvPr id="3" name="グループ化 2">
            <a:extLst>
              <a:ext uri="{FF2B5EF4-FFF2-40B4-BE49-F238E27FC236}">
                <a16:creationId xmlns:a16="http://schemas.microsoft.com/office/drawing/2014/main" id="{C8233891-5993-4EB9-9236-4A2897D5B2B7}"/>
              </a:ext>
            </a:extLst>
          </p:cNvPr>
          <p:cNvGrpSpPr/>
          <p:nvPr/>
        </p:nvGrpSpPr>
        <p:grpSpPr>
          <a:xfrm>
            <a:off x="217658" y="885812"/>
            <a:ext cx="2509609" cy="4934866"/>
            <a:chOff x="222022" y="740806"/>
            <a:chExt cx="2559932" cy="5033820"/>
          </a:xfrm>
        </p:grpSpPr>
        <p:sp>
          <p:nvSpPr>
            <p:cNvPr id="63" name="Rectangle 62">
              <a:extLst>
                <a:ext uri="{FF2B5EF4-FFF2-40B4-BE49-F238E27FC236}">
                  <a16:creationId xmlns:a16="http://schemas.microsoft.com/office/drawing/2014/main" id="{78E9B9BF-A36E-40E7-AEF4-B069C191B6E8}"/>
                </a:ext>
              </a:extLst>
            </p:cNvPr>
            <p:cNvSpPr/>
            <p:nvPr/>
          </p:nvSpPr>
          <p:spPr>
            <a:xfrm>
              <a:off x="222022" y="740806"/>
              <a:ext cx="2559932" cy="5033820"/>
            </a:xfrm>
            <a:prstGeom prst="rect">
              <a:avLst/>
            </a:prstGeom>
            <a:solidFill>
              <a:srgbClr val="505050">
                <a:lumMod val="20000"/>
                <a:lumOff val="80000"/>
              </a:srgbClr>
            </a:solidFill>
            <a:ln w="10795" cap="flat" cmpd="sng" algn="ctr">
              <a:noFill/>
              <a:prstDash val="solid"/>
            </a:ln>
            <a:effectLst/>
          </p:spPr>
          <p:txBody>
            <a:bodyPr rtlCol="0" anchor="ctr"/>
            <a:lstStyle/>
            <a:p>
              <a:pPr algn="ctr" defTabSz="685668">
                <a:defRPr/>
              </a:pPr>
              <a:endParaRPr kumimoji="0" lang="en-US" sz="1350" kern="0">
                <a:gradFill>
                  <a:gsLst>
                    <a:gs pos="0">
                      <a:srgbClr val="FFFFFF"/>
                    </a:gs>
                    <a:gs pos="100000">
                      <a:srgbClr val="FFFFFF"/>
                    </a:gs>
                  </a:gsLst>
                  <a:lin ang="5400000" scaled="0"/>
                </a:gradFill>
                <a:latin typeface="Segoe UI"/>
                <a:cs typeface="Segoe UI Light" pitchFamily="34" charset="0"/>
              </a:endParaRPr>
            </a:p>
          </p:txBody>
        </p:sp>
        <p:pic>
          <p:nvPicPr>
            <p:cNvPr id="70" name="Picture 8" descr="Image result for .NET">
              <a:extLst>
                <a:ext uri="{FF2B5EF4-FFF2-40B4-BE49-F238E27FC236}">
                  <a16:creationId xmlns:a16="http://schemas.microsoft.com/office/drawing/2014/main" id="{57606153-C235-4880-9220-7362670105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9950" y="2201118"/>
              <a:ext cx="624119" cy="624119"/>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E4A1F125-5A4D-4783-B576-EF87EBD30955}"/>
                </a:ext>
              </a:extLst>
            </p:cNvPr>
            <p:cNvSpPr/>
            <p:nvPr/>
          </p:nvSpPr>
          <p:spPr>
            <a:xfrm>
              <a:off x="222022" y="751995"/>
              <a:ext cx="2551295" cy="646331"/>
            </a:xfrm>
            <a:prstGeom prst="rect">
              <a:avLst/>
            </a:prstGeom>
          </p:spPr>
          <p:txBody>
            <a:bodyPr wrap="square" lIns="0" rIns="0">
              <a:spAutoFit/>
            </a:bodyPr>
            <a:lstStyle/>
            <a:p>
              <a:pPr algn="ctr" defTabSz="914225">
                <a:defRPr/>
              </a:pPr>
              <a:r>
                <a:rPr lang="ja-JP" altLang="en-US" sz="1765" b="1" dirty="0">
                  <a:solidFill>
                    <a:prstClr val="black"/>
                  </a:solidFill>
                  <a:cs typeface="Segoe UI" panose="020B0502040204020203" pitchFamily="34" charset="0"/>
                </a:rPr>
                <a:t>既存アプリ</a:t>
              </a:r>
              <a:r>
                <a:rPr lang="en-US" altLang="ja-JP" sz="1765" b="1" dirty="0">
                  <a:solidFill>
                    <a:prstClr val="black"/>
                  </a:solidFill>
                  <a:cs typeface="Segoe UI" panose="020B0502040204020203" pitchFamily="34" charset="0"/>
                </a:rPr>
                <a:t> &amp; </a:t>
              </a:r>
              <a:r>
                <a:rPr lang="ja-JP" altLang="en-US" sz="1765" b="1" dirty="0">
                  <a:solidFill>
                    <a:prstClr val="black"/>
                  </a:solidFill>
                  <a:cs typeface="Segoe UI" panose="020B0502040204020203" pitchFamily="34" charset="0"/>
                </a:rPr>
                <a:t>サービス</a:t>
              </a:r>
              <a:r>
                <a:rPr kumimoji="0" lang="en-US" sz="1765" b="1" dirty="0">
                  <a:solidFill>
                    <a:prstClr val="black"/>
                  </a:solidFill>
                  <a:cs typeface="Segoe UI Light" panose="020B0502040204020203" pitchFamily="34" charset="0"/>
                </a:rPr>
                <a:t> </a:t>
              </a:r>
            </a:p>
            <a:p>
              <a:pPr algn="ctr" defTabSz="914225">
                <a:defRPr/>
              </a:pPr>
              <a:r>
                <a:rPr kumimoji="0" lang="en-US" altLang="ja-JP" sz="1765" b="1" dirty="0">
                  <a:solidFill>
                    <a:prstClr val="black"/>
                  </a:solidFill>
                  <a:cs typeface="Segoe UI Light" panose="020B0502040204020203" pitchFamily="34" charset="0"/>
                </a:rPr>
                <a:t>(</a:t>
              </a:r>
              <a:r>
                <a:rPr kumimoji="0" lang="ja-JP" altLang="en-US" sz="1765" b="1" dirty="0">
                  <a:solidFill>
                    <a:prstClr val="black"/>
                  </a:solidFill>
                  <a:cs typeface="Segoe UI Light" panose="020B0502040204020203" pitchFamily="34" charset="0"/>
                </a:rPr>
                <a:t>オンプレミス</a:t>
              </a:r>
              <a:r>
                <a:rPr kumimoji="0" lang="en-US" altLang="ja-JP" sz="1765" b="1" dirty="0">
                  <a:solidFill>
                    <a:prstClr val="black"/>
                  </a:solidFill>
                  <a:cs typeface="Segoe UI Light" panose="020B0502040204020203" pitchFamily="34" charset="0"/>
                </a:rPr>
                <a:t>)</a:t>
              </a:r>
              <a:endParaRPr kumimoji="0" lang="en-US" sz="1765" b="1" dirty="0">
                <a:solidFill>
                  <a:prstClr val="black"/>
                </a:solidFill>
                <a:cs typeface="Segoe UI Light" panose="020B0502040204020203" pitchFamily="34" charset="0"/>
              </a:endParaRPr>
            </a:p>
          </p:txBody>
        </p:sp>
        <p:sp>
          <p:nvSpPr>
            <p:cNvPr id="82" name="Rectangle 81">
              <a:extLst>
                <a:ext uri="{FF2B5EF4-FFF2-40B4-BE49-F238E27FC236}">
                  <a16:creationId xmlns:a16="http://schemas.microsoft.com/office/drawing/2014/main" id="{7714F028-631A-4B0E-82FE-ECF15F6AB4D4}"/>
                </a:ext>
              </a:extLst>
            </p:cNvPr>
            <p:cNvSpPr/>
            <p:nvPr/>
          </p:nvSpPr>
          <p:spPr bwMode="auto">
            <a:xfrm>
              <a:off x="402172" y="1446243"/>
              <a:ext cx="2188701" cy="538851"/>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685668">
                <a:defRPr/>
              </a:pPr>
              <a:r>
                <a:rPr lang="ja-JP" altLang="en-US" sz="1568" b="1" kern="0" dirty="0">
                  <a:gradFill>
                    <a:gsLst>
                      <a:gs pos="0">
                        <a:srgbClr val="FFFFFF"/>
                      </a:gs>
                      <a:gs pos="100000">
                        <a:srgbClr val="FFFFFF"/>
                      </a:gs>
                    </a:gsLst>
                    <a:lin ang="5400000" scaled="0"/>
                  </a:gradFill>
                  <a:latin typeface="Segoe UI"/>
                  <a:cs typeface="Segoe UI Light" pitchFamily="34" charset="0"/>
                </a:rPr>
                <a:t>モノリシック</a:t>
              </a:r>
              <a:r>
                <a:rPr kumimoji="0" lang="en-US" sz="1568" b="1" kern="0" dirty="0">
                  <a:gradFill>
                    <a:gsLst>
                      <a:gs pos="0">
                        <a:srgbClr val="FFFFFF"/>
                      </a:gs>
                      <a:gs pos="100000">
                        <a:srgbClr val="FFFFFF"/>
                      </a:gs>
                    </a:gsLst>
                    <a:lin ang="5400000" scaled="0"/>
                  </a:gradFill>
                  <a:latin typeface="Segoe UI"/>
                  <a:cs typeface="Segoe UI Light" pitchFamily="34" charset="0"/>
                </a:rPr>
                <a:t> / N-Tier</a:t>
              </a:r>
              <a:r>
                <a:rPr kumimoji="0" lang="en-US" sz="1568" kern="0" dirty="0">
                  <a:gradFill>
                    <a:gsLst>
                      <a:gs pos="0">
                        <a:srgbClr val="FFFFFF"/>
                      </a:gs>
                      <a:gs pos="100000">
                        <a:srgbClr val="FFFFFF"/>
                      </a:gs>
                    </a:gsLst>
                    <a:lin ang="5400000" scaled="0"/>
                  </a:gradFill>
                  <a:latin typeface="Segoe UI"/>
                  <a:cs typeface="Segoe UI Light" pitchFamily="34" charset="0"/>
                </a:rPr>
                <a:t> </a:t>
              </a:r>
            </a:p>
          </p:txBody>
        </p:sp>
        <p:sp>
          <p:nvSpPr>
            <p:cNvPr id="2" name="Flowchart: Magnetic Disk 1">
              <a:extLst>
                <a:ext uri="{FF2B5EF4-FFF2-40B4-BE49-F238E27FC236}">
                  <a16:creationId xmlns:a16="http://schemas.microsoft.com/office/drawing/2014/main" id="{66EF6E8C-C9D3-48DA-BF32-38F8D7FC05EB}"/>
                </a:ext>
              </a:extLst>
            </p:cNvPr>
            <p:cNvSpPr/>
            <p:nvPr/>
          </p:nvSpPr>
          <p:spPr>
            <a:xfrm>
              <a:off x="1180109" y="3020207"/>
              <a:ext cx="703387" cy="619937"/>
            </a:xfrm>
            <a:prstGeom prst="flowChartMagneticDisk">
              <a:avLst/>
            </a:prstGeom>
            <a:solidFill>
              <a:srgbClr val="86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kumimoji="0" lang="en-US" sz="900">
                  <a:solidFill>
                    <a:prstClr val="white"/>
                  </a:solidFill>
                  <a:latin typeface="Segoe UI" panose="020B0502040204020203" pitchFamily="34" charset="0"/>
                  <a:cs typeface="Segoe UI" panose="020B0502040204020203" pitchFamily="34" charset="0"/>
                </a:rPr>
                <a:t>Relational Database</a:t>
              </a:r>
            </a:p>
          </p:txBody>
        </p:sp>
        <p:pic>
          <p:nvPicPr>
            <p:cNvPr id="1028" name="Picture 4" descr="Image result for Windows Server logo">
              <a:extLst>
                <a:ext uri="{FF2B5EF4-FFF2-40B4-BE49-F238E27FC236}">
                  <a16:creationId xmlns:a16="http://schemas.microsoft.com/office/drawing/2014/main" id="{4198B6D1-CAC3-4115-B15B-3478E52729F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512"/>
            <a:stretch/>
          </p:blipFill>
          <p:spPr bwMode="auto">
            <a:xfrm>
              <a:off x="1083354" y="3822426"/>
              <a:ext cx="761141" cy="641933"/>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16" descr="Image result for server icon">
              <a:extLst>
                <a:ext uri="{FF2B5EF4-FFF2-40B4-BE49-F238E27FC236}">
                  <a16:creationId xmlns:a16="http://schemas.microsoft.com/office/drawing/2014/main" id="{E8418800-5ADC-462C-AB49-ECC1D01B89CF}"/>
                </a:ext>
              </a:extLst>
            </p:cNvPr>
            <p:cNvPicPr>
              <a:picLocks noChangeAspect="1" noChangeArrowheads="1"/>
            </p:cNvPicPr>
            <p:nvPr/>
          </p:nvPicPr>
          <p:blipFill>
            <a:blip r:embed="rId5" cstate="print">
              <a:biLevel thresh="75000"/>
              <a:extLst>
                <a:ext uri="{28A0092B-C50C-407E-A947-70E740481C1C}">
                  <a14:useLocalDpi xmlns:a14="http://schemas.microsoft.com/office/drawing/2010/main" val="0"/>
                </a:ext>
              </a:extLst>
            </a:blip>
            <a:srcRect/>
            <a:stretch>
              <a:fillRect/>
            </a:stretch>
          </p:blipFill>
          <p:spPr bwMode="auto">
            <a:xfrm>
              <a:off x="1248013" y="4912601"/>
              <a:ext cx="494366" cy="494366"/>
            </a:xfrm>
            <a:prstGeom prst="rect">
              <a:avLst/>
            </a:prstGeom>
            <a:noFill/>
            <a:extLst>
              <a:ext uri="{909E8E84-426E-40DD-AFC4-6F175D3DCCD1}">
                <a14:hiddenFill xmlns:a14="http://schemas.microsoft.com/office/drawing/2010/main">
                  <a:solidFill>
                    <a:srgbClr val="FFFFFF"/>
                  </a:solidFill>
                </a14:hiddenFill>
              </a:ext>
            </a:extLst>
          </p:spPr>
        </p:pic>
        <p:sp>
          <p:nvSpPr>
            <p:cNvPr id="140" name="Rectangle 139">
              <a:extLst>
                <a:ext uri="{FF2B5EF4-FFF2-40B4-BE49-F238E27FC236}">
                  <a16:creationId xmlns:a16="http://schemas.microsoft.com/office/drawing/2014/main" id="{D428F20D-80E5-41D4-AB7F-C911EE634DA7}"/>
                </a:ext>
              </a:extLst>
            </p:cNvPr>
            <p:cNvSpPr/>
            <p:nvPr/>
          </p:nvSpPr>
          <p:spPr>
            <a:xfrm>
              <a:off x="796842" y="5379180"/>
              <a:ext cx="1388827" cy="350330"/>
            </a:xfrm>
            <a:prstGeom prst="rect">
              <a:avLst/>
            </a:prstGeom>
          </p:spPr>
          <p:txBody>
            <a:bodyPr wrap="none">
              <a:spAutoFit/>
            </a:bodyPr>
            <a:lstStyle/>
            <a:p>
              <a:pPr defTabSz="914225">
                <a:defRPr/>
              </a:pPr>
              <a:r>
                <a:rPr kumimoji="0" lang="en-US" sz="1600">
                  <a:solidFill>
                    <a:prstClr val="black"/>
                  </a:solidFill>
                  <a:latin typeface="Segoe UI" panose="020B0502040204020203" pitchFamily="34" charset="0"/>
                  <a:cs typeface="Segoe UI" panose="020B0502040204020203" pitchFamily="34" charset="0"/>
                </a:rPr>
                <a:t>On-premises</a:t>
              </a:r>
            </a:p>
          </p:txBody>
        </p:sp>
        <p:cxnSp>
          <p:nvCxnSpPr>
            <p:cNvPr id="67" name="Straight Connector 66">
              <a:extLst>
                <a:ext uri="{FF2B5EF4-FFF2-40B4-BE49-F238E27FC236}">
                  <a16:creationId xmlns:a16="http://schemas.microsoft.com/office/drawing/2014/main" id="{7FBFF839-5737-4981-A8E9-0AE21C8A7529}"/>
                </a:ext>
              </a:extLst>
            </p:cNvPr>
            <p:cNvCxnSpPr>
              <a:cxnSpLocks/>
            </p:cNvCxnSpPr>
            <p:nvPr/>
          </p:nvCxnSpPr>
          <p:spPr>
            <a:xfrm>
              <a:off x="453637" y="4649390"/>
              <a:ext cx="2049143"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4" name="グループ化 3">
            <a:extLst>
              <a:ext uri="{FF2B5EF4-FFF2-40B4-BE49-F238E27FC236}">
                <a16:creationId xmlns:a16="http://schemas.microsoft.com/office/drawing/2014/main" id="{E7998D9C-F475-4D4A-8912-FCE549F9B7BF}"/>
              </a:ext>
            </a:extLst>
          </p:cNvPr>
          <p:cNvGrpSpPr/>
          <p:nvPr/>
        </p:nvGrpSpPr>
        <p:grpSpPr>
          <a:xfrm>
            <a:off x="2933591" y="885811"/>
            <a:ext cx="2371066" cy="4941016"/>
            <a:chOff x="2992415" y="740805"/>
            <a:chExt cx="2418611" cy="5040094"/>
          </a:xfrm>
        </p:grpSpPr>
        <p:sp>
          <p:nvSpPr>
            <p:cNvPr id="55" name="Rectangle 54">
              <a:extLst>
                <a:ext uri="{FF2B5EF4-FFF2-40B4-BE49-F238E27FC236}">
                  <a16:creationId xmlns:a16="http://schemas.microsoft.com/office/drawing/2014/main" id="{41872D4B-8BE1-454F-99DF-EEB4F8BB53FE}"/>
                </a:ext>
              </a:extLst>
            </p:cNvPr>
            <p:cNvSpPr/>
            <p:nvPr/>
          </p:nvSpPr>
          <p:spPr>
            <a:xfrm>
              <a:off x="2992415" y="740805"/>
              <a:ext cx="2418611" cy="5033820"/>
            </a:xfrm>
            <a:prstGeom prst="rect">
              <a:avLst/>
            </a:prstGeom>
            <a:solidFill>
              <a:srgbClr val="505050">
                <a:lumMod val="20000"/>
                <a:lumOff val="80000"/>
              </a:srgbClr>
            </a:solidFill>
            <a:ln w="10795" cap="flat" cmpd="sng" algn="ctr">
              <a:noFill/>
              <a:prstDash val="solid"/>
            </a:ln>
            <a:effectLst/>
          </p:spPr>
          <p:txBody>
            <a:bodyPr rtlCol="0" anchor="ctr"/>
            <a:lstStyle/>
            <a:p>
              <a:pPr algn="ctr" defTabSz="685668">
                <a:defRPr/>
              </a:pPr>
              <a:endParaRPr kumimoji="0" lang="en-US" sz="1350" kern="0">
                <a:gradFill>
                  <a:gsLst>
                    <a:gs pos="0">
                      <a:srgbClr val="FFFFFF"/>
                    </a:gs>
                    <a:gs pos="100000">
                      <a:srgbClr val="FFFFFF"/>
                    </a:gs>
                  </a:gsLst>
                  <a:lin ang="5400000" scaled="0"/>
                </a:gradFill>
                <a:latin typeface="Segoe UI"/>
                <a:cs typeface="Segoe UI Light" pitchFamily="34" charset="0"/>
              </a:endParaRPr>
            </a:p>
          </p:txBody>
        </p:sp>
        <p:sp>
          <p:nvSpPr>
            <p:cNvPr id="56" name="Rectangle 55">
              <a:extLst>
                <a:ext uri="{FF2B5EF4-FFF2-40B4-BE49-F238E27FC236}">
                  <a16:creationId xmlns:a16="http://schemas.microsoft.com/office/drawing/2014/main" id="{DD61755B-C67A-4E26-9300-2BE37B08BB8B}"/>
                </a:ext>
              </a:extLst>
            </p:cNvPr>
            <p:cNvSpPr/>
            <p:nvPr/>
          </p:nvSpPr>
          <p:spPr>
            <a:xfrm>
              <a:off x="2992415" y="750042"/>
              <a:ext cx="2412758" cy="646331"/>
            </a:xfrm>
            <a:prstGeom prst="rect">
              <a:avLst/>
            </a:prstGeom>
          </p:spPr>
          <p:txBody>
            <a:bodyPr wrap="square">
              <a:spAutoFit/>
            </a:bodyPr>
            <a:lstStyle/>
            <a:p>
              <a:pPr algn="ctr" defTabSz="914225">
                <a:defRPr/>
              </a:pPr>
              <a:r>
                <a:rPr lang="ja-JP" altLang="en-US" sz="1765" b="1" dirty="0">
                  <a:solidFill>
                    <a:prstClr val="black"/>
                  </a:solidFill>
                  <a:latin typeface="Segoe UI" panose="020B0502040204020203" pitchFamily="34" charset="0"/>
                  <a:cs typeface="Segoe UI" panose="020B0502040204020203" pitchFamily="34" charset="0"/>
                </a:rPr>
                <a:t>クラウド インフラ対応</a:t>
              </a:r>
              <a:endParaRPr lang="en-US" altLang="ja-JP" sz="1765" b="1" dirty="0">
                <a:solidFill>
                  <a:prstClr val="black"/>
                </a:solidFill>
                <a:latin typeface="Segoe UI" panose="020B0502040204020203" pitchFamily="34" charset="0"/>
                <a:cs typeface="Segoe UI" panose="020B0502040204020203" pitchFamily="34" charset="0"/>
              </a:endParaRPr>
            </a:p>
            <a:p>
              <a:pPr algn="ctr" defTabSz="914225">
                <a:defRPr/>
              </a:pPr>
              <a:r>
                <a:rPr lang="en-US" sz="1765" b="1" dirty="0">
                  <a:solidFill>
                    <a:prstClr val="black"/>
                  </a:solidFill>
                  <a:latin typeface="Segoe UI" panose="020B0502040204020203" pitchFamily="34" charset="0"/>
                  <a:cs typeface="Segoe UI" panose="020B0502040204020203" pitchFamily="34" charset="0"/>
                </a:rPr>
                <a:t>(IaaS)</a:t>
              </a:r>
              <a:endParaRPr kumimoji="0" lang="en-US" sz="1765" b="1" dirty="0">
                <a:solidFill>
                  <a:prstClr val="black"/>
                </a:solidFill>
                <a:latin typeface="Segoe UI Light" panose="020B0502040204020203" pitchFamily="34" charset="0"/>
                <a:cs typeface="Segoe UI Light" panose="020B0502040204020203" pitchFamily="34" charset="0"/>
              </a:endParaRPr>
            </a:p>
          </p:txBody>
        </p:sp>
        <p:sp>
          <p:nvSpPr>
            <p:cNvPr id="61" name="Rectangle 60">
              <a:extLst>
                <a:ext uri="{FF2B5EF4-FFF2-40B4-BE49-F238E27FC236}">
                  <a16:creationId xmlns:a16="http://schemas.microsoft.com/office/drawing/2014/main" id="{ACA675C3-D520-4D4A-BD3A-B150B3584DED}"/>
                </a:ext>
              </a:extLst>
            </p:cNvPr>
            <p:cNvSpPr/>
            <p:nvPr/>
          </p:nvSpPr>
          <p:spPr bwMode="auto">
            <a:xfrm>
              <a:off x="3100000" y="1470588"/>
              <a:ext cx="2160000" cy="514506"/>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685668">
                <a:defRPr/>
              </a:pPr>
              <a:r>
                <a:rPr lang="ja-JP" altLang="en-US" sz="1568" b="1" kern="0" dirty="0">
                  <a:gradFill>
                    <a:gsLst>
                      <a:gs pos="0">
                        <a:srgbClr val="FFFFFF"/>
                      </a:gs>
                      <a:gs pos="100000">
                        <a:srgbClr val="FFFFFF"/>
                      </a:gs>
                    </a:gsLst>
                    <a:lin ang="5400000" scaled="0"/>
                  </a:gradFill>
                  <a:latin typeface="Segoe UI"/>
                  <a:cs typeface="Segoe UI Light" pitchFamily="34" charset="0"/>
                </a:rPr>
                <a:t>モノリシック</a:t>
              </a:r>
              <a:r>
                <a:rPr kumimoji="0" lang="en-US" sz="1568" b="1" kern="0" dirty="0">
                  <a:gradFill>
                    <a:gsLst>
                      <a:gs pos="0">
                        <a:srgbClr val="FFFFFF"/>
                      </a:gs>
                      <a:gs pos="100000">
                        <a:srgbClr val="FFFFFF"/>
                      </a:gs>
                    </a:gsLst>
                    <a:lin ang="5400000" scaled="0"/>
                  </a:gradFill>
                  <a:latin typeface="Segoe UI"/>
                  <a:cs typeface="Segoe UI Light" pitchFamily="34" charset="0"/>
                </a:rPr>
                <a:t> / N-Tier</a:t>
              </a:r>
              <a:r>
                <a:rPr kumimoji="0" lang="en-US" sz="1568" kern="0" dirty="0">
                  <a:gradFill>
                    <a:gsLst>
                      <a:gs pos="0">
                        <a:srgbClr val="FFFFFF"/>
                      </a:gs>
                      <a:gs pos="100000">
                        <a:srgbClr val="FFFFFF"/>
                      </a:gs>
                    </a:gsLst>
                    <a:lin ang="5400000" scaled="0"/>
                  </a:gradFill>
                  <a:latin typeface="Segoe UI"/>
                  <a:cs typeface="Segoe UI Light" pitchFamily="34" charset="0"/>
                </a:rPr>
                <a:t> </a:t>
              </a:r>
            </a:p>
          </p:txBody>
        </p:sp>
        <p:pic>
          <p:nvPicPr>
            <p:cNvPr id="62" name="Picture 61">
              <a:extLst>
                <a:ext uri="{FF2B5EF4-FFF2-40B4-BE49-F238E27FC236}">
                  <a16:creationId xmlns:a16="http://schemas.microsoft.com/office/drawing/2014/main" id="{143E8045-3C40-4EB3-9FA2-27D4C93847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46250" y="2207420"/>
              <a:ext cx="606487" cy="606487"/>
            </a:xfrm>
            <a:prstGeom prst="rect">
              <a:avLst/>
            </a:prstGeom>
          </p:spPr>
        </p:pic>
        <p:pic>
          <p:nvPicPr>
            <p:cNvPr id="111" name="Picture 8" descr="Image result for .NET">
              <a:extLst>
                <a:ext uri="{FF2B5EF4-FFF2-40B4-BE49-F238E27FC236}">
                  <a16:creationId xmlns:a16="http://schemas.microsoft.com/office/drawing/2014/main" id="{A9F74C03-E8A6-452A-850E-B98E2C50F4E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0881" y="2191954"/>
              <a:ext cx="624119" cy="62411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CD6AC5C-697C-420A-86FA-DA4441E7D10C}"/>
                </a:ext>
              </a:extLst>
            </p:cNvPr>
            <p:cNvSpPr/>
            <p:nvPr/>
          </p:nvSpPr>
          <p:spPr>
            <a:xfrm>
              <a:off x="3922980" y="3598600"/>
              <a:ext cx="634795" cy="350330"/>
            </a:xfrm>
            <a:prstGeom prst="rect">
              <a:avLst/>
            </a:prstGeom>
          </p:spPr>
          <p:txBody>
            <a:bodyPr wrap="square">
              <a:spAutoFit/>
            </a:bodyPr>
            <a:lstStyle/>
            <a:p>
              <a:pPr defTabSz="914225">
                <a:defRPr/>
              </a:pPr>
              <a:r>
                <a:rPr kumimoji="0" lang="en-US" sz="1600" dirty="0">
                  <a:solidFill>
                    <a:prstClr val="black"/>
                  </a:solidFill>
                  <a:latin typeface="Segoe UI" panose="020B0502040204020203" pitchFamily="34" charset="0"/>
                  <a:cs typeface="Segoe UI" panose="020B0502040204020203" pitchFamily="34" charset="0"/>
                </a:rPr>
                <a:t>VMs </a:t>
              </a:r>
            </a:p>
          </p:txBody>
        </p:sp>
        <p:pic>
          <p:nvPicPr>
            <p:cNvPr id="1026" name="Picture 2" descr="Image result for &quot;SQL Server&quot; icon">
              <a:extLst>
                <a:ext uri="{FF2B5EF4-FFF2-40B4-BE49-F238E27FC236}">
                  <a16:creationId xmlns:a16="http://schemas.microsoft.com/office/drawing/2014/main" id="{D84782C3-FE78-47DB-AF74-90645CCC2DB1}"/>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4483695" y="3425254"/>
              <a:ext cx="510406" cy="628732"/>
            </a:xfrm>
            <a:prstGeom prst="rect">
              <a:avLst/>
            </a:prstGeom>
            <a:noFill/>
            <a:extLst>
              <a:ext uri="{909E8E84-426E-40DD-AFC4-6F175D3DCCD1}">
                <a14:hiddenFill xmlns:a14="http://schemas.microsoft.com/office/drawing/2010/main">
                  <a:solidFill>
                    <a:srgbClr val="FFFFFF"/>
                  </a:solidFill>
                </a14:hiddenFill>
              </a:ext>
            </a:extLst>
          </p:spPr>
        </p:pic>
        <p:cxnSp>
          <p:nvCxnSpPr>
            <p:cNvPr id="66" name="Straight Connector 65">
              <a:extLst>
                <a:ext uri="{FF2B5EF4-FFF2-40B4-BE49-F238E27FC236}">
                  <a16:creationId xmlns:a16="http://schemas.microsoft.com/office/drawing/2014/main" id="{1386C1BB-5AB4-40D4-AFB8-BA3956A91059}"/>
                </a:ext>
              </a:extLst>
            </p:cNvPr>
            <p:cNvCxnSpPr>
              <a:cxnSpLocks/>
            </p:cNvCxnSpPr>
            <p:nvPr/>
          </p:nvCxnSpPr>
          <p:spPr>
            <a:xfrm>
              <a:off x="3150428" y="2946876"/>
              <a:ext cx="2049143"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8" name="Picture 2" descr="Image result for Azure VM icon">
              <a:extLst>
                <a:ext uri="{FF2B5EF4-FFF2-40B4-BE49-F238E27FC236}">
                  <a16:creationId xmlns:a16="http://schemas.microsoft.com/office/drawing/2014/main" id="{6053D040-7C28-467C-85A8-FC4DCC20AA03}"/>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5381" r="26646" b="51769"/>
            <a:stretch/>
          </p:blipFill>
          <p:spPr bwMode="auto">
            <a:xfrm>
              <a:off x="3371805" y="3508020"/>
              <a:ext cx="596807" cy="554192"/>
            </a:xfrm>
            <a:prstGeom prst="rect">
              <a:avLst/>
            </a:prstGeom>
            <a:noFill/>
            <a:extLst>
              <a:ext uri="{909E8E84-426E-40DD-AFC4-6F175D3DCCD1}">
                <a14:hiddenFill xmlns:a14="http://schemas.microsoft.com/office/drawing/2010/main">
                  <a:solidFill>
                    <a:srgbClr val="FFFFFF"/>
                  </a:solidFill>
                </a14:hiddenFill>
              </a:ext>
            </a:extLst>
          </p:spPr>
        </p:pic>
        <p:sp>
          <p:nvSpPr>
            <p:cNvPr id="68" name="Rectangle 67">
              <a:extLst>
                <a:ext uri="{FF2B5EF4-FFF2-40B4-BE49-F238E27FC236}">
                  <a16:creationId xmlns:a16="http://schemas.microsoft.com/office/drawing/2014/main" id="{BD6E974A-A0A2-4C60-9197-C98AF0FF059B}"/>
                </a:ext>
              </a:extLst>
            </p:cNvPr>
            <p:cNvSpPr/>
            <p:nvPr/>
          </p:nvSpPr>
          <p:spPr>
            <a:xfrm>
              <a:off x="3862940" y="5430569"/>
              <a:ext cx="725052" cy="350330"/>
            </a:xfrm>
            <a:prstGeom prst="rect">
              <a:avLst/>
            </a:prstGeom>
          </p:spPr>
          <p:txBody>
            <a:bodyPr wrap="none">
              <a:spAutoFit/>
            </a:bodyPr>
            <a:lstStyle/>
            <a:p>
              <a:pPr defTabSz="914225">
                <a:defRPr/>
              </a:pPr>
              <a:r>
                <a:rPr kumimoji="0" lang="en-US" sz="1600">
                  <a:solidFill>
                    <a:prstClr val="black"/>
                  </a:solidFill>
                  <a:latin typeface="Segoe UI" panose="020B0502040204020203" pitchFamily="34" charset="0"/>
                  <a:cs typeface="Segoe UI" panose="020B0502040204020203" pitchFamily="34" charset="0"/>
                </a:rPr>
                <a:t>Azure</a:t>
              </a:r>
            </a:p>
          </p:txBody>
        </p:sp>
        <p:pic>
          <p:nvPicPr>
            <p:cNvPr id="64" name="Picture 4" descr="Image result for Azure logo">
              <a:extLst>
                <a:ext uri="{FF2B5EF4-FFF2-40B4-BE49-F238E27FC236}">
                  <a16:creationId xmlns:a16="http://schemas.microsoft.com/office/drawing/2014/main" id="{5AEEA038-8F35-4E71-82D4-C45D6F9B03A0}"/>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20954" y="4884206"/>
              <a:ext cx="828540" cy="617813"/>
            </a:xfrm>
            <a:prstGeom prst="rect">
              <a:avLst/>
            </a:prstGeom>
            <a:noFill/>
            <a:extLst>
              <a:ext uri="{909E8E84-426E-40DD-AFC4-6F175D3DCCD1}">
                <a14:hiddenFill xmlns:a14="http://schemas.microsoft.com/office/drawing/2010/main">
                  <a:solidFill>
                    <a:srgbClr val="FFFFFF"/>
                  </a:solidFill>
                </a14:hiddenFill>
              </a:ext>
            </a:extLst>
          </p:spPr>
        </p:pic>
      </p:grpSp>
      <p:sp>
        <p:nvSpPr>
          <p:cNvPr id="89" name="Arrow: Chevron 88">
            <a:extLst>
              <a:ext uri="{FF2B5EF4-FFF2-40B4-BE49-F238E27FC236}">
                <a16:creationId xmlns:a16="http://schemas.microsoft.com/office/drawing/2014/main" id="{2AD99C31-887F-490A-8821-8160B7F6BD16}"/>
              </a:ext>
            </a:extLst>
          </p:cNvPr>
          <p:cNvSpPr/>
          <p:nvPr/>
        </p:nvSpPr>
        <p:spPr>
          <a:xfrm>
            <a:off x="5507974" y="5970329"/>
            <a:ext cx="6442749" cy="352923"/>
          </a:xfrm>
          <a:prstGeom prst="chevron">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ja-JP" altLang="en-US" sz="1765" b="1" dirty="0">
                <a:solidFill>
                  <a:prstClr val="white"/>
                </a:solidFill>
                <a:latin typeface="Segoe UI" panose="020B0502040204020203" pitchFamily="34" charset="0"/>
                <a:cs typeface="Segoe UI" panose="020B0502040204020203" pitchFamily="34" charset="0"/>
              </a:rPr>
              <a:t>モダナイズ</a:t>
            </a:r>
            <a:endParaRPr kumimoji="0" lang="en-US" sz="1765" dirty="0">
              <a:solidFill>
                <a:prstClr val="white"/>
              </a:solidFill>
              <a:latin typeface="Segoe UI" panose="020B0502040204020203" pitchFamily="34" charset="0"/>
              <a:cs typeface="Segoe UI" panose="020B0502040204020203" pitchFamily="34" charset="0"/>
            </a:endParaRPr>
          </a:p>
        </p:txBody>
      </p:sp>
      <p:sp>
        <p:nvSpPr>
          <p:cNvPr id="107" name="Arrow: Chevron 106">
            <a:extLst>
              <a:ext uri="{FF2B5EF4-FFF2-40B4-BE49-F238E27FC236}">
                <a16:creationId xmlns:a16="http://schemas.microsoft.com/office/drawing/2014/main" id="{1C178E0E-49AD-4192-A056-1B135B607D9E}"/>
              </a:ext>
            </a:extLst>
          </p:cNvPr>
          <p:cNvSpPr/>
          <p:nvPr/>
        </p:nvSpPr>
        <p:spPr>
          <a:xfrm>
            <a:off x="5511286" y="6410292"/>
            <a:ext cx="2523361" cy="352923"/>
          </a:xfrm>
          <a:prstGeom prst="chevron">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ja-JP" altLang="en-US" sz="1568" dirty="0">
                <a:solidFill>
                  <a:prstClr val="white"/>
                </a:solidFill>
                <a:latin typeface="Segoe UI" panose="020B0502040204020203" pitchFamily="34" charset="0"/>
                <a:cs typeface="Segoe UI" panose="020B0502040204020203" pitchFamily="34" charset="0"/>
              </a:rPr>
              <a:t>最小限のコード修正</a:t>
            </a:r>
            <a:endParaRPr kumimoji="0" lang="en-US" sz="1568" dirty="0">
              <a:solidFill>
                <a:prstClr val="white"/>
              </a:solidFill>
              <a:latin typeface="Segoe UI" panose="020B0502040204020203" pitchFamily="34" charset="0"/>
              <a:cs typeface="Segoe UI" panose="020B0502040204020203" pitchFamily="34" charset="0"/>
            </a:endParaRPr>
          </a:p>
        </p:txBody>
      </p:sp>
      <p:sp>
        <p:nvSpPr>
          <p:cNvPr id="76" name="Arrow: Chevron 57">
            <a:extLst>
              <a:ext uri="{FF2B5EF4-FFF2-40B4-BE49-F238E27FC236}">
                <a16:creationId xmlns:a16="http://schemas.microsoft.com/office/drawing/2014/main" id="{D04FE4AD-7D6F-4E79-B8BE-371E9F658BE2}"/>
              </a:ext>
            </a:extLst>
          </p:cNvPr>
          <p:cNvSpPr/>
          <p:nvPr/>
        </p:nvSpPr>
        <p:spPr>
          <a:xfrm>
            <a:off x="2935764" y="6410292"/>
            <a:ext cx="2511573" cy="352923"/>
          </a:xfrm>
          <a:prstGeom prst="chevron">
            <a:avLst/>
          </a:prstGeom>
          <a:solidFill>
            <a:srgbClr val="00A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372" dirty="0">
                <a:solidFill>
                  <a:prstClr val="white"/>
                </a:solidFill>
                <a:latin typeface="Segoe UI" panose="020B0502040204020203" pitchFamily="34" charset="0"/>
                <a:cs typeface="Segoe UI" panose="020B0502040204020203" pitchFamily="34" charset="0"/>
              </a:rPr>
              <a:t>Lift &amp; Shift, </a:t>
            </a:r>
            <a:r>
              <a:rPr lang="ja-JP" altLang="en-US" sz="1372" dirty="0">
                <a:solidFill>
                  <a:prstClr val="white"/>
                </a:solidFill>
                <a:latin typeface="Segoe UI" panose="020B0502040204020203" pitchFamily="34" charset="0"/>
                <a:cs typeface="Segoe UI" panose="020B0502040204020203" pitchFamily="34" charset="0"/>
              </a:rPr>
              <a:t>コード修正なし</a:t>
            </a:r>
            <a:endParaRPr kumimoji="0" lang="en-US" sz="1372" dirty="0">
              <a:solidFill>
                <a:prstClr val="white"/>
              </a:solidFill>
              <a:latin typeface="Segoe UI" panose="020B0502040204020203" pitchFamily="34" charset="0"/>
              <a:cs typeface="Segoe UI" panose="020B0502040204020203" pitchFamily="34" charset="0"/>
            </a:endParaRPr>
          </a:p>
        </p:txBody>
      </p:sp>
      <p:sp>
        <p:nvSpPr>
          <p:cNvPr id="11" name="タイトル 10">
            <a:extLst>
              <a:ext uri="{FF2B5EF4-FFF2-40B4-BE49-F238E27FC236}">
                <a16:creationId xmlns:a16="http://schemas.microsoft.com/office/drawing/2014/main" id="{1793E0D5-1A54-48B7-B320-55A329A13697}"/>
              </a:ext>
            </a:extLst>
          </p:cNvPr>
          <p:cNvSpPr>
            <a:spLocks noGrp="1"/>
          </p:cNvSpPr>
          <p:nvPr>
            <p:ph type="title"/>
          </p:nvPr>
        </p:nvSpPr>
        <p:spPr>
          <a:xfrm>
            <a:off x="274638" y="291071"/>
            <a:ext cx="11704637" cy="394213"/>
          </a:xfrm>
        </p:spPr>
        <p:txBody>
          <a:bodyPr/>
          <a:lstStyle/>
          <a:p>
            <a:r>
              <a:rPr kumimoji="0" lang="en-US" altLang="ja-JP" sz="3921" spc="0" dirty="0">
                <a:ln>
                  <a:noFill/>
                </a:ln>
                <a:solidFill>
                  <a:srgbClr val="000000"/>
                </a:solidFill>
                <a:latin typeface="+mn-ea"/>
                <a:cs typeface="Segoe UI Light" panose="020B0502040204020203" pitchFamily="34" charset="0"/>
              </a:rPr>
              <a:t>.NET </a:t>
            </a:r>
            <a:r>
              <a:rPr lang="ja-JP" altLang="en-US" sz="3921" dirty="0">
                <a:solidFill>
                  <a:srgbClr val="000000"/>
                </a:solidFill>
                <a:latin typeface="+mn-ea"/>
                <a:cs typeface="Segoe UI Light" panose="020B0502040204020203" pitchFamily="34" charset="0"/>
              </a:rPr>
              <a:t>アプリのモダナイズとクラウド ネイティブ</a:t>
            </a:r>
            <a:endParaRPr lang="ja-JP" altLang="en-US" sz="3921" dirty="0">
              <a:solidFill>
                <a:srgbClr val="000000"/>
              </a:solidFill>
            </a:endParaRPr>
          </a:p>
        </p:txBody>
      </p:sp>
      <p:grpSp>
        <p:nvGrpSpPr>
          <p:cNvPr id="12" name="グループ化 11">
            <a:extLst>
              <a:ext uri="{FF2B5EF4-FFF2-40B4-BE49-F238E27FC236}">
                <a16:creationId xmlns:a16="http://schemas.microsoft.com/office/drawing/2014/main" id="{EC25B2ED-D29A-441F-BC34-251F59B20D4C}"/>
              </a:ext>
            </a:extLst>
          </p:cNvPr>
          <p:cNvGrpSpPr/>
          <p:nvPr/>
        </p:nvGrpSpPr>
        <p:grpSpPr>
          <a:xfrm>
            <a:off x="5513711" y="885811"/>
            <a:ext cx="2371066" cy="4934866"/>
            <a:chOff x="5624271" y="903077"/>
            <a:chExt cx="2418611" cy="5033820"/>
          </a:xfrm>
        </p:grpSpPr>
        <p:grpSp>
          <p:nvGrpSpPr>
            <p:cNvPr id="7" name="グループ化 6">
              <a:extLst>
                <a:ext uri="{FF2B5EF4-FFF2-40B4-BE49-F238E27FC236}">
                  <a16:creationId xmlns:a16="http://schemas.microsoft.com/office/drawing/2014/main" id="{8723BE17-8EB0-4937-B8A6-28C449FBC13F}"/>
                </a:ext>
              </a:extLst>
            </p:cNvPr>
            <p:cNvGrpSpPr/>
            <p:nvPr/>
          </p:nvGrpSpPr>
          <p:grpSpPr>
            <a:xfrm>
              <a:off x="5624271" y="903077"/>
              <a:ext cx="2418611" cy="5033820"/>
              <a:chOff x="5624271" y="740805"/>
              <a:chExt cx="2418611" cy="5033820"/>
            </a:xfrm>
          </p:grpSpPr>
          <p:sp>
            <p:nvSpPr>
              <p:cNvPr id="72" name="Rectangle 71">
                <a:extLst>
                  <a:ext uri="{FF2B5EF4-FFF2-40B4-BE49-F238E27FC236}">
                    <a16:creationId xmlns:a16="http://schemas.microsoft.com/office/drawing/2014/main" id="{FE3DAC30-8DC0-4C0B-9546-D1B1F8DF6ED0}"/>
                  </a:ext>
                </a:extLst>
              </p:cNvPr>
              <p:cNvSpPr/>
              <p:nvPr/>
            </p:nvSpPr>
            <p:spPr>
              <a:xfrm>
                <a:off x="5624271" y="740805"/>
                <a:ext cx="2418611" cy="5033820"/>
              </a:xfrm>
              <a:prstGeom prst="rect">
                <a:avLst/>
              </a:prstGeom>
              <a:solidFill>
                <a:srgbClr val="505050">
                  <a:lumMod val="20000"/>
                  <a:lumOff val="80000"/>
                </a:srgbClr>
              </a:solidFill>
              <a:ln w="10795" cap="flat" cmpd="sng" algn="ctr">
                <a:noFill/>
                <a:prstDash val="solid"/>
              </a:ln>
              <a:effectLst/>
            </p:spPr>
            <p:txBody>
              <a:bodyPr rtlCol="0" anchor="ctr"/>
              <a:lstStyle/>
              <a:p>
                <a:pPr algn="ctr" defTabSz="685668">
                  <a:defRPr/>
                </a:pPr>
                <a:endParaRPr kumimoji="0" lang="en-US" sz="1350" kern="0">
                  <a:gradFill>
                    <a:gsLst>
                      <a:gs pos="0">
                        <a:srgbClr val="FFFFFF"/>
                      </a:gs>
                      <a:gs pos="100000">
                        <a:srgbClr val="FFFFFF"/>
                      </a:gs>
                    </a:gsLst>
                    <a:lin ang="5400000" scaled="0"/>
                  </a:gradFill>
                  <a:latin typeface="Segoe UI"/>
                  <a:cs typeface="Segoe UI Light" pitchFamily="34" charset="0"/>
                </a:endParaRPr>
              </a:p>
            </p:txBody>
          </p:sp>
          <p:sp>
            <p:nvSpPr>
              <p:cNvPr id="73" name="Rectangle 72">
                <a:extLst>
                  <a:ext uri="{FF2B5EF4-FFF2-40B4-BE49-F238E27FC236}">
                    <a16:creationId xmlns:a16="http://schemas.microsoft.com/office/drawing/2014/main" id="{7CABB255-9986-498A-9A44-5B6322E504FF}"/>
                  </a:ext>
                </a:extLst>
              </p:cNvPr>
              <p:cNvSpPr/>
              <p:nvPr/>
            </p:nvSpPr>
            <p:spPr>
              <a:xfrm>
                <a:off x="5627055" y="749591"/>
                <a:ext cx="2409974" cy="646331"/>
              </a:xfrm>
              <a:prstGeom prst="rect">
                <a:avLst/>
              </a:prstGeom>
            </p:spPr>
            <p:txBody>
              <a:bodyPr wrap="square">
                <a:spAutoFit/>
              </a:bodyPr>
              <a:lstStyle/>
              <a:p>
                <a:pPr algn="ctr" defTabSz="914225">
                  <a:defRPr/>
                </a:pPr>
                <a:r>
                  <a:rPr lang="ja-JP" altLang="en-US" sz="1765" b="1" dirty="0">
                    <a:solidFill>
                      <a:prstClr val="black"/>
                    </a:solidFill>
                    <a:latin typeface="Segoe UI" panose="020B0502040204020203" pitchFamily="34" charset="0"/>
                    <a:cs typeface="Segoe UI" panose="020B0502040204020203" pitchFamily="34" charset="0"/>
                  </a:rPr>
                  <a:t>クラウド最適化</a:t>
                </a:r>
                <a:endParaRPr lang="en-US" altLang="ja-JP" sz="1765" b="1" dirty="0">
                  <a:solidFill>
                    <a:prstClr val="black"/>
                  </a:solidFill>
                  <a:latin typeface="Segoe UI" panose="020B0502040204020203" pitchFamily="34" charset="0"/>
                  <a:cs typeface="Segoe UI" panose="020B0502040204020203" pitchFamily="34" charset="0"/>
                </a:endParaRPr>
              </a:p>
              <a:p>
                <a:pPr algn="ctr" defTabSz="914225">
                  <a:defRPr/>
                </a:pPr>
                <a:r>
                  <a:rPr kumimoji="0" lang="en-US" sz="1765" b="1" dirty="0">
                    <a:solidFill>
                      <a:prstClr val="black"/>
                    </a:solidFill>
                    <a:latin typeface="Segoe UI" panose="020B0502040204020203" pitchFamily="34" charset="0"/>
                    <a:cs typeface="Segoe UI" panose="020B0502040204020203" pitchFamily="34" charset="0"/>
                  </a:rPr>
                  <a:t>(PaaS)</a:t>
                </a:r>
              </a:p>
            </p:txBody>
          </p:sp>
          <p:sp>
            <p:nvSpPr>
              <p:cNvPr id="81" name="Rectangle 80">
                <a:extLst>
                  <a:ext uri="{FF2B5EF4-FFF2-40B4-BE49-F238E27FC236}">
                    <a16:creationId xmlns:a16="http://schemas.microsoft.com/office/drawing/2014/main" id="{22ABE894-3BAD-4409-9039-D592FE3C2963}"/>
                  </a:ext>
                </a:extLst>
              </p:cNvPr>
              <p:cNvSpPr/>
              <p:nvPr/>
            </p:nvSpPr>
            <p:spPr bwMode="auto">
              <a:xfrm>
                <a:off x="5759269" y="1470588"/>
                <a:ext cx="2160000" cy="514506"/>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685668">
                  <a:defRPr/>
                </a:pPr>
                <a:r>
                  <a:rPr lang="ja-JP" altLang="en-US" sz="1568" b="1" kern="0" dirty="0">
                    <a:gradFill>
                      <a:gsLst>
                        <a:gs pos="0">
                          <a:srgbClr val="FFFFFF"/>
                        </a:gs>
                        <a:gs pos="100000">
                          <a:srgbClr val="FFFFFF"/>
                        </a:gs>
                      </a:gsLst>
                      <a:lin ang="5400000" scaled="0"/>
                    </a:gradFill>
                    <a:latin typeface="Segoe UI"/>
                    <a:cs typeface="Segoe UI Light" pitchFamily="34" charset="0"/>
                  </a:rPr>
                  <a:t>モノリシック</a:t>
                </a:r>
                <a:r>
                  <a:rPr kumimoji="0" lang="en-US" sz="1568" b="1" kern="0" dirty="0">
                    <a:gradFill>
                      <a:gsLst>
                        <a:gs pos="0">
                          <a:srgbClr val="FFFFFF"/>
                        </a:gs>
                        <a:gs pos="100000">
                          <a:srgbClr val="FFFFFF"/>
                        </a:gs>
                      </a:gsLst>
                      <a:lin ang="5400000" scaled="0"/>
                    </a:gradFill>
                    <a:latin typeface="Segoe UI"/>
                    <a:cs typeface="Segoe UI Light" pitchFamily="34" charset="0"/>
                  </a:rPr>
                  <a:t> </a:t>
                </a:r>
                <a:r>
                  <a:rPr lang="en-US" sz="1568" kern="0" dirty="0">
                    <a:gradFill>
                      <a:gsLst>
                        <a:gs pos="0">
                          <a:srgbClr val="FFFFFF"/>
                        </a:gs>
                        <a:gs pos="100000">
                          <a:srgbClr val="FFFFFF"/>
                        </a:gs>
                      </a:gsLst>
                      <a:lin ang="5400000" scaled="0"/>
                    </a:gradFill>
                    <a:latin typeface="Segoe UI"/>
                    <a:cs typeface="Segoe UI Light" pitchFamily="34" charset="0"/>
                  </a:rPr>
                  <a:t>/</a:t>
                </a:r>
                <a:r>
                  <a:rPr kumimoji="0" lang="en-US" sz="1568" b="1" kern="0" dirty="0">
                    <a:gradFill>
                      <a:gsLst>
                        <a:gs pos="0">
                          <a:srgbClr val="FFFFFF"/>
                        </a:gs>
                        <a:gs pos="100000">
                          <a:srgbClr val="FFFFFF"/>
                        </a:gs>
                      </a:gsLst>
                      <a:lin ang="5400000" scaled="0"/>
                    </a:gradFill>
                    <a:latin typeface="Segoe UI"/>
                    <a:cs typeface="Segoe UI Light" pitchFamily="34" charset="0"/>
                  </a:rPr>
                  <a:t> N-Tier</a:t>
                </a:r>
                <a:r>
                  <a:rPr kumimoji="0" lang="en-US" sz="1568" kern="0" dirty="0">
                    <a:gradFill>
                      <a:gsLst>
                        <a:gs pos="0">
                          <a:srgbClr val="FFFFFF"/>
                        </a:gs>
                        <a:gs pos="100000">
                          <a:srgbClr val="FFFFFF"/>
                        </a:gs>
                      </a:gsLst>
                      <a:lin ang="5400000" scaled="0"/>
                    </a:gradFill>
                    <a:latin typeface="Segoe UI"/>
                    <a:cs typeface="Segoe UI Light" pitchFamily="34" charset="0"/>
                  </a:rPr>
                  <a:t> </a:t>
                </a:r>
              </a:p>
            </p:txBody>
          </p:sp>
          <p:pic>
            <p:nvPicPr>
              <p:cNvPr id="144" name="Picture 143">
                <a:extLst>
                  <a:ext uri="{FF2B5EF4-FFF2-40B4-BE49-F238E27FC236}">
                    <a16:creationId xmlns:a16="http://schemas.microsoft.com/office/drawing/2014/main" id="{A738EB3B-815D-49D0-A7AF-BAD6396C3E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12320" y="2191737"/>
                <a:ext cx="606487" cy="606487"/>
              </a:xfrm>
              <a:prstGeom prst="rect">
                <a:avLst/>
              </a:prstGeom>
            </p:spPr>
          </p:pic>
          <p:pic>
            <p:nvPicPr>
              <p:cNvPr id="145" name="Picture 8" descr="Image result for .NET">
                <a:extLst>
                  <a:ext uri="{FF2B5EF4-FFF2-40B4-BE49-F238E27FC236}">
                    <a16:creationId xmlns:a16="http://schemas.microsoft.com/office/drawing/2014/main" id="{15338ABF-72B7-4ACF-88B5-9ECE35E34F7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9443" y="2176271"/>
                <a:ext cx="624119" cy="624119"/>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8" descr="Image result for &quot;Azure SQL Database&quot; icon">
                <a:extLst>
                  <a:ext uri="{FF2B5EF4-FFF2-40B4-BE49-F238E27FC236}">
                    <a16:creationId xmlns:a16="http://schemas.microsoft.com/office/drawing/2014/main" id="{F9CF3F6B-C456-406B-BFBA-BF2FD76DD0B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657387" y="3067815"/>
                <a:ext cx="433017" cy="433017"/>
              </a:xfrm>
              <a:prstGeom prst="rect">
                <a:avLst/>
              </a:prstGeom>
              <a:noFill/>
              <a:extLst>
                <a:ext uri="{909E8E84-426E-40DD-AFC4-6F175D3DCCD1}">
                  <a14:hiddenFill xmlns:a14="http://schemas.microsoft.com/office/drawing/2010/main">
                    <a:solidFill>
                      <a:srgbClr val="FFFFFF"/>
                    </a:solidFill>
                  </a14:hiddenFill>
                </a:ext>
              </a:extLst>
            </p:spPr>
          </p:pic>
          <p:sp>
            <p:nvSpPr>
              <p:cNvPr id="78" name="Rectangle 77">
                <a:extLst>
                  <a:ext uri="{FF2B5EF4-FFF2-40B4-BE49-F238E27FC236}">
                    <a16:creationId xmlns:a16="http://schemas.microsoft.com/office/drawing/2014/main" id="{3E2327AB-B476-4283-9634-2A9AD54FA7E0}"/>
                  </a:ext>
                </a:extLst>
              </p:cNvPr>
              <p:cNvSpPr/>
              <p:nvPr/>
            </p:nvSpPr>
            <p:spPr>
              <a:xfrm>
                <a:off x="6443810" y="5416251"/>
                <a:ext cx="725052" cy="350330"/>
              </a:xfrm>
              <a:prstGeom prst="rect">
                <a:avLst/>
              </a:prstGeom>
            </p:spPr>
            <p:txBody>
              <a:bodyPr wrap="none">
                <a:spAutoFit/>
              </a:bodyPr>
              <a:lstStyle/>
              <a:p>
                <a:pPr defTabSz="914225">
                  <a:defRPr/>
                </a:pPr>
                <a:r>
                  <a:rPr kumimoji="0" lang="en-US" sz="1600">
                    <a:solidFill>
                      <a:prstClr val="black"/>
                    </a:solidFill>
                    <a:latin typeface="Segoe UI" panose="020B0502040204020203" pitchFamily="34" charset="0"/>
                    <a:cs typeface="Segoe UI" panose="020B0502040204020203" pitchFamily="34" charset="0"/>
                  </a:rPr>
                  <a:t>Azure</a:t>
                </a:r>
              </a:p>
            </p:txBody>
          </p:sp>
          <p:pic>
            <p:nvPicPr>
              <p:cNvPr id="85" name="Picture 6" descr="Image result for &quot;Azure Application Insights&quot; logo">
                <a:extLst>
                  <a:ext uri="{FF2B5EF4-FFF2-40B4-BE49-F238E27FC236}">
                    <a16:creationId xmlns:a16="http://schemas.microsoft.com/office/drawing/2014/main" id="{6E5ED016-2077-4B71-8A87-3D51A40CC10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32349" r="29701"/>
              <a:stretch/>
            </p:blipFill>
            <p:spPr bwMode="auto">
              <a:xfrm>
                <a:off x="7022222" y="3590310"/>
                <a:ext cx="255069" cy="352862"/>
              </a:xfrm>
              <a:prstGeom prst="rect">
                <a:avLst/>
              </a:prstGeom>
              <a:noFill/>
              <a:extLst>
                <a:ext uri="{909E8E84-426E-40DD-AFC4-6F175D3DCCD1}">
                  <a14:hiddenFill xmlns:a14="http://schemas.microsoft.com/office/drawing/2010/main">
                    <a:solidFill>
                      <a:srgbClr val="FFFFFF"/>
                    </a:solidFill>
                  </a14:hiddenFill>
                </a:ext>
              </a:extLst>
            </p:spPr>
          </p:pic>
          <p:cxnSp>
            <p:nvCxnSpPr>
              <p:cNvPr id="87" name="Straight Connector 86">
                <a:extLst>
                  <a:ext uri="{FF2B5EF4-FFF2-40B4-BE49-F238E27FC236}">
                    <a16:creationId xmlns:a16="http://schemas.microsoft.com/office/drawing/2014/main" id="{68072C84-12BA-4E51-ADC8-E36307354F66}"/>
                  </a:ext>
                </a:extLst>
              </p:cNvPr>
              <p:cNvCxnSpPr>
                <a:cxnSpLocks/>
              </p:cNvCxnSpPr>
              <p:nvPr/>
            </p:nvCxnSpPr>
            <p:spPr>
              <a:xfrm>
                <a:off x="5803153" y="2931200"/>
                <a:ext cx="2049143"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77" name="Picture 4" descr="Image result for Azure logo">
                <a:extLst>
                  <a:ext uri="{FF2B5EF4-FFF2-40B4-BE49-F238E27FC236}">
                    <a16:creationId xmlns:a16="http://schemas.microsoft.com/office/drawing/2014/main" id="{956E30C5-42FF-4140-A362-26892B81BBC1}"/>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88011" y="4888570"/>
                <a:ext cx="828540" cy="617813"/>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a:extLst>
                  <a:ext uri="{FF2B5EF4-FFF2-40B4-BE49-F238E27FC236}">
                    <a16:creationId xmlns:a16="http://schemas.microsoft.com/office/drawing/2014/main" id="{5E39890B-83B5-4220-A0D0-E7E8432748F9}"/>
                  </a:ext>
                </a:extLst>
              </p:cNvPr>
              <p:cNvSpPr/>
              <p:nvPr/>
            </p:nvSpPr>
            <p:spPr>
              <a:xfrm>
                <a:off x="5642317" y="4368368"/>
                <a:ext cx="1296000" cy="469103"/>
              </a:xfrm>
              <a:prstGeom prst="rect">
                <a:avLst/>
              </a:prstGeom>
            </p:spPr>
            <p:txBody>
              <a:bodyPr wrap="square">
                <a:spAutoFit/>
              </a:bodyPr>
              <a:lstStyle/>
              <a:p>
                <a:pPr algn="ctr" defTabSz="914225">
                  <a:defRPr/>
                </a:pPr>
                <a:r>
                  <a:rPr kumimoji="0" lang="en-US" sz="1176" dirty="0">
                    <a:solidFill>
                      <a:prstClr val="black"/>
                    </a:solidFill>
                    <a:latin typeface="Segoe UI" panose="020B0502040204020203" pitchFamily="34" charset="0"/>
                    <a:cs typeface="Segoe UI" panose="020B0502040204020203" pitchFamily="34" charset="0"/>
                  </a:rPr>
                  <a:t>Windows </a:t>
                </a:r>
              </a:p>
              <a:p>
                <a:pPr algn="ctr" defTabSz="914225">
                  <a:defRPr/>
                </a:pPr>
                <a:r>
                  <a:rPr kumimoji="0" lang="en-US" sz="1176" dirty="0">
                    <a:solidFill>
                      <a:prstClr val="black"/>
                    </a:solidFill>
                    <a:latin typeface="Segoe UI" panose="020B0502040204020203" pitchFamily="34" charset="0"/>
                    <a:cs typeface="Segoe UI" panose="020B0502040204020203" pitchFamily="34" charset="0"/>
                  </a:rPr>
                  <a:t>Containers</a:t>
                </a:r>
              </a:p>
            </p:txBody>
          </p:sp>
          <p:pic>
            <p:nvPicPr>
              <p:cNvPr id="105" name="Picture 6" descr="Image result for VSTS icon">
                <a:extLst>
                  <a:ext uri="{FF2B5EF4-FFF2-40B4-BE49-F238E27FC236}">
                    <a16:creationId xmlns:a16="http://schemas.microsoft.com/office/drawing/2014/main" id="{9FA63953-8BE6-445D-A951-A51A7597A566}"/>
                  </a:ext>
                </a:extLst>
              </p:cNvPr>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20031" y="3983062"/>
                <a:ext cx="466358" cy="4663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App Service icon">
                <a:extLst>
                  <a:ext uri="{FF2B5EF4-FFF2-40B4-BE49-F238E27FC236}">
                    <a16:creationId xmlns:a16="http://schemas.microsoft.com/office/drawing/2014/main" id="{7F996874-0BE4-45B7-9BF3-124A6105A602}"/>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249120" y="3113699"/>
                <a:ext cx="334704" cy="334704"/>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4" descr="Image result for Docker logo">
                <a:extLst>
                  <a:ext uri="{FF2B5EF4-FFF2-40B4-BE49-F238E27FC236}">
                    <a16:creationId xmlns:a16="http://schemas.microsoft.com/office/drawing/2014/main" id="{18B06BE1-8DA4-4648-A6FB-745F5226DB68}"/>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110277" y="3983062"/>
                <a:ext cx="468000" cy="468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Image result for Azure Container Instance">
                <a:extLst>
                  <a:ext uri="{FF2B5EF4-FFF2-40B4-BE49-F238E27FC236}">
                    <a16:creationId xmlns:a16="http://schemas.microsoft.com/office/drawing/2014/main" id="{5FEB3EE7-E781-46A7-A5C6-F2C37CC80B83}"/>
                  </a:ext>
                </a:extLst>
              </p:cNvPr>
              <p:cNvPicPr>
                <a:picLocks noChangeAspect="1" noChangeArrowheads="1"/>
              </p:cNvPicPr>
              <p:nvPr/>
            </p:nvPicPr>
            <p:blipFill>
              <a:blip r:embed="rId15" cstate="print">
                <a:duotone>
                  <a:prstClr val="black"/>
                  <a:schemeClr val="accent5">
                    <a:tint val="45000"/>
                    <a:satMod val="400000"/>
                  </a:schemeClr>
                </a:duotone>
                <a:extLst>
                  <a:ext uri="{BEBA8EAE-BF5A-486C-A8C5-ECC9F3942E4B}">
                    <a14:imgProps xmlns:a14="http://schemas.microsoft.com/office/drawing/2010/main">
                      <a14:imgLayer r:embed="rId16">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238055" y="3594617"/>
                <a:ext cx="628254" cy="329833"/>
              </a:xfrm>
              <a:prstGeom prst="rect">
                <a:avLst/>
              </a:prstGeom>
              <a:noFill/>
              <a:extLst>
                <a:ext uri="{909E8E84-426E-40DD-AFC4-6F175D3DCCD1}">
                  <a14:hiddenFill xmlns:a14="http://schemas.microsoft.com/office/drawing/2010/main">
                    <a:solidFill>
                      <a:srgbClr val="FFFFFF"/>
                    </a:solidFill>
                  </a14:hiddenFill>
                </a:ext>
              </a:extLst>
            </p:spPr>
          </p:pic>
        </p:grpSp>
        <p:pic>
          <p:nvPicPr>
            <p:cNvPr id="110" name="図 109">
              <a:extLst>
                <a:ext uri="{FF2B5EF4-FFF2-40B4-BE49-F238E27FC236}">
                  <a16:creationId xmlns:a16="http://schemas.microsoft.com/office/drawing/2014/main" id="{58B8FFFF-7C5A-4B79-936F-C18A2C3A64CA}"/>
                </a:ext>
              </a:extLst>
            </p:cNvPr>
            <p:cNvPicPr>
              <a:picLocks noChangeAspect="1"/>
            </p:cNvPicPr>
            <p:nvPr/>
          </p:nvPicPr>
          <p:blipFill>
            <a:blip r:embed="rId17"/>
            <a:stretch>
              <a:fillRect/>
            </a:stretch>
          </p:blipFill>
          <p:spPr>
            <a:xfrm>
              <a:off x="6035358" y="3245323"/>
              <a:ext cx="396000" cy="396000"/>
            </a:xfrm>
            <a:prstGeom prst="rect">
              <a:avLst/>
            </a:prstGeom>
          </p:spPr>
        </p:pic>
        <p:sp>
          <p:nvSpPr>
            <p:cNvPr id="114" name="テキスト ボックス 113">
              <a:extLst>
                <a:ext uri="{FF2B5EF4-FFF2-40B4-BE49-F238E27FC236}">
                  <a16:creationId xmlns:a16="http://schemas.microsoft.com/office/drawing/2014/main" id="{17E4F0B2-DAFD-4A75-AF4B-E71CDFCFC090}"/>
                </a:ext>
              </a:extLst>
            </p:cNvPr>
            <p:cNvSpPr txBox="1"/>
            <p:nvPr/>
          </p:nvSpPr>
          <p:spPr>
            <a:xfrm>
              <a:off x="6794421" y="4577382"/>
              <a:ext cx="1080000" cy="240414"/>
            </a:xfrm>
            <a:prstGeom prst="rect">
              <a:avLst/>
            </a:prstGeom>
            <a:noFill/>
          </p:spPr>
          <p:txBody>
            <a:bodyPr wrap="square" lIns="0" tIns="0" rIns="0" bIns="0" rtlCol="0">
              <a:noAutofit/>
            </a:bodyPr>
            <a:lstStyle/>
            <a:p>
              <a:pPr algn="ctr"/>
              <a:r>
                <a:rPr lang="en-US" altLang="ja-JP" sz="1176" dirty="0">
                  <a:gradFill>
                    <a:gsLst>
                      <a:gs pos="2917">
                        <a:schemeClr val="tx1"/>
                      </a:gs>
                      <a:gs pos="30000">
                        <a:schemeClr val="tx1"/>
                      </a:gs>
                    </a:gsLst>
                    <a:lin ang="5400000" scaled="0"/>
                  </a:gradFill>
                </a:rPr>
                <a:t>Azure </a:t>
              </a:r>
            </a:p>
            <a:p>
              <a:pPr algn="ctr"/>
              <a:r>
                <a:rPr lang="en-US" altLang="ja-JP" sz="1176" dirty="0">
                  <a:gradFill>
                    <a:gsLst>
                      <a:gs pos="2917">
                        <a:schemeClr val="tx1"/>
                      </a:gs>
                      <a:gs pos="30000">
                        <a:schemeClr val="tx1"/>
                      </a:gs>
                    </a:gsLst>
                    <a:lin ang="5400000" scaled="0"/>
                  </a:gradFill>
                </a:rPr>
                <a:t>DevOps</a:t>
              </a:r>
              <a:endParaRPr lang="ja-JP" altLang="en-US" sz="1176" dirty="0" err="1">
                <a:gradFill>
                  <a:gsLst>
                    <a:gs pos="2917">
                      <a:schemeClr val="tx1"/>
                    </a:gs>
                    <a:gs pos="30000">
                      <a:schemeClr val="tx1"/>
                    </a:gs>
                  </a:gsLst>
                  <a:lin ang="5400000" scaled="0"/>
                </a:gradFill>
              </a:endParaRPr>
            </a:p>
          </p:txBody>
        </p:sp>
      </p:grpSp>
      <p:grpSp>
        <p:nvGrpSpPr>
          <p:cNvPr id="13" name="グループ化 12">
            <a:extLst>
              <a:ext uri="{FF2B5EF4-FFF2-40B4-BE49-F238E27FC236}">
                <a16:creationId xmlns:a16="http://schemas.microsoft.com/office/drawing/2014/main" id="{DC284B48-6A16-4DC0-8C47-E297034A919D}"/>
              </a:ext>
            </a:extLst>
          </p:cNvPr>
          <p:cNvGrpSpPr/>
          <p:nvPr/>
        </p:nvGrpSpPr>
        <p:grpSpPr>
          <a:xfrm>
            <a:off x="8093830" y="894278"/>
            <a:ext cx="3847871" cy="4934866"/>
            <a:chOff x="8256127" y="911714"/>
            <a:chExt cx="3925029" cy="5033820"/>
          </a:xfrm>
        </p:grpSpPr>
        <p:grpSp>
          <p:nvGrpSpPr>
            <p:cNvPr id="9" name="グループ化 8">
              <a:extLst>
                <a:ext uri="{FF2B5EF4-FFF2-40B4-BE49-F238E27FC236}">
                  <a16:creationId xmlns:a16="http://schemas.microsoft.com/office/drawing/2014/main" id="{A179C6C0-E132-4D2E-93BC-5B6AAFDE4753}"/>
                </a:ext>
              </a:extLst>
            </p:cNvPr>
            <p:cNvGrpSpPr/>
            <p:nvPr/>
          </p:nvGrpSpPr>
          <p:grpSpPr>
            <a:xfrm>
              <a:off x="8256127" y="911714"/>
              <a:ext cx="3925029" cy="5033820"/>
              <a:chOff x="8256127" y="749442"/>
              <a:chExt cx="3925029" cy="5033820"/>
            </a:xfrm>
          </p:grpSpPr>
          <p:sp>
            <p:nvSpPr>
              <p:cNvPr id="74" name="Rectangle 73">
                <a:extLst>
                  <a:ext uri="{FF2B5EF4-FFF2-40B4-BE49-F238E27FC236}">
                    <a16:creationId xmlns:a16="http://schemas.microsoft.com/office/drawing/2014/main" id="{50C4825E-55CE-4955-947D-C26066D40EB5}"/>
                  </a:ext>
                </a:extLst>
              </p:cNvPr>
              <p:cNvSpPr/>
              <p:nvPr/>
            </p:nvSpPr>
            <p:spPr>
              <a:xfrm>
                <a:off x="8256127" y="749442"/>
                <a:ext cx="3925029" cy="5033820"/>
              </a:xfrm>
              <a:prstGeom prst="rect">
                <a:avLst/>
              </a:prstGeom>
              <a:solidFill>
                <a:srgbClr val="505050">
                  <a:lumMod val="20000"/>
                  <a:lumOff val="80000"/>
                </a:srgbClr>
              </a:solidFill>
              <a:ln w="10795" cap="flat" cmpd="sng" algn="ctr">
                <a:noFill/>
                <a:prstDash val="solid"/>
              </a:ln>
              <a:effectLst/>
            </p:spPr>
            <p:txBody>
              <a:bodyPr rtlCol="0" anchor="ctr"/>
              <a:lstStyle/>
              <a:p>
                <a:pPr algn="ctr" defTabSz="685668">
                  <a:defRPr/>
                </a:pPr>
                <a:endParaRPr kumimoji="0" lang="en-US" sz="1350" kern="0">
                  <a:gradFill>
                    <a:gsLst>
                      <a:gs pos="0">
                        <a:srgbClr val="FFFFFF"/>
                      </a:gs>
                      <a:gs pos="100000">
                        <a:srgbClr val="FFFFFF"/>
                      </a:gs>
                    </a:gsLst>
                    <a:lin ang="5400000" scaled="0"/>
                  </a:gradFill>
                  <a:latin typeface="Segoe UI"/>
                  <a:cs typeface="Segoe UI Light" pitchFamily="34" charset="0"/>
                </a:endParaRPr>
              </a:p>
            </p:txBody>
          </p:sp>
          <p:sp>
            <p:nvSpPr>
              <p:cNvPr id="75" name="Rectangle 74">
                <a:extLst>
                  <a:ext uri="{FF2B5EF4-FFF2-40B4-BE49-F238E27FC236}">
                    <a16:creationId xmlns:a16="http://schemas.microsoft.com/office/drawing/2014/main" id="{FDA060B9-A1C3-47B7-A79F-25DBB22B0243}"/>
                  </a:ext>
                </a:extLst>
              </p:cNvPr>
              <p:cNvSpPr/>
              <p:nvPr/>
            </p:nvSpPr>
            <p:spPr>
              <a:xfrm>
                <a:off x="8256127" y="749442"/>
                <a:ext cx="3918532" cy="646331"/>
              </a:xfrm>
              <a:prstGeom prst="rect">
                <a:avLst/>
              </a:prstGeom>
            </p:spPr>
            <p:txBody>
              <a:bodyPr wrap="square">
                <a:spAutoFit/>
              </a:bodyPr>
              <a:lstStyle/>
              <a:p>
                <a:pPr algn="ctr" defTabSz="914225">
                  <a:defRPr/>
                </a:pPr>
                <a:r>
                  <a:rPr lang="ja-JP" altLang="en-US" sz="1765" b="1" dirty="0">
                    <a:solidFill>
                      <a:prstClr val="black"/>
                    </a:solidFill>
                    <a:cs typeface="Segoe UI" panose="020B0502040204020203" pitchFamily="34" charset="0"/>
                  </a:rPr>
                  <a:t>クラウド ネイティブ</a:t>
                </a:r>
                <a:endParaRPr lang="en-US" altLang="ja-JP" sz="1765" b="1" dirty="0">
                  <a:solidFill>
                    <a:prstClr val="black"/>
                  </a:solidFill>
                  <a:cs typeface="Segoe UI Light" panose="020B0502040204020203" pitchFamily="34" charset="0"/>
                </a:endParaRPr>
              </a:p>
              <a:p>
                <a:pPr algn="ctr" defTabSz="914225">
                  <a:defRPr/>
                </a:pPr>
                <a:r>
                  <a:rPr kumimoji="0" lang="en-US" sz="1765" b="1" dirty="0">
                    <a:solidFill>
                      <a:prstClr val="black"/>
                    </a:solidFill>
                    <a:cs typeface="Segoe UI Light" panose="020B0502040204020203" pitchFamily="34" charset="0"/>
                  </a:rPr>
                  <a:t>(PaaS, </a:t>
                </a:r>
                <a:r>
                  <a:rPr kumimoji="0" lang="en-US" sz="1765" b="1" dirty="0" err="1">
                    <a:solidFill>
                      <a:prstClr val="black"/>
                    </a:solidFill>
                    <a:cs typeface="Segoe UI Light" panose="020B0502040204020203" pitchFamily="34" charset="0"/>
                  </a:rPr>
                  <a:t>Caa</a:t>
                </a:r>
                <a:r>
                  <a:rPr lang="en-US" sz="1765" b="1" dirty="0">
                    <a:solidFill>
                      <a:prstClr val="black"/>
                    </a:solidFill>
                    <a:cs typeface="Segoe UI Light" panose="020B0502040204020203" pitchFamily="34" charset="0"/>
                  </a:rPr>
                  <a:t>S, </a:t>
                </a:r>
                <a:r>
                  <a:rPr lang="en-US" sz="1765" b="1" dirty="0" err="1">
                    <a:solidFill>
                      <a:prstClr val="black"/>
                    </a:solidFill>
                    <a:cs typeface="Segoe UI Light" panose="020B0502040204020203" pitchFamily="34" charset="0"/>
                  </a:rPr>
                  <a:t>FaaS</a:t>
                </a:r>
                <a:r>
                  <a:rPr lang="en-US" sz="1765" b="1" dirty="0">
                    <a:solidFill>
                      <a:prstClr val="black"/>
                    </a:solidFill>
                    <a:cs typeface="Segoe UI Light" panose="020B0502040204020203" pitchFamily="34" charset="0"/>
                  </a:rPr>
                  <a:t>)</a:t>
                </a:r>
                <a:endParaRPr kumimoji="0" lang="en-US" sz="1765" b="1" dirty="0">
                  <a:solidFill>
                    <a:prstClr val="black"/>
                  </a:solidFill>
                  <a:cs typeface="Segoe UI Light" panose="020B0502040204020203" pitchFamily="34" charset="0"/>
                </a:endParaRPr>
              </a:p>
            </p:txBody>
          </p:sp>
          <p:sp>
            <p:nvSpPr>
              <p:cNvPr id="83" name="Rectangle 82">
                <a:extLst>
                  <a:ext uri="{FF2B5EF4-FFF2-40B4-BE49-F238E27FC236}">
                    <a16:creationId xmlns:a16="http://schemas.microsoft.com/office/drawing/2014/main" id="{E431F390-2F25-4FBB-9F44-3EBBA0CFC2A8}"/>
                  </a:ext>
                </a:extLst>
              </p:cNvPr>
              <p:cNvSpPr/>
              <p:nvPr/>
            </p:nvSpPr>
            <p:spPr bwMode="auto">
              <a:xfrm>
                <a:off x="8466840" y="1475480"/>
                <a:ext cx="3541765" cy="509614"/>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685668">
                  <a:defRPr/>
                </a:pPr>
                <a:r>
                  <a:rPr lang="ja-JP" altLang="en-US" sz="1568" b="1" kern="0" dirty="0">
                    <a:gradFill>
                      <a:gsLst>
                        <a:gs pos="0">
                          <a:srgbClr val="FFFFFF"/>
                        </a:gs>
                        <a:gs pos="100000">
                          <a:srgbClr val="FFFFFF"/>
                        </a:gs>
                      </a:gsLst>
                      <a:lin ang="5400000" scaled="0"/>
                    </a:gradFill>
                    <a:latin typeface="Segoe UI"/>
                    <a:cs typeface="Segoe UI Light" pitchFamily="34" charset="0"/>
                  </a:rPr>
                  <a:t>マイクロサービス</a:t>
                </a:r>
                <a:r>
                  <a:rPr kumimoji="0" lang="en-US" sz="1568" kern="0" dirty="0">
                    <a:gradFill>
                      <a:gsLst>
                        <a:gs pos="0">
                          <a:srgbClr val="FFFFFF"/>
                        </a:gs>
                        <a:gs pos="100000">
                          <a:srgbClr val="FFFFFF"/>
                        </a:gs>
                      </a:gsLst>
                      <a:lin ang="5400000" scaled="0"/>
                    </a:gradFill>
                    <a:latin typeface="Segoe UI"/>
                    <a:cs typeface="Segoe UI Light" pitchFamily="34" charset="0"/>
                  </a:rPr>
                  <a:t> &amp; </a:t>
                </a:r>
                <a:r>
                  <a:rPr kumimoji="0" lang="ja-JP" altLang="en-US" sz="1568" b="1" kern="0" dirty="0">
                    <a:gradFill>
                      <a:gsLst>
                        <a:gs pos="0">
                          <a:srgbClr val="FFFFFF"/>
                        </a:gs>
                        <a:gs pos="100000">
                          <a:srgbClr val="FFFFFF"/>
                        </a:gs>
                      </a:gsLst>
                      <a:lin ang="5400000" scaled="0"/>
                    </a:gradFill>
                    <a:latin typeface="Segoe UI"/>
                    <a:cs typeface="Segoe UI Light" pitchFamily="34" charset="0"/>
                  </a:rPr>
                  <a:t>サーバーレス</a:t>
                </a:r>
                <a:endParaRPr kumimoji="0" lang="en-US" sz="1568" kern="0" dirty="0">
                  <a:gradFill>
                    <a:gsLst>
                      <a:gs pos="0">
                        <a:srgbClr val="FFFFFF"/>
                      </a:gs>
                      <a:gs pos="100000">
                        <a:srgbClr val="FFFFFF"/>
                      </a:gs>
                    </a:gsLst>
                    <a:lin ang="5400000" scaled="0"/>
                  </a:gradFill>
                  <a:latin typeface="Segoe UI"/>
                  <a:cs typeface="Segoe UI Light" pitchFamily="34" charset="0"/>
                </a:endParaRPr>
              </a:p>
            </p:txBody>
          </p:sp>
          <p:cxnSp>
            <p:nvCxnSpPr>
              <p:cNvPr id="90" name="Straight Connector 89">
                <a:extLst>
                  <a:ext uri="{FF2B5EF4-FFF2-40B4-BE49-F238E27FC236}">
                    <a16:creationId xmlns:a16="http://schemas.microsoft.com/office/drawing/2014/main" id="{2766B7E5-71E0-4975-B118-3EA1B6E23EA0}"/>
                  </a:ext>
                </a:extLst>
              </p:cNvPr>
              <p:cNvCxnSpPr>
                <a:cxnSpLocks/>
              </p:cNvCxnSpPr>
              <p:nvPr/>
            </p:nvCxnSpPr>
            <p:spPr>
              <a:xfrm>
                <a:off x="8589824" y="3262982"/>
                <a:ext cx="1300821"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A4DD2211-3426-4C5D-98F6-07CCEA0159E3}"/>
                  </a:ext>
                </a:extLst>
              </p:cNvPr>
              <p:cNvSpPr/>
              <p:nvPr/>
            </p:nvSpPr>
            <p:spPr>
              <a:xfrm>
                <a:off x="8904248" y="2244430"/>
                <a:ext cx="628079" cy="61884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kumimoji="0" lang="en-US">
                  <a:solidFill>
                    <a:prstClr val="white"/>
                  </a:solidFill>
                  <a:latin typeface="Calibri" panose="020F0502020204030204"/>
                </a:endParaRPr>
              </a:p>
            </p:txBody>
          </p:sp>
          <p:pic>
            <p:nvPicPr>
              <p:cNvPr id="92" name="Picture 2" descr="Image result for &quot;.NET Core&quot; logo">
                <a:extLst>
                  <a:ext uri="{FF2B5EF4-FFF2-40B4-BE49-F238E27FC236}">
                    <a16:creationId xmlns:a16="http://schemas.microsoft.com/office/drawing/2014/main" id="{7D7FEAC0-B608-4A54-ABD1-0F0644B204FF}"/>
                  </a:ext>
                </a:extLst>
              </p:cNvPr>
              <p:cNvPicPr>
                <a:picLocks noChangeAspect="1" noChangeArrowheads="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67262" y="2202826"/>
                <a:ext cx="702051" cy="702051"/>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114">
                <a:extLst>
                  <a:ext uri="{FF2B5EF4-FFF2-40B4-BE49-F238E27FC236}">
                    <a16:creationId xmlns:a16="http://schemas.microsoft.com/office/drawing/2014/main" id="{09F987EB-BC33-427A-B8D8-63CF99AF05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41154" y="3664075"/>
                <a:ext cx="535011" cy="535011"/>
              </a:xfrm>
              <a:prstGeom prst="rect">
                <a:avLst/>
              </a:prstGeom>
            </p:spPr>
          </p:pic>
          <p:pic>
            <p:nvPicPr>
              <p:cNvPr id="116" name="Picture 2" descr="Icon">
                <a:extLst>
                  <a:ext uri="{FF2B5EF4-FFF2-40B4-BE49-F238E27FC236}">
                    <a16:creationId xmlns:a16="http://schemas.microsoft.com/office/drawing/2014/main" id="{86102258-426F-41C1-BE5B-CDC9A875D1D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582493" y="3616308"/>
                <a:ext cx="485646" cy="582778"/>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92">
                <a:extLst>
                  <a:ext uri="{FF2B5EF4-FFF2-40B4-BE49-F238E27FC236}">
                    <a16:creationId xmlns:a16="http://schemas.microsoft.com/office/drawing/2014/main" id="{0E2ABD51-4860-485A-84BE-BDEE8FD8E451}"/>
                  </a:ext>
                </a:extLst>
              </p:cNvPr>
              <p:cNvSpPr/>
              <p:nvPr/>
            </p:nvSpPr>
            <p:spPr>
              <a:xfrm>
                <a:off x="9935067" y="5417478"/>
                <a:ext cx="725052" cy="350330"/>
              </a:xfrm>
              <a:prstGeom prst="rect">
                <a:avLst/>
              </a:prstGeom>
            </p:spPr>
            <p:txBody>
              <a:bodyPr wrap="none">
                <a:spAutoFit/>
              </a:bodyPr>
              <a:lstStyle/>
              <a:p>
                <a:pPr defTabSz="914225">
                  <a:defRPr/>
                </a:pPr>
                <a:r>
                  <a:rPr kumimoji="0" lang="en-US" sz="1600">
                    <a:solidFill>
                      <a:prstClr val="black"/>
                    </a:solidFill>
                    <a:latin typeface="Segoe UI" panose="020B0502040204020203" pitchFamily="34" charset="0"/>
                    <a:cs typeface="Segoe UI" panose="020B0502040204020203" pitchFamily="34" charset="0"/>
                  </a:rPr>
                  <a:t>Azure</a:t>
                </a:r>
              </a:p>
            </p:txBody>
          </p:sp>
          <p:pic>
            <p:nvPicPr>
              <p:cNvPr id="94" name="Picture 8" descr="Image result for &quot;Azure SQL Database&quot; icon">
                <a:extLst>
                  <a:ext uri="{FF2B5EF4-FFF2-40B4-BE49-F238E27FC236}">
                    <a16:creationId xmlns:a16="http://schemas.microsoft.com/office/drawing/2014/main" id="{91F42ABF-9507-4715-986E-D156D68A87C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521234" y="3140432"/>
                <a:ext cx="471419" cy="471419"/>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10" descr="Image result for &quot;Azure Cosmos DB&quot; icon">
                <a:extLst>
                  <a:ext uri="{FF2B5EF4-FFF2-40B4-BE49-F238E27FC236}">
                    <a16:creationId xmlns:a16="http://schemas.microsoft.com/office/drawing/2014/main" id="{5FDF061D-25A1-490F-8D68-B1453C289378}"/>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0975084" y="3171262"/>
                <a:ext cx="709829" cy="372660"/>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4" descr="Image result for Docker logo">
                <a:extLst>
                  <a:ext uri="{FF2B5EF4-FFF2-40B4-BE49-F238E27FC236}">
                    <a16:creationId xmlns:a16="http://schemas.microsoft.com/office/drawing/2014/main" id="{78F127A4-422C-4AD4-B26E-EEB0AA85CE35}"/>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0209822" y="2060777"/>
                <a:ext cx="555705" cy="555705"/>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Image result for &quot;Azure Application Insights&quot; logo">
                <a:extLst>
                  <a:ext uri="{FF2B5EF4-FFF2-40B4-BE49-F238E27FC236}">
                    <a16:creationId xmlns:a16="http://schemas.microsoft.com/office/drawing/2014/main" id="{47944A72-D130-4D23-AF19-0D1D81A2063B}"/>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32349" r="29701"/>
              <a:stretch/>
            </p:blipFill>
            <p:spPr bwMode="auto">
              <a:xfrm>
                <a:off x="10611182" y="3729246"/>
                <a:ext cx="287575" cy="397832"/>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16" descr="Image result for &quot;Azure Container Service&quot; icon">
                <a:extLst>
                  <a:ext uri="{FF2B5EF4-FFF2-40B4-BE49-F238E27FC236}">
                    <a16:creationId xmlns:a16="http://schemas.microsoft.com/office/drawing/2014/main" id="{90CAAEBA-EE9D-4F71-A486-918F51DDFA56}"/>
                  </a:ext>
                </a:extLst>
              </p:cNvPr>
              <p:cNvPicPr>
                <a:picLocks noChangeAspect="1" noChangeArrowheads="1"/>
              </p:cNvPicPr>
              <p:nvPr/>
            </p:nvPicPr>
            <p:blipFill>
              <a:blip r:embed="rId2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829360" y="2082695"/>
                <a:ext cx="511870" cy="511870"/>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18" descr="Image result for &quot;Azure Service Fabric&quot; icon">
                <a:extLst>
                  <a:ext uri="{FF2B5EF4-FFF2-40B4-BE49-F238E27FC236}">
                    <a16:creationId xmlns:a16="http://schemas.microsoft.com/office/drawing/2014/main" id="{DC6D9079-E977-4D51-9A4F-0334E957B95A}"/>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0288228" y="2575540"/>
                <a:ext cx="818042" cy="429473"/>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0" descr="Image result for &quot;Kubernetes&quot; icon">
                <a:extLst>
                  <a:ext uri="{FF2B5EF4-FFF2-40B4-BE49-F238E27FC236}">
                    <a16:creationId xmlns:a16="http://schemas.microsoft.com/office/drawing/2014/main" id="{993F5DBD-2F86-4D4A-B16C-A583CC058596}"/>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1457781" y="2136257"/>
                <a:ext cx="384645" cy="37440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functions logo">
                <a:extLst>
                  <a:ext uri="{FF2B5EF4-FFF2-40B4-BE49-F238E27FC236}">
                    <a16:creationId xmlns:a16="http://schemas.microsoft.com/office/drawing/2014/main" id="{7EFF7747-51EF-4F9A-863C-E5DE0EA4D5C7}"/>
                  </a:ext>
                </a:extLst>
              </p:cNvPr>
              <p:cNvPicPr>
                <a:picLocks noChangeAspect="1" noChangeArrowheads="1"/>
              </p:cNvPicPr>
              <p:nvPr/>
            </p:nvPicPr>
            <p:blipFill>
              <a:blip r:embed="rId26" cstate="print">
                <a:extLst>
                  <a:ext uri="{BEBA8EAE-BF5A-486C-A8C5-ECC9F3942E4B}">
                    <a14:imgProps xmlns:a14="http://schemas.microsoft.com/office/drawing/2010/main">
                      <a14:imgLayer r:embed="rId27">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1082959" y="2605785"/>
                <a:ext cx="460591" cy="461584"/>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Straight Connector 111">
                <a:extLst>
                  <a:ext uri="{FF2B5EF4-FFF2-40B4-BE49-F238E27FC236}">
                    <a16:creationId xmlns:a16="http://schemas.microsoft.com/office/drawing/2014/main" id="{6B7ECD44-1E3A-4397-BB35-EEB552216777}"/>
                  </a:ext>
                </a:extLst>
              </p:cNvPr>
              <p:cNvCxnSpPr>
                <a:cxnSpLocks/>
              </p:cNvCxnSpPr>
              <p:nvPr/>
            </p:nvCxnSpPr>
            <p:spPr>
              <a:xfrm>
                <a:off x="10025598" y="2151021"/>
                <a:ext cx="0" cy="252000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80" name="Picture 4" descr="Image result for Azure logo">
                <a:extLst>
                  <a:ext uri="{FF2B5EF4-FFF2-40B4-BE49-F238E27FC236}">
                    <a16:creationId xmlns:a16="http://schemas.microsoft.com/office/drawing/2014/main" id="{6FCDDC43-DBF4-47C3-8136-F8C63AA078A1}"/>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86430" y="4884206"/>
                <a:ext cx="828540" cy="6178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VSTS icon">
                <a:extLst>
                  <a:ext uri="{FF2B5EF4-FFF2-40B4-BE49-F238E27FC236}">
                    <a16:creationId xmlns:a16="http://schemas.microsoft.com/office/drawing/2014/main" id="{9160B115-8847-4593-B619-1386DEEFDF2F}"/>
                  </a:ext>
                </a:extLst>
              </p:cNvPr>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090963" y="3660720"/>
                <a:ext cx="466358" cy="466358"/>
              </a:xfrm>
              <a:prstGeom prst="rect">
                <a:avLst/>
              </a:prstGeom>
              <a:noFill/>
              <a:extLst>
                <a:ext uri="{909E8E84-426E-40DD-AFC4-6F175D3DCCD1}">
                  <a14:hiddenFill xmlns:a14="http://schemas.microsoft.com/office/drawing/2010/main">
                    <a:solidFill>
                      <a:srgbClr val="FFFFFF"/>
                    </a:solidFill>
                  </a14:hiddenFill>
                </a:ext>
              </a:extLst>
            </p:spPr>
          </p:pic>
        </p:grpSp>
        <p:pic>
          <p:nvPicPr>
            <p:cNvPr id="117" name="Picture 10" descr="Image result for Azure Container Instance">
              <a:extLst>
                <a:ext uri="{FF2B5EF4-FFF2-40B4-BE49-F238E27FC236}">
                  <a16:creationId xmlns:a16="http://schemas.microsoft.com/office/drawing/2014/main" id="{67A64EB4-68E3-42EF-BF87-6D80D6B01668}"/>
                </a:ext>
              </a:extLst>
            </p:cNvPr>
            <p:cNvPicPr>
              <a:picLocks noChangeAspect="1" noChangeArrowheads="1"/>
            </p:cNvPicPr>
            <p:nvPr/>
          </p:nvPicPr>
          <p:blipFill>
            <a:blip r:embed="rId15" cstate="print">
              <a:duotone>
                <a:prstClr val="black"/>
                <a:schemeClr val="accent5">
                  <a:tint val="45000"/>
                  <a:satMod val="400000"/>
                </a:schemeClr>
              </a:duotone>
              <a:extLst>
                <a:ext uri="{BEBA8EAE-BF5A-486C-A8C5-ECC9F3942E4B}">
                  <a14:imgProps xmlns:a14="http://schemas.microsoft.com/office/drawing/2010/main">
                    <a14:imgLayer r:embed="rId16">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0431490" y="4430052"/>
              <a:ext cx="628254" cy="329833"/>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8" descr="Image result for Azure App Service icon">
              <a:extLst>
                <a:ext uri="{FF2B5EF4-FFF2-40B4-BE49-F238E27FC236}">
                  <a16:creationId xmlns:a16="http://schemas.microsoft.com/office/drawing/2014/main" id="{C2292620-9197-4B48-A834-A2E1FE42949D}"/>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138668" y="4444340"/>
              <a:ext cx="334704" cy="33470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232935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wipe(left)">
                                      <p:cBhvr>
                                        <p:cTn id="15" dur="500"/>
                                        <p:tgtEl>
                                          <p:spTgt spid="5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wipe(left)">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89"/>
                                        </p:tgtEl>
                                        <p:attrNameLst>
                                          <p:attrName>style.visibility</p:attrName>
                                        </p:attrNameLst>
                                      </p:cBhvr>
                                      <p:to>
                                        <p:strVal val="visible"/>
                                      </p:to>
                                    </p:set>
                                    <p:animEffect transition="in" filter="wipe(left)">
                                      <p:cBhvr>
                                        <p:cTn id="26" dur="500"/>
                                        <p:tgtEl>
                                          <p:spTgt spid="89"/>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07"/>
                                        </p:tgtEl>
                                        <p:attrNameLst>
                                          <p:attrName>style.visibility</p:attrName>
                                        </p:attrNameLst>
                                      </p:cBhvr>
                                      <p:to>
                                        <p:strVal val="visible"/>
                                      </p:to>
                                    </p:set>
                                    <p:animEffect transition="in" filter="wipe(left)">
                                      <p:cBhvr>
                                        <p:cTn id="29" dur="500"/>
                                        <p:tgtEl>
                                          <p:spTgt spid="10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5" grpId="0" animBg="1"/>
      <p:bldP spid="89" grpId="0" animBg="1"/>
      <p:bldP spid="107" grpId="0" animBg="1"/>
      <p:bldP spid="76"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C4EB3ED1-E424-4188-9A75-CA5351EBFE4E}"/>
              </a:ext>
            </a:extLst>
          </p:cNvPr>
          <p:cNvSpPr>
            <a:spLocks noGrp="1"/>
          </p:cNvSpPr>
          <p:nvPr>
            <p:ph sz="quarter" idx="10"/>
          </p:nvPr>
        </p:nvSpPr>
        <p:spPr/>
        <p:txBody>
          <a:bodyPr/>
          <a:lstStyle/>
          <a:p>
            <a:r>
              <a:rPr kumimoji="1" lang="en-US" altLang="ja-JP" dirty="0"/>
              <a:t>1</a:t>
            </a:r>
            <a:r>
              <a:rPr kumimoji="1" lang="ja-JP" altLang="en-US" dirty="0"/>
              <a:t> フレームワークへ集約</a:t>
            </a:r>
            <a:endParaRPr kumimoji="1" lang="en-US" altLang="ja-JP" dirty="0"/>
          </a:p>
          <a:p>
            <a:r>
              <a:rPr lang="en-US" altLang="ja-JP" dirty="0"/>
              <a:t>.NET</a:t>
            </a:r>
            <a:r>
              <a:rPr lang="ja-JP" altLang="en-US" dirty="0"/>
              <a:t> </a:t>
            </a:r>
            <a:r>
              <a:rPr lang="en-US" altLang="ja-JP" dirty="0"/>
              <a:t>Framework</a:t>
            </a:r>
            <a:r>
              <a:rPr lang="ja-JP" altLang="en-US" dirty="0"/>
              <a:t> </a:t>
            </a:r>
            <a:r>
              <a:rPr lang="en-US" altLang="ja-JP" dirty="0"/>
              <a:t>4.8</a:t>
            </a:r>
            <a:r>
              <a:rPr lang="ja-JP" altLang="en-US" dirty="0"/>
              <a:t> は、</a:t>
            </a:r>
            <a:r>
              <a:rPr lang="en-US" altLang="ja-JP" dirty="0"/>
              <a:t>OS</a:t>
            </a:r>
            <a:r>
              <a:rPr lang="ja-JP" altLang="en-US" dirty="0"/>
              <a:t> のサポート ライフサイクルと共に</a:t>
            </a:r>
            <a:endParaRPr lang="en-US" altLang="ja-JP" dirty="0"/>
          </a:p>
          <a:p>
            <a:r>
              <a:rPr kumimoji="1" lang="ja-JP" altLang="en-US" dirty="0"/>
              <a:t>フレームワーク集約に伴う廃止技術</a:t>
            </a:r>
            <a:endParaRPr kumimoji="1" lang="en-US" altLang="ja-JP" dirty="0"/>
          </a:p>
          <a:p>
            <a:pPr lvl="1"/>
            <a:r>
              <a:rPr lang="en-US" altLang="ja-JP" dirty="0"/>
              <a:t>WCF</a:t>
            </a:r>
            <a:r>
              <a:rPr lang="ja-JP" altLang="en-US" dirty="0"/>
              <a:t> </a:t>
            </a:r>
            <a:r>
              <a:rPr lang="en-US" altLang="ja-JP" dirty="0"/>
              <a:t>(Web</a:t>
            </a:r>
            <a:r>
              <a:rPr lang="ja-JP" altLang="en-US" dirty="0"/>
              <a:t> </a:t>
            </a:r>
            <a:r>
              <a:rPr lang="en-US" altLang="ja-JP" dirty="0"/>
              <a:t>API</a:t>
            </a:r>
            <a:r>
              <a:rPr lang="ja-JP" altLang="en-US" dirty="0"/>
              <a:t> へ</a:t>
            </a:r>
            <a:r>
              <a:rPr lang="en-US" altLang="ja-JP" dirty="0"/>
              <a:t>)</a:t>
            </a:r>
          </a:p>
          <a:p>
            <a:pPr lvl="1"/>
            <a:r>
              <a:rPr kumimoji="1" lang="en-US" altLang="ja-JP" dirty="0"/>
              <a:t>WF</a:t>
            </a:r>
            <a:r>
              <a:rPr kumimoji="1" lang="ja-JP" altLang="en-US" dirty="0"/>
              <a:t> </a:t>
            </a:r>
            <a:r>
              <a:rPr kumimoji="1" lang="en-US" altLang="ja-JP" dirty="0"/>
              <a:t>(</a:t>
            </a:r>
            <a:r>
              <a:rPr lang="en-US" altLang="ja-JP" dirty="0"/>
              <a:t>OSS</a:t>
            </a:r>
            <a:r>
              <a:rPr lang="ja-JP" altLang="en-US" dirty="0"/>
              <a:t> 実装へ</a:t>
            </a:r>
            <a:r>
              <a:rPr lang="en-US" altLang="ja-JP" dirty="0"/>
              <a:t>)</a:t>
            </a:r>
            <a:endParaRPr kumimoji="1" lang="en-US" altLang="ja-JP" dirty="0"/>
          </a:p>
          <a:p>
            <a:pPr lvl="1"/>
            <a:r>
              <a:rPr lang="en-US" altLang="ja-JP" dirty="0"/>
              <a:t>ASP.NET</a:t>
            </a:r>
            <a:r>
              <a:rPr lang="ja-JP" altLang="en-US" dirty="0"/>
              <a:t> </a:t>
            </a:r>
            <a:r>
              <a:rPr lang="en-US" altLang="ja-JP" dirty="0"/>
              <a:t>Web</a:t>
            </a:r>
            <a:r>
              <a:rPr lang="ja-JP" altLang="en-US" dirty="0"/>
              <a:t> </a:t>
            </a:r>
            <a:r>
              <a:rPr lang="en-US" altLang="ja-JP" dirty="0"/>
              <a:t>Form</a:t>
            </a:r>
            <a:r>
              <a:rPr lang="ja-JP" altLang="en-US" dirty="0"/>
              <a:t> </a:t>
            </a:r>
            <a:r>
              <a:rPr lang="en-US" altLang="ja-JP" dirty="0"/>
              <a:t>(ASP.NET</a:t>
            </a:r>
            <a:r>
              <a:rPr lang="ja-JP" altLang="en-US" dirty="0"/>
              <a:t> </a:t>
            </a:r>
            <a:r>
              <a:rPr lang="en-US" altLang="ja-JP" dirty="0"/>
              <a:t>MVC</a:t>
            </a:r>
            <a:r>
              <a:rPr lang="ja-JP" altLang="en-US" dirty="0"/>
              <a:t> へ</a:t>
            </a:r>
            <a:r>
              <a:rPr lang="en-US" altLang="ja-JP" dirty="0"/>
              <a:t>)</a:t>
            </a:r>
          </a:p>
          <a:p>
            <a:pPr lvl="1"/>
            <a:r>
              <a:rPr kumimoji="1" lang="en-US" altLang="ja-JP" dirty="0"/>
              <a:t>Remoting</a:t>
            </a:r>
            <a:r>
              <a:rPr kumimoji="1" lang="ja-JP" altLang="en-US" dirty="0"/>
              <a:t> </a:t>
            </a:r>
            <a:r>
              <a:rPr kumimoji="1" lang="en-US" altLang="ja-JP" dirty="0"/>
              <a:t>(REST</a:t>
            </a:r>
            <a:r>
              <a:rPr kumimoji="1" lang="ja-JP" altLang="en-US" dirty="0"/>
              <a:t> サービスや </a:t>
            </a:r>
            <a:r>
              <a:rPr kumimoji="1" lang="en-US" altLang="ja-JP" dirty="0" err="1"/>
              <a:t>gRPC</a:t>
            </a:r>
            <a:r>
              <a:rPr kumimoji="1" lang="ja-JP" altLang="en-US" dirty="0"/>
              <a:t> へ</a:t>
            </a:r>
            <a:r>
              <a:rPr kumimoji="1" lang="en-US" altLang="ja-JP" dirty="0"/>
              <a:t>)</a:t>
            </a:r>
          </a:p>
          <a:p>
            <a:pPr lvl="1"/>
            <a:r>
              <a:rPr kumimoji="1" lang="en-US" altLang="ja-JP" dirty="0" err="1"/>
              <a:t>AppDomain</a:t>
            </a:r>
            <a:r>
              <a:rPr kumimoji="1" lang="ja-JP" altLang="en-US" dirty="0"/>
              <a:t> マルチ ホスティング</a:t>
            </a:r>
          </a:p>
        </p:txBody>
      </p:sp>
      <p:sp>
        <p:nvSpPr>
          <p:cNvPr id="3" name="タイトル 2">
            <a:extLst>
              <a:ext uri="{FF2B5EF4-FFF2-40B4-BE49-F238E27FC236}">
                <a16:creationId xmlns:a16="http://schemas.microsoft.com/office/drawing/2014/main" id="{F48BE5B4-A5F8-4264-A6FC-ED4B58B92EF1}"/>
              </a:ext>
            </a:extLst>
          </p:cNvPr>
          <p:cNvSpPr>
            <a:spLocks noGrp="1"/>
          </p:cNvSpPr>
          <p:nvPr>
            <p:ph type="title"/>
          </p:nvPr>
        </p:nvSpPr>
        <p:spPr/>
        <p:txBody>
          <a:bodyPr/>
          <a:lstStyle/>
          <a:p>
            <a:r>
              <a:rPr kumimoji="1" lang="en-US" altLang="ja-JP" dirty="0"/>
              <a:t>.NET</a:t>
            </a:r>
            <a:r>
              <a:rPr kumimoji="1" lang="ja-JP" altLang="en-US" dirty="0"/>
              <a:t> </a:t>
            </a:r>
            <a:r>
              <a:rPr kumimoji="1" lang="en-US" altLang="ja-JP" dirty="0"/>
              <a:t>5</a:t>
            </a:r>
            <a:r>
              <a:rPr kumimoji="1" lang="ja-JP" altLang="en-US" dirty="0"/>
              <a:t> では</a:t>
            </a:r>
          </a:p>
        </p:txBody>
      </p:sp>
    </p:spTree>
    <p:extLst>
      <p:ext uri="{BB962C8B-B14F-4D97-AF65-F5344CB8AC3E}">
        <p14:creationId xmlns:p14="http://schemas.microsoft.com/office/powerpoint/2010/main" val="3882114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996" name="Rectangle 4"/>
          <p:cNvSpPr>
            <a:spLocks noGrp="1" noChangeArrowheads="1"/>
          </p:cNvSpPr>
          <p:nvPr>
            <p:ph sz="quarter" idx="10"/>
          </p:nvPr>
        </p:nvSpPr>
        <p:spPr/>
        <p:txBody>
          <a:bodyPr>
            <a:normAutofit/>
          </a:bodyPr>
          <a:lstStyle/>
          <a:p>
            <a:r>
              <a:rPr lang="en-US" altLang="ja-JP" sz="1600"/>
              <a:t>Windows </a:t>
            </a:r>
            <a:r>
              <a:rPr lang="ja-JP" altLang="en-US" sz="1600"/>
              <a:t>上のアプリケーション開発では、それぞれの開発手法</a:t>
            </a:r>
            <a:r>
              <a:rPr lang="en-US" altLang="ja-JP" sz="1600"/>
              <a:t>(VB</a:t>
            </a:r>
            <a:r>
              <a:rPr lang="ja-JP" altLang="en-US" sz="1600"/>
              <a:t>や</a:t>
            </a:r>
            <a:r>
              <a:rPr lang="en-US" altLang="ja-JP" sz="1600"/>
              <a:t>ASP)</a:t>
            </a:r>
            <a:r>
              <a:rPr lang="ja-JP" altLang="en-US" sz="1600"/>
              <a:t>が、それぞれの得意分野に特化することで、高い生産性を発揮することができた。しかし一方で、まったく</a:t>
            </a:r>
            <a:r>
              <a:rPr lang="ja-JP" altLang="en-US" sz="1600">
                <a:solidFill>
                  <a:schemeClr val="accent3"/>
                </a:solidFill>
              </a:rPr>
              <a:t>別々のプログラミングモデル</a:t>
            </a:r>
            <a:r>
              <a:rPr lang="ja-JP" altLang="en-US" sz="1600"/>
              <a:t>を持つことと成る </a:t>
            </a:r>
            <a:r>
              <a:rPr lang="en-US" altLang="ja-JP" sz="1600"/>
              <a:t>(</a:t>
            </a:r>
            <a:r>
              <a:rPr lang="ja-JP" altLang="en-US" sz="1600"/>
              <a:t>単一の技術者で、すべての分野をカバーできない</a:t>
            </a:r>
            <a:r>
              <a:rPr lang="en-US" altLang="ja-JP" sz="1600"/>
              <a:t>)</a:t>
            </a:r>
          </a:p>
          <a:p>
            <a:r>
              <a:rPr lang="en-US" altLang="ja-JP" sz="1600"/>
              <a:t>VB </a:t>
            </a:r>
            <a:r>
              <a:rPr lang="ja-JP" altLang="en-US" sz="1600"/>
              <a:t>も</a:t>
            </a:r>
            <a:r>
              <a:rPr lang="en-US" altLang="ja-JP" sz="1600"/>
              <a:t>ASP</a:t>
            </a:r>
            <a:r>
              <a:rPr lang="ja-JP" altLang="en-US" sz="1600"/>
              <a:t>も、登場した時点では</a:t>
            </a:r>
            <a:r>
              <a:rPr lang="en-US" altLang="ja-JP" sz="1600">
                <a:solidFill>
                  <a:schemeClr val="accent3"/>
                </a:solidFill>
              </a:rPr>
              <a:t>n</a:t>
            </a:r>
            <a:r>
              <a:rPr lang="ja-JP" altLang="en-US" sz="1600">
                <a:solidFill>
                  <a:schemeClr val="accent3"/>
                </a:solidFill>
              </a:rPr>
              <a:t>階層アプリケーション</a:t>
            </a:r>
            <a:r>
              <a:rPr lang="ja-JP" altLang="en-US" sz="1600"/>
              <a:t>開発や</a:t>
            </a:r>
            <a:r>
              <a:rPr lang="ja-JP" altLang="en-US" sz="1600">
                <a:solidFill>
                  <a:schemeClr val="accent3"/>
                </a:solidFill>
              </a:rPr>
              <a:t>オブジェクト指向的</a:t>
            </a:r>
            <a:r>
              <a:rPr lang="ja-JP" altLang="en-US" sz="1600"/>
              <a:t>な開発を意識していなかった。</a:t>
            </a:r>
          </a:p>
          <a:p>
            <a:r>
              <a:rPr lang="en-US" altLang="ja-JP" sz="1600">
                <a:solidFill>
                  <a:schemeClr val="accent3"/>
                </a:solidFill>
              </a:rPr>
              <a:t>XML</a:t>
            </a:r>
            <a:r>
              <a:rPr lang="ja-JP" altLang="en-US" sz="1600">
                <a:solidFill>
                  <a:schemeClr val="accent3"/>
                </a:solidFill>
              </a:rPr>
              <a:t>の登場</a:t>
            </a:r>
            <a:r>
              <a:rPr lang="ja-JP" altLang="en-US" sz="1600"/>
              <a:t>により、従来のリレーショナルなデータと、異種のデータ交換に優れた</a:t>
            </a:r>
            <a:r>
              <a:rPr lang="en-US" altLang="ja-JP" sz="1600"/>
              <a:t>XML</a:t>
            </a:r>
            <a:r>
              <a:rPr lang="ja-JP" altLang="en-US" sz="1600"/>
              <a:t>データの双方を扱う必要がでてきた</a:t>
            </a:r>
          </a:p>
          <a:p>
            <a:r>
              <a:rPr lang="en-US" altLang="ja-JP" sz="1600"/>
              <a:t>SOA</a:t>
            </a:r>
            <a:r>
              <a:rPr lang="ja-JP" altLang="en-US" sz="1600"/>
              <a:t>や</a:t>
            </a:r>
            <a:r>
              <a:rPr lang="en-US" altLang="ja-JP" sz="1600"/>
              <a:t>XML Web Services </a:t>
            </a:r>
            <a:r>
              <a:rPr lang="ja-JP" altLang="en-US" sz="1600"/>
              <a:t>の登場で、サービス間を</a:t>
            </a:r>
            <a:r>
              <a:rPr lang="ja-JP" altLang="en-US" sz="1600">
                <a:solidFill>
                  <a:schemeClr val="accent3"/>
                </a:solidFill>
              </a:rPr>
              <a:t>疎結合</a:t>
            </a:r>
            <a:r>
              <a:rPr lang="ja-JP" altLang="en-US" sz="1600"/>
              <a:t>する必要がでてきた。</a:t>
            </a:r>
            <a:br>
              <a:rPr lang="ja-JP" altLang="en-US" sz="1600"/>
            </a:br>
            <a:r>
              <a:rPr lang="ja-JP" altLang="en-US" sz="1600"/>
              <a:t>疎結合を容易に実現するために</a:t>
            </a:r>
            <a:r>
              <a:rPr lang="ja-JP" altLang="en-US" sz="1600">
                <a:solidFill>
                  <a:schemeClr val="accent3"/>
                </a:solidFill>
              </a:rPr>
              <a:t>、疎結合に有利なデータストアへの接続手法</a:t>
            </a:r>
            <a:r>
              <a:rPr lang="ja-JP" altLang="en-US" sz="1600"/>
              <a:t>が必要となった</a:t>
            </a:r>
          </a:p>
          <a:p>
            <a:endParaRPr lang="ja-JP" altLang="en-US" sz="1600"/>
          </a:p>
          <a:p>
            <a:endParaRPr lang="ja-JP" altLang="en-US" sz="1600"/>
          </a:p>
          <a:p>
            <a:endParaRPr lang="ja-JP" altLang="en-US" sz="1600"/>
          </a:p>
          <a:p>
            <a:endParaRPr lang="ja-JP" altLang="en-US" sz="1600"/>
          </a:p>
          <a:p>
            <a:r>
              <a:rPr lang="en-US" altLang="ja-JP" sz="1600"/>
              <a:t>.NET Framework</a:t>
            </a:r>
            <a:r>
              <a:rPr lang="ja-JP" altLang="en-US" sz="1600"/>
              <a:t>は、</a:t>
            </a:r>
            <a:r>
              <a:rPr lang="en-US" altLang="ja-JP" sz="1600"/>
              <a:t>Windows</a:t>
            </a:r>
            <a:r>
              <a:rPr lang="ja-JP" altLang="en-US" sz="1600"/>
              <a:t>環境の</a:t>
            </a:r>
            <a:br>
              <a:rPr lang="en-US" altLang="ja-JP" sz="1600"/>
            </a:br>
            <a:r>
              <a:rPr lang="ja-JP" altLang="en-US" sz="1600"/>
              <a:t>従来からの高い生産性を維持しながら、</a:t>
            </a:r>
            <a:br>
              <a:rPr lang="ja-JP" altLang="en-US" sz="1600"/>
            </a:br>
            <a:r>
              <a:rPr lang="ja-JP" altLang="en-US" sz="1600"/>
              <a:t>上記の問題をすべて解決するために登場</a:t>
            </a:r>
            <a:endParaRPr lang="ja-JP" altLang="en-US" sz="1600" dirty="0"/>
          </a:p>
        </p:txBody>
      </p:sp>
      <p:sp>
        <p:nvSpPr>
          <p:cNvPr id="6" name="タイトル 5"/>
          <p:cNvSpPr>
            <a:spLocks noGrp="1"/>
          </p:cNvSpPr>
          <p:nvPr>
            <p:ph type="title"/>
          </p:nvPr>
        </p:nvSpPr>
        <p:spPr/>
        <p:txBody>
          <a:bodyPr>
            <a:normAutofit fontScale="90000"/>
          </a:bodyPr>
          <a:lstStyle/>
          <a:p>
            <a:r>
              <a:rPr kumimoji="1" lang="en-US" altLang="ja-JP" dirty="0">
                <a:solidFill>
                  <a:srgbClr val="000000"/>
                </a:solidFill>
              </a:rPr>
              <a:t>.NET Framework </a:t>
            </a:r>
            <a:r>
              <a:rPr kumimoji="1" lang="ja-JP" altLang="en-US" dirty="0">
                <a:solidFill>
                  <a:srgbClr val="000000"/>
                </a:solidFill>
              </a:rPr>
              <a:t>誕生の背景</a:t>
            </a:r>
            <a:br>
              <a:rPr kumimoji="1" lang="en-US" altLang="ja-JP" dirty="0">
                <a:solidFill>
                  <a:srgbClr val="000000"/>
                </a:solidFill>
              </a:rPr>
            </a:br>
            <a:r>
              <a:rPr lang="ja-JP" altLang="en-US" sz="2700" dirty="0">
                <a:solidFill>
                  <a:srgbClr val="000000"/>
                </a:solidFill>
              </a:rPr>
              <a:t>なぜ</a:t>
            </a:r>
            <a:r>
              <a:rPr lang="en-US" altLang="ja-JP" sz="2700" dirty="0">
                <a:solidFill>
                  <a:srgbClr val="000000"/>
                </a:solidFill>
              </a:rPr>
              <a:t>COM</a:t>
            </a:r>
            <a:r>
              <a:rPr lang="ja-JP" altLang="en-US" sz="2700" dirty="0">
                <a:solidFill>
                  <a:srgbClr val="000000"/>
                </a:solidFill>
              </a:rPr>
              <a:t>だけでは、その世界を実現できなかったのか</a:t>
            </a:r>
            <a:r>
              <a:rPr lang="en-US" altLang="ja-JP" sz="2700" dirty="0">
                <a:solidFill>
                  <a:srgbClr val="000000"/>
                </a:solidFill>
              </a:rPr>
              <a:t>?</a:t>
            </a:r>
            <a:endParaRPr lang="ja-JP" altLang="en-US" sz="2700" dirty="0">
              <a:solidFill>
                <a:srgbClr val="000000"/>
              </a:solidFill>
            </a:endParaRPr>
          </a:p>
        </p:txBody>
      </p:sp>
      <p:pic>
        <p:nvPicPr>
          <p:cNvPr id="1108995" name="Picture 3"/>
          <p:cNvPicPr>
            <a:picLocks noChangeAspect="1" noChangeArrowheads="1"/>
          </p:cNvPicPr>
          <p:nvPr/>
        </p:nvPicPr>
        <p:blipFill>
          <a:blip r:embed="rId3"/>
          <a:srcRect/>
          <a:stretch>
            <a:fillRect/>
          </a:stretch>
        </p:blipFill>
        <p:spPr bwMode="auto">
          <a:xfrm>
            <a:off x="6135689" y="3925910"/>
            <a:ext cx="4281487" cy="2717800"/>
          </a:xfrm>
          <a:prstGeom prst="rect">
            <a:avLst/>
          </a:prstGeom>
          <a:noFill/>
        </p:spPr>
      </p:pic>
      <p:sp>
        <p:nvSpPr>
          <p:cNvPr id="1108997" name="AutoShape 5"/>
          <p:cNvSpPr>
            <a:spLocks noChangeArrowheads="1"/>
          </p:cNvSpPr>
          <p:nvPr/>
        </p:nvSpPr>
        <p:spPr bwMode="auto">
          <a:xfrm>
            <a:off x="3381356" y="3643314"/>
            <a:ext cx="1223962" cy="863600"/>
          </a:xfrm>
          <a:prstGeom prst="downArrow">
            <a:avLst>
              <a:gd name="adj1" fmla="val 50000"/>
              <a:gd name="adj2" fmla="val 25000"/>
            </a:avLst>
          </a:prstGeom>
          <a:ln>
            <a:headEnd/>
            <a:tailEnd/>
          </a:ln>
        </p:spPr>
        <p:style>
          <a:lnRef idx="3">
            <a:schemeClr val="lt1"/>
          </a:lnRef>
          <a:fillRef idx="1">
            <a:schemeClr val="accent6"/>
          </a:fillRef>
          <a:effectRef idx="1">
            <a:schemeClr val="accent6"/>
          </a:effectRef>
          <a:fontRef idx="minor">
            <a:schemeClr val="lt1"/>
          </a:fontRef>
        </p:style>
        <p:txBody>
          <a:bodyPr wrap="none" lIns="90000" tIns="46800" rIns="90000" bIns="46800" anchor="ctr"/>
          <a:lstStyle/>
          <a:p>
            <a:endParaRPr lang="ja-JP"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131" name="Rectangle 3"/>
          <p:cNvSpPr>
            <a:spLocks noGrp="1" noChangeArrowheads="1"/>
          </p:cNvSpPr>
          <p:nvPr>
            <p:ph sz="quarter" idx="10"/>
          </p:nvPr>
        </p:nvSpPr>
        <p:spPr/>
        <p:txBody>
          <a:bodyPr>
            <a:normAutofit/>
          </a:bodyPr>
          <a:lstStyle/>
          <a:p>
            <a:r>
              <a:rPr lang="en-US" altLang="ja-JP" dirty="0">
                <a:solidFill>
                  <a:srgbClr val="000000"/>
                </a:solidFill>
              </a:rPr>
              <a:t>1) </a:t>
            </a:r>
            <a:r>
              <a:rPr lang="ja-JP" altLang="en-US" b="1" spc="50" dirty="0">
                <a:ln w="12700" cmpd="sng">
                  <a:solidFill>
                    <a:schemeClr val="accent6">
                      <a:satMod val="120000"/>
                      <a:shade val="80000"/>
                    </a:schemeClr>
                  </a:solidFill>
                  <a:prstDash val="solid"/>
                </a:ln>
                <a:solidFill>
                  <a:srgbClr val="000000"/>
                </a:solidFill>
                <a:effectLst>
                  <a:glow rad="53100">
                    <a:schemeClr val="accent6">
                      <a:satMod val="180000"/>
                      <a:alpha val="30000"/>
                    </a:schemeClr>
                  </a:glow>
                </a:effectLst>
              </a:rPr>
              <a:t>相互運用性</a:t>
            </a:r>
            <a:r>
              <a:rPr lang="ja-JP" altLang="en-US" dirty="0">
                <a:solidFill>
                  <a:srgbClr val="000000"/>
                </a:solidFill>
              </a:rPr>
              <a:t> </a:t>
            </a:r>
            <a:r>
              <a:rPr lang="en-US" altLang="ja-JP" dirty="0">
                <a:solidFill>
                  <a:srgbClr val="000000"/>
                </a:solidFill>
              </a:rPr>
              <a:t>(</a:t>
            </a:r>
            <a:r>
              <a:rPr lang="ja-JP" altLang="en-US" dirty="0">
                <a:solidFill>
                  <a:srgbClr val="000000"/>
                </a:solidFill>
              </a:rPr>
              <a:t>インターオペラビリティ</a:t>
            </a:r>
            <a:r>
              <a:rPr lang="en-US" altLang="ja-JP" dirty="0">
                <a:solidFill>
                  <a:srgbClr val="000000"/>
                </a:solidFill>
              </a:rPr>
              <a:t>) </a:t>
            </a:r>
            <a:r>
              <a:rPr lang="ja-JP" altLang="en-US" dirty="0">
                <a:solidFill>
                  <a:srgbClr val="000000"/>
                </a:solidFill>
              </a:rPr>
              <a:t>を重視</a:t>
            </a:r>
          </a:p>
          <a:p>
            <a:pPr lvl="1"/>
            <a:r>
              <a:rPr lang="en-US" altLang="ja-JP" dirty="0">
                <a:solidFill>
                  <a:srgbClr val="000000"/>
                </a:solidFill>
              </a:rPr>
              <a:t>Windows DNA</a:t>
            </a:r>
            <a:r>
              <a:rPr lang="ja-JP" altLang="en-US" dirty="0">
                <a:solidFill>
                  <a:srgbClr val="000000"/>
                </a:solidFill>
              </a:rPr>
              <a:t>（</a:t>
            </a:r>
            <a:r>
              <a:rPr lang="en-US" altLang="ja-JP" dirty="0">
                <a:solidFill>
                  <a:srgbClr val="000000"/>
                </a:solidFill>
              </a:rPr>
              <a:t>COM</a:t>
            </a:r>
            <a:r>
              <a:rPr lang="ja-JP" altLang="en-US" dirty="0">
                <a:solidFill>
                  <a:srgbClr val="000000"/>
                </a:solidFill>
              </a:rPr>
              <a:t>による３階層設計）の弱点を補い</a:t>
            </a:r>
            <a:br>
              <a:rPr lang="en-US" altLang="ja-JP" dirty="0">
                <a:solidFill>
                  <a:srgbClr val="000000"/>
                </a:solidFill>
              </a:rPr>
            </a:br>
            <a:r>
              <a:rPr lang="ja-JP" altLang="en-US" dirty="0">
                <a:solidFill>
                  <a:srgbClr val="000000"/>
                </a:solidFill>
              </a:rPr>
              <a:t>発展</a:t>
            </a:r>
          </a:p>
          <a:p>
            <a:pPr lvl="1"/>
            <a:r>
              <a:rPr lang="en-US" altLang="ja-JP" dirty="0">
                <a:solidFill>
                  <a:srgbClr val="000000"/>
                </a:solidFill>
              </a:rPr>
              <a:t>COM</a:t>
            </a:r>
            <a:r>
              <a:rPr lang="ja-JP" altLang="en-US" dirty="0">
                <a:solidFill>
                  <a:srgbClr val="000000"/>
                </a:solidFill>
              </a:rPr>
              <a:t>は</a:t>
            </a:r>
            <a:r>
              <a:rPr lang="en-US" altLang="ja-JP" dirty="0">
                <a:solidFill>
                  <a:srgbClr val="000000"/>
                </a:solidFill>
              </a:rPr>
              <a:t>Windows</a:t>
            </a:r>
            <a:r>
              <a:rPr lang="ja-JP" altLang="en-US" dirty="0">
                <a:solidFill>
                  <a:srgbClr val="000000"/>
                </a:solidFill>
              </a:rPr>
              <a:t>プラットフォームでは大成功！しかし</a:t>
            </a:r>
            <a:r>
              <a:rPr lang="en-US" altLang="ja-JP" dirty="0">
                <a:solidFill>
                  <a:srgbClr val="000000"/>
                </a:solidFill>
              </a:rPr>
              <a:t>...</a:t>
            </a:r>
          </a:p>
          <a:p>
            <a:pPr lvl="1"/>
            <a:r>
              <a:rPr lang="ja-JP" altLang="en-US" dirty="0">
                <a:solidFill>
                  <a:srgbClr val="000000"/>
                </a:solidFill>
              </a:rPr>
              <a:t>異なるシステム間を容易にかつシームレスに統合するには</a:t>
            </a:r>
            <a:r>
              <a:rPr lang="en-US" altLang="ja-JP" dirty="0">
                <a:solidFill>
                  <a:srgbClr val="000000"/>
                </a:solidFill>
              </a:rPr>
              <a:t>?</a:t>
            </a:r>
            <a:endParaRPr lang="ja-JP" altLang="en-US" dirty="0">
              <a:solidFill>
                <a:srgbClr val="000000"/>
              </a:solidFill>
            </a:endParaRPr>
          </a:p>
          <a:p>
            <a:pPr lvl="1"/>
            <a:r>
              <a:rPr lang="en-US" altLang="ja-JP" dirty="0">
                <a:solidFill>
                  <a:srgbClr val="000000"/>
                </a:solidFill>
              </a:rPr>
              <a:t>XML Web </a:t>
            </a:r>
            <a:r>
              <a:rPr lang="ja-JP" altLang="en-US" dirty="0">
                <a:solidFill>
                  <a:srgbClr val="000000"/>
                </a:solidFill>
              </a:rPr>
              <a:t>サービスがすべてを解決</a:t>
            </a:r>
          </a:p>
          <a:p>
            <a:pPr lvl="1"/>
            <a:endParaRPr lang="ja-JP" altLang="en-US" dirty="0">
              <a:solidFill>
                <a:srgbClr val="000000"/>
              </a:solidFill>
            </a:endParaRPr>
          </a:p>
          <a:p>
            <a:r>
              <a:rPr lang="en-US" altLang="ja-JP" dirty="0">
                <a:solidFill>
                  <a:srgbClr val="000000"/>
                </a:solidFill>
              </a:rPr>
              <a:t>2) </a:t>
            </a:r>
            <a:r>
              <a:rPr lang="ja-JP" altLang="en-US" b="1" spc="50" dirty="0">
                <a:ln w="12700" cmpd="sng">
                  <a:solidFill>
                    <a:schemeClr val="accent6">
                      <a:satMod val="120000"/>
                      <a:shade val="80000"/>
                    </a:schemeClr>
                  </a:solidFill>
                  <a:prstDash val="solid"/>
                </a:ln>
                <a:solidFill>
                  <a:srgbClr val="000000"/>
                </a:solidFill>
                <a:effectLst>
                  <a:glow rad="53100">
                    <a:schemeClr val="accent6">
                      <a:satMod val="180000"/>
                      <a:alpha val="30000"/>
                    </a:schemeClr>
                  </a:glow>
                </a:effectLst>
              </a:rPr>
              <a:t>インターネット技術</a:t>
            </a:r>
            <a:r>
              <a:rPr lang="ja-JP" altLang="en-US" dirty="0">
                <a:solidFill>
                  <a:srgbClr val="000000"/>
                </a:solidFill>
              </a:rPr>
              <a:t>の活用</a:t>
            </a:r>
          </a:p>
          <a:p>
            <a:pPr lvl="1"/>
            <a:r>
              <a:rPr lang="ja-JP" altLang="en-US" dirty="0">
                <a:solidFill>
                  <a:srgbClr val="000000"/>
                </a:solidFill>
              </a:rPr>
              <a:t>異なるシステムやアプリケーションを統合した大規模な分散ソリューション構築</a:t>
            </a:r>
          </a:p>
          <a:p>
            <a:pPr lvl="1"/>
            <a:r>
              <a:rPr lang="ja-JP" altLang="en-US" dirty="0">
                <a:solidFill>
                  <a:srgbClr val="000000"/>
                </a:solidFill>
              </a:rPr>
              <a:t>シームレスなサイト間連携</a:t>
            </a:r>
          </a:p>
          <a:p>
            <a:pPr lvl="1"/>
            <a:r>
              <a:rPr lang="ja-JP" altLang="en-US" dirty="0">
                <a:solidFill>
                  <a:srgbClr val="000000"/>
                </a:solidFill>
              </a:rPr>
              <a:t>セキュリティの確保と利便性の追求</a:t>
            </a:r>
          </a:p>
          <a:p>
            <a:pPr lvl="1"/>
            <a:r>
              <a:rPr lang="en-US" altLang="ja-JP" dirty="0">
                <a:solidFill>
                  <a:srgbClr val="000000"/>
                </a:solidFill>
              </a:rPr>
              <a:t>Web</a:t>
            </a:r>
            <a:r>
              <a:rPr lang="ja-JP" altLang="en-US" dirty="0">
                <a:solidFill>
                  <a:srgbClr val="000000"/>
                </a:solidFill>
              </a:rPr>
              <a:t>アプリケーション全盛期へ向けて</a:t>
            </a:r>
          </a:p>
        </p:txBody>
      </p:sp>
      <p:sp>
        <p:nvSpPr>
          <p:cNvPr id="816130" name="Rectangle 2"/>
          <p:cNvSpPr>
            <a:spLocks noGrp="1" noChangeArrowheads="1"/>
          </p:cNvSpPr>
          <p:nvPr>
            <p:ph type="title"/>
          </p:nvPr>
        </p:nvSpPr>
        <p:spPr/>
        <p:txBody>
          <a:bodyPr>
            <a:normAutofit fontScale="90000"/>
          </a:bodyPr>
          <a:lstStyle/>
          <a:p>
            <a:r>
              <a:rPr lang="en-US" altLang="ja-JP" dirty="0">
                <a:solidFill>
                  <a:srgbClr val="000000"/>
                </a:solidFill>
              </a:rPr>
              <a:t>.NET</a:t>
            </a:r>
            <a:r>
              <a:rPr lang="ja-JP" altLang="en-US" dirty="0">
                <a:solidFill>
                  <a:srgbClr val="000000"/>
                </a:solidFill>
              </a:rPr>
              <a:t>戦略のポイント</a:t>
            </a:r>
            <a:br>
              <a:rPr lang="ja-JP" altLang="en-US" dirty="0">
                <a:solidFill>
                  <a:srgbClr val="000000"/>
                </a:solidFill>
              </a:rPr>
            </a:br>
            <a:r>
              <a:rPr lang="ja-JP" altLang="en-US" sz="2700" dirty="0">
                <a:solidFill>
                  <a:srgbClr val="000000"/>
                </a:solidFill>
              </a:rPr>
              <a:t>マイクロソフトは何を目指しているのか</a:t>
            </a:r>
            <a:r>
              <a:rPr lang="en-US" altLang="ja-JP" sz="2700" dirty="0">
                <a:solidFill>
                  <a:srgbClr val="000000"/>
                </a:solidFill>
              </a:rPr>
              <a:t>?</a:t>
            </a:r>
            <a:endParaRPr lang="ja-JP" altLang="en-US" sz="2700" dirty="0">
              <a:solidFill>
                <a:srgbClr val="000000"/>
              </a:solidFill>
            </a:endParaRPr>
          </a:p>
        </p:txBody>
      </p:sp>
      <p:pic>
        <p:nvPicPr>
          <p:cNvPr id="816132" name="Picture 4" descr="Globe sm"/>
          <p:cNvPicPr>
            <a:picLocks noChangeAspect="1" noChangeArrowheads="1"/>
          </p:cNvPicPr>
          <p:nvPr/>
        </p:nvPicPr>
        <p:blipFill>
          <a:blip r:embed="rId3"/>
          <a:srcRect/>
          <a:stretch>
            <a:fillRect/>
          </a:stretch>
        </p:blipFill>
        <p:spPr bwMode="auto">
          <a:xfrm>
            <a:off x="9234464" y="5143513"/>
            <a:ext cx="1052536" cy="1058539"/>
          </a:xfrm>
          <a:prstGeom prst="rect">
            <a:avLst/>
          </a:prstGeom>
          <a:noFill/>
        </p:spPr>
      </p:pic>
      <p:pic>
        <p:nvPicPr>
          <p:cNvPr id="816133" name="Picture 5" descr="COM+ component_s"/>
          <p:cNvPicPr>
            <a:picLocks noChangeAspect="1" noChangeArrowheads="1"/>
          </p:cNvPicPr>
          <p:nvPr/>
        </p:nvPicPr>
        <p:blipFill>
          <a:blip r:embed="rId4" cstate="print"/>
          <a:srcRect/>
          <a:stretch>
            <a:fillRect/>
          </a:stretch>
        </p:blipFill>
        <p:spPr bwMode="auto">
          <a:xfrm>
            <a:off x="8335951" y="3214686"/>
            <a:ext cx="1103134" cy="884360"/>
          </a:xfrm>
          <a:prstGeom prst="rect">
            <a:avLst/>
          </a:prstGeom>
          <a:noFill/>
        </p:spPr>
      </p:pic>
      <p:pic>
        <p:nvPicPr>
          <p:cNvPr id="816134" name="Picture 6"/>
          <p:cNvPicPr>
            <a:picLocks noChangeAspect="1" noChangeArrowheads="1"/>
          </p:cNvPicPr>
          <p:nvPr/>
        </p:nvPicPr>
        <p:blipFill>
          <a:blip r:embed="rId5" cstate="print"/>
          <a:srcRect/>
          <a:stretch>
            <a:fillRect/>
          </a:stretch>
        </p:blipFill>
        <p:spPr bwMode="auto">
          <a:xfrm>
            <a:off x="9439085" y="3214686"/>
            <a:ext cx="798181" cy="884360"/>
          </a:xfrm>
          <a:prstGeom prst="rect">
            <a:avLst/>
          </a:prstGeom>
          <a:noFill/>
        </p:spPr>
      </p:pic>
      <p:pic>
        <p:nvPicPr>
          <p:cNvPr id="816135" name="Picture 7" descr="internet cute cloud3_s"/>
          <p:cNvPicPr>
            <a:picLocks noChangeAspect="1" noChangeArrowheads="1"/>
          </p:cNvPicPr>
          <p:nvPr/>
        </p:nvPicPr>
        <p:blipFill>
          <a:blip r:embed="rId6"/>
          <a:srcRect/>
          <a:stretch>
            <a:fillRect/>
          </a:stretch>
        </p:blipFill>
        <p:spPr bwMode="auto">
          <a:xfrm>
            <a:off x="7972202" y="5421337"/>
            <a:ext cx="1262262" cy="730234"/>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155" name="Rectangle 3"/>
          <p:cNvSpPr>
            <a:spLocks noGrp="1" noChangeArrowheads="1"/>
          </p:cNvSpPr>
          <p:nvPr>
            <p:ph sz="quarter" idx="10"/>
          </p:nvPr>
        </p:nvSpPr>
        <p:spPr/>
        <p:txBody>
          <a:bodyPr>
            <a:normAutofit/>
          </a:bodyPr>
          <a:lstStyle/>
          <a:p>
            <a:r>
              <a:rPr lang="en-US" altLang="ja-JP" dirty="0">
                <a:solidFill>
                  <a:srgbClr val="000000"/>
                </a:solidFill>
              </a:rPr>
              <a:t>3) </a:t>
            </a:r>
            <a:r>
              <a:rPr lang="ja-JP" altLang="en-US" dirty="0">
                <a:solidFill>
                  <a:srgbClr val="000000"/>
                </a:solidFill>
              </a:rPr>
              <a:t>新しい</a:t>
            </a:r>
            <a:r>
              <a:rPr lang="ja-JP" altLang="en-US" b="1" spc="50" dirty="0">
                <a:ln w="12700" cmpd="sng">
                  <a:solidFill>
                    <a:schemeClr val="accent6">
                      <a:satMod val="120000"/>
                      <a:shade val="80000"/>
                    </a:schemeClr>
                  </a:solidFill>
                  <a:prstDash val="solid"/>
                </a:ln>
                <a:solidFill>
                  <a:srgbClr val="000000"/>
                </a:solidFill>
                <a:effectLst>
                  <a:glow rad="53100">
                    <a:schemeClr val="accent6">
                      <a:satMod val="180000"/>
                      <a:alpha val="30000"/>
                    </a:schemeClr>
                  </a:glow>
                </a:effectLst>
              </a:rPr>
              <a:t>デバイス</a:t>
            </a:r>
            <a:r>
              <a:rPr lang="ja-JP" altLang="en-US" dirty="0">
                <a:solidFill>
                  <a:srgbClr val="000000"/>
                </a:solidFill>
              </a:rPr>
              <a:t>へソフトウィアを提供</a:t>
            </a:r>
          </a:p>
          <a:p>
            <a:pPr lvl="1"/>
            <a:r>
              <a:rPr lang="ja-JP" altLang="en-US" dirty="0">
                <a:solidFill>
                  <a:srgbClr val="000000"/>
                </a:solidFill>
              </a:rPr>
              <a:t>携帯デバイス</a:t>
            </a:r>
          </a:p>
          <a:p>
            <a:pPr lvl="1"/>
            <a:r>
              <a:rPr lang="ja-JP" altLang="en-US" dirty="0">
                <a:solidFill>
                  <a:srgbClr val="000000"/>
                </a:solidFill>
              </a:rPr>
              <a:t>家電製品</a:t>
            </a:r>
          </a:p>
          <a:p>
            <a:pPr lvl="1"/>
            <a:r>
              <a:rPr lang="ja-JP" altLang="en-US" dirty="0">
                <a:solidFill>
                  <a:srgbClr val="000000"/>
                </a:solidFill>
              </a:rPr>
              <a:t>ソフトウェアがデバイスを作る時代へ</a:t>
            </a:r>
          </a:p>
          <a:p>
            <a:pPr lvl="1"/>
            <a:endParaRPr lang="ja-JP" altLang="en-US" dirty="0">
              <a:solidFill>
                <a:srgbClr val="000000"/>
              </a:solidFill>
            </a:endParaRPr>
          </a:p>
          <a:p>
            <a:r>
              <a:rPr lang="en-US" altLang="ja-JP" dirty="0">
                <a:solidFill>
                  <a:srgbClr val="000000"/>
                </a:solidFill>
              </a:rPr>
              <a:t>4) </a:t>
            </a:r>
            <a:r>
              <a:rPr lang="ja-JP" altLang="en-US" b="1" spc="50" dirty="0">
                <a:ln w="12700" cmpd="sng">
                  <a:solidFill>
                    <a:schemeClr val="accent6">
                      <a:satMod val="120000"/>
                      <a:shade val="80000"/>
                    </a:schemeClr>
                  </a:solidFill>
                  <a:prstDash val="solid"/>
                </a:ln>
                <a:solidFill>
                  <a:srgbClr val="000000"/>
                </a:solidFill>
                <a:effectLst>
                  <a:glow rad="53100">
                    <a:schemeClr val="accent6">
                      <a:satMod val="180000"/>
                      <a:alpha val="30000"/>
                    </a:schemeClr>
                  </a:glow>
                </a:effectLst>
              </a:rPr>
              <a:t>サービス指向</a:t>
            </a:r>
            <a:r>
              <a:rPr lang="ja-JP" altLang="en-US" dirty="0">
                <a:solidFill>
                  <a:srgbClr val="000000"/>
                </a:solidFill>
              </a:rPr>
              <a:t>へ転換</a:t>
            </a:r>
          </a:p>
          <a:p>
            <a:pPr lvl="1"/>
            <a:r>
              <a:rPr lang="ja-JP" altLang="en-US" dirty="0">
                <a:solidFill>
                  <a:srgbClr val="000000"/>
                </a:solidFill>
              </a:rPr>
              <a:t>利用者の目的がすべて</a:t>
            </a:r>
          </a:p>
          <a:p>
            <a:pPr lvl="2"/>
            <a:r>
              <a:rPr lang="ja-JP" altLang="en-US" dirty="0">
                <a:solidFill>
                  <a:srgbClr val="000000"/>
                </a:solidFill>
              </a:rPr>
              <a:t>ユーザーは何がしたいのか？</a:t>
            </a:r>
          </a:p>
          <a:p>
            <a:pPr lvl="2"/>
            <a:r>
              <a:rPr lang="ja-JP" altLang="en-US" dirty="0">
                <a:solidFill>
                  <a:srgbClr val="000000"/>
                </a:solidFill>
              </a:rPr>
              <a:t>ユーザーは</a:t>
            </a:r>
            <a:r>
              <a:rPr lang="en-US" altLang="ja-JP" dirty="0">
                <a:solidFill>
                  <a:srgbClr val="000000"/>
                </a:solidFill>
              </a:rPr>
              <a:t>Excel</a:t>
            </a:r>
            <a:r>
              <a:rPr lang="ja-JP" altLang="en-US" dirty="0">
                <a:solidFill>
                  <a:srgbClr val="000000"/>
                </a:solidFill>
              </a:rPr>
              <a:t>でなく</a:t>
            </a:r>
            <a:r>
              <a:rPr lang="en-US" altLang="ja-JP" dirty="0">
                <a:solidFill>
                  <a:srgbClr val="000000"/>
                </a:solidFill>
              </a:rPr>
              <a:t>Excel</a:t>
            </a:r>
            <a:r>
              <a:rPr lang="ja-JP" altLang="en-US" dirty="0">
                <a:solidFill>
                  <a:srgbClr val="000000"/>
                </a:solidFill>
              </a:rPr>
              <a:t>で作った表が欲しいのである</a:t>
            </a:r>
          </a:p>
          <a:p>
            <a:pPr lvl="1"/>
            <a:r>
              <a:rPr lang="ja-JP" altLang="en-US" dirty="0">
                <a:solidFill>
                  <a:srgbClr val="000000"/>
                </a:solidFill>
              </a:rPr>
              <a:t>目的を達成するための機能が「サービス」</a:t>
            </a:r>
          </a:p>
          <a:p>
            <a:pPr lvl="1"/>
            <a:r>
              <a:rPr lang="ja-JP" altLang="en-US" dirty="0">
                <a:solidFill>
                  <a:srgbClr val="000000"/>
                </a:solidFill>
              </a:rPr>
              <a:t>人は「サービス」に対して代金を支払う時代</a:t>
            </a:r>
          </a:p>
          <a:p>
            <a:pPr lvl="1"/>
            <a:r>
              <a:rPr lang="ja-JP" altLang="en-US" dirty="0">
                <a:solidFill>
                  <a:srgbClr val="000000"/>
                </a:solidFill>
              </a:rPr>
              <a:t>「パッケージ」から「サービス」へ</a:t>
            </a:r>
          </a:p>
        </p:txBody>
      </p:sp>
      <p:sp>
        <p:nvSpPr>
          <p:cNvPr id="817154" name="Rectangle 2"/>
          <p:cNvSpPr>
            <a:spLocks noGrp="1" noChangeArrowheads="1"/>
          </p:cNvSpPr>
          <p:nvPr>
            <p:ph type="title"/>
          </p:nvPr>
        </p:nvSpPr>
        <p:spPr/>
        <p:txBody>
          <a:bodyPr>
            <a:normAutofit fontScale="90000"/>
          </a:bodyPr>
          <a:lstStyle/>
          <a:p>
            <a:r>
              <a:rPr lang="en-US" altLang="ja-JP" dirty="0">
                <a:solidFill>
                  <a:srgbClr val="000000"/>
                </a:solidFill>
              </a:rPr>
              <a:t>.NET</a:t>
            </a:r>
            <a:r>
              <a:rPr lang="ja-JP" altLang="en-US" dirty="0">
                <a:solidFill>
                  <a:srgbClr val="000000"/>
                </a:solidFill>
              </a:rPr>
              <a:t>戦略のポイント</a:t>
            </a:r>
            <a:br>
              <a:rPr lang="ja-JP" altLang="en-US" dirty="0">
                <a:solidFill>
                  <a:srgbClr val="000000"/>
                </a:solidFill>
              </a:rPr>
            </a:br>
            <a:r>
              <a:rPr lang="ja-JP" altLang="en-US" sz="2700" dirty="0">
                <a:solidFill>
                  <a:srgbClr val="000000"/>
                </a:solidFill>
              </a:rPr>
              <a:t>マイクロソフトは何を目指しているのか</a:t>
            </a:r>
            <a:r>
              <a:rPr lang="en-US" altLang="ja-JP" sz="2700" dirty="0">
                <a:solidFill>
                  <a:srgbClr val="000000"/>
                </a:solidFill>
              </a:rPr>
              <a:t>?</a:t>
            </a:r>
            <a:endParaRPr lang="ja-JP" altLang="en-US" sz="2700" dirty="0">
              <a:solidFill>
                <a:srgbClr val="000000"/>
              </a:solidFill>
            </a:endParaRPr>
          </a:p>
        </p:txBody>
      </p:sp>
      <p:pic>
        <p:nvPicPr>
          <p:cNvPr id="1032" name="Picture 8" descr="D:\PPTResources\Artwork_Imagery\Hardware Photos\OEM HW\Windows Mobile devices (cell phone, pda)\Smartphone cell phones\HTC Touch Diamond P3700 - People Windows Mobile phone .png"/>
          <p:cNvPicPr>
            <a:picLocks noChangeAspect="1" noChangeArrowheads="1"/>
          </p:cNvPicPr>
          <p:nvPr/>
        </p:nvPicPr>
        <p:blipFill>
          <a:blip r:embed="rId3" cstate="print"/>
          <a:srcRect/>
          <a:stretch>
            <a:fillRect/>
          </a:stretch>
        </p:blipFill>
        <p:spPr bwMode="auto">
          <a:xfrm>
            <a:off x="9525025" y="1285860"/>
            <a:ext cx="678649" cy="1357298"/>
          </a:xfrm>
          <a:prstGeom prst="rect">
            <a:avLst/>
          </a:prstGeom>
          <a:noFill/>
          <a:effectLst>
            <a:outerShdw blurRad="50800" dist="38100" dir="8100000" algn="tr" rotWithShape="0">
              <a:prstClr val="black">
                <a:alpha val="40000"/>
              </a:prstClr>
            </a:outerShdw>
          </a:effectLst>
        </p:spPr>
      </p:pic>
      <p:pic>
        <p:nvPicPr>
          <p:cNvPr id="1033" name="Picture 9" descr="D:\PPTResources\Artwork_Imagery\Hardware Photos\OEM HW\Windows Mobile devices (cell phone, pda)\Smartphone cell phones\htc Touch Dual phone.png"/>
          <p:cNvPicPr>
            <a:picLocks noChangeAspect="1" noChangeArrowheads="1"/>
          </p:cNvPicPr>
          <p:nvPr/>
        </p:nvPicPr>
        <p:blipFill>
          <a:blip r:embed="rId4" cstate="print"/>
          <a:srcRect/>
          <a:stretch>
            <a:fillRect/>
          </a:stretch>
        </p:blipFill>
        <p:spPr bwMode="auto">
          <a:xfrm>
            <a:off x="9194595" y="2071679"/>
            <a:ext cx="660858" cy="1566407"/>
          </a:xfrm>
          <a:prstGeom prst="rect">
            <a:avLst/>
          </a:prstGeom>
          <a:noFill/>
          <a:effectLst>
            <a:outerShdw blurRad="50800" dist="38100" dir="8100000" algn="tr" rotWithShape="0">
              <a:prstClr val="black">
                <a:alpha val="40000"/>
              </a:prstClr>
            </a:outerShdw>
          </a:effectLst>
        </p:spPr>
      </p:pic>
      <p:pic>
        <p:nvPicPr>
          <p:cNvPr id="1034" name="Picture 10" descr="D:\PPTResources\Artwork_Imagery\HARDWARE_IMAGERY\Photos - OEM Hardware\Windows CE Embedded Devices\Photoloom Loom2 (Photo Display).png"/>
          <p:cNvPicPr>
            <a:picLocks noChangeAspect="1" noChangeArrowheads="1"/>
          </p:cNvPicPr>
          <p:nvPr/>
        </p:nvPicPr>
        <p:blipFill>
          <a:blip r:embed="rId5" cstate="print"/>
          <a:srcRect/>
          <a:stretch>
            <a:fillRect/>
          </a:stretch>
        </p:blipFill>
        <p:spPr bwMode="auto">
          <a:xfrm>
            <a:off x="8167702" y="1857365"/>
            <a:ext cx="1095372" cy="978989"/>
          </a:xfrm>
          <a:prstGeom prst="rect">
            <a:avLst/>
          </a:prstGeom>
          <a:noFill/>
          <a:effectLst>
            <a:outerShdw blurRad="50800" dist="38100" dir="8100000" algn="tr"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7" name="Rectangle 27"/>
          <p:cNvSpPr>
            <a:spLocks noGrp="1" noChangeArrowheads="1"/>
          </p:cNvSpPr>
          <p:nvPr>
            <p:ph sz="quarter" idx="10"/>
          </p:nvPr>
        </p:nvSpPr>
        <p:spPr/>
        <p:txBody>
          <a:bodyPr>
            <a:normAutofit fontScale="92500" lnSpcReduction="20000"/>
          </a:bodyPr>
          <a:lstStyle/>
          <a:p>
            <a:r>
              <a:rPr lang="en-US" altLang="ja-JP"/>
              <a:t>Side by Side (SxS) </a:t>
            </a:r>
            <a:r>
              <a:rPr lang="ja-JP" altLang="en-US"/>
              <a:t>共有</a:t>
            </a:r>
          </a:p>
          <a:p>
            <a:pPr lvl="1"/>
            <a:r>
              <a:rPr lang="ja-JP" altLang="en-US" sz="1800"/>
              <a:t>アプリケーションの完全分離</a:t>
            </a:r>
          </a:p>
          <a:p>
            <a:pPr lvl="1"/>
            <a:r>
              <a:rPr lang="ja-JP" altLang="en-US" sz="1800"/>
              <a:t>バージョンニングは不要</a:t>
            </a:r>
          </a:p>
          <a:p>
            <a:pPr lvl="1"/>
            <a:r>
              <a:rPr lang="ja-JP" altLang="en-US" sz="1800"/>
              <a:t>プライベート アセンブリ</a:t>
            </a:r>
          </a:p>
          <a:p>
            <a:endParaRPr lang="ja-JP" altLang="en-US" sz="1800"/>
          </a:p>
          <a:p>
            <a:r>
              <a:rPr lang="ja-JP" altLang="en-US"/>
              <a:t>バージョンニング ポリシー</a:t>
            </a:r>
          </a:p>
          <a:p>
            <a:pPr lvl="1"/>
            <a:r>
              <a:rPr lang="en-US" altLang="ja-JP" sz="1800"/>
              <a:t>Global Assembly Cache</a:t>
            </a:r>
            <a:r>
              <a:rPr lang="ja-JP" altLang="en-US" sz="1800"/>
              <a:t> </a:t>
            </a:r>
            <a:r>
              <a:rPr lang="en-US" altLang="ja-JP" sz="1800"/>
              <a:t>(GAC)</a:t>
            </a:r>
            <a:r>
              <a:rPr lang="ja-JP" altLang="en-US" sz="1800"/>
              <a:t> による共有ライブラリのバージョニング</a:t>
            </a:r>
            <a:endParaRPr lang="en-US" altLang="ja-JP" sz="1800"/>
          </a:p>
          <a:p>
            <a:pPr lvl="1"/>
            <a:r>
              <a:rPr lang="ja-JP" altLang="en-US" sz="1800"/>
              <a:t>設定ファイル</a:t>
            </a:r>
            <a:r>
              <a:rPr lang="en-US" altLang="ja-JP" sz="1800"/>
              <a:t>(XML)</a:t>
            </a:r>
            <a:r>
              <a:rPr lang="ja-JP" altLang="en-US" sz="1800"/>
              <a:t>によるバインディング制御</a:t>
            </a:r>
          </a:p>
          <a:p>
            <a:pPr lvl="1"/>
            <a:r>
              <a:rPr lang="ja-JP" altLang="en-US" sz="1800"/>
              <a:t>デフォルトではビルド時の</a:t>
            </a:r>
            <a:br>
              <a:rPr lang="ja-JP" altLang="en-US" sz="1800"/>
            </a:br>
            <a:r>
              <a:rPr lang="ja-JP" altLang="en-US" sz="1800"/>
              <a:t>バージョンをバインド</a:t>
            </a:r>
          </a:p>
          <a:p>
            <a:endParaRPr lang="ja-JP" altLang="en-US" sz="1800"/>
          </a:p>
          <a:p>
            <a:r>
              <a:rPr lang="en-US" altLang="ja-JP"/>
              <a:t>3</a:t>
            </a:r>
            <a:r>
              <a:rPr lang="ja-JP" altLang="en-US"/>
              <a:t>タイプのバージョン</a:t>
            </a:r>
            <a:br>
              <a:rPr lang="ja-JP" altLang="en-US"/>
            </a:br>
            <a:r>
              <a:rPr lang="ja-JP" altLang="en-US"/>
              <a:t>ポリシー</a:t>
            </a:r>
          </a:p>
          <a:p>
            <a:pPr lvl="1"/>
            <a:r>
              <a:rPr lang="ja-JP" altLang="en-US" sz="1800"/>
              <a:t>アプリケーション ポリシー</a:t>
            </a:r>
          </a:p>
          <a:p>
            <a:pPr lvl="1"/>
            <a:r>
              <a:rPr lang="ja-JP" altLang="en-US" sz="1800"/>
              <a:t>パブリッシャ ポリシー</a:t>
            </a:r>
          </a:p>
          <a:p>
            <a:pPr lvl="1"/>
            <a:r>
              <a:rPr lang="ja-JP" altLang="en-US" sz="1800"/>
              <a:t>アドミニストレータ ポリシー</a:t>
            </a:r>
          </a:p>
          <a:p>
            <a:pPr>
              <a:buFont typeface="Wingdings" pitchFamily="2" charset="2"/>
              <a:buNone/>
            </a:pPr>
            <a:endParaRPr lang="ja-JP" altLang="en-US" sz="1800" dirty="0"/>
          </a:p>
        </p:txBody>
      </p:sp>
      <p:sp>
        <p:nvSpPr>
          <p:cNvPr id="27" name="タイトル 26"/>
          <p:cNvSpPr>
            <a:spLocks noGrp="1"/>
          </p:cNvSpPr>
          <p:nvPr>
            <p:ph type="title"/>
          </p:nvPr>
        </p:nvSpPr>
        <p:spPr/>
        <p:txBody>
          <a:bodyPr>
            <a:normAutofit fontScale="90000"/>
          </a:bodyPr>
          <a:lstStyle/>
          <a:p>
            <a:r>
              <a:rPr lang="ja-JP" altLang="en-US" dirty="0">
                <a:solidFill>
                  <a:srgbClr val="000000"/>
                </a:solidFill>
              </a:rPr>
              <a:t>フレームワーク</a:t>
            </a:r>
            <a:r>
              <a:rPr kumimoji="1" lang="ja-JP" altLang="en-US" dirty="0">
                <a:solidFill>
                  <a:srgbClr val="000000"/>
                </a:solidFill>
              </a:rPr>
              <a:t>の機能 </a:t>
            </a:r>
            <a:r>
              <a:rPr kumimoji="1" lang="en-US" altLang="ja-JP" dirty="0">
                <a:solidFill>
                  <a:srgbClr val="000000"/>
                </a:solidFill>
              </a:rPr>
              <a:t>(1)</a:t>
            </a:r>
            <a:br>
              <a:rPr lang="ja-JP" altLang="en-US" sz="2800" dirty="0">
                <a:solidFill>
                  <a:srgbClr val="000000"/>
                </a:solidFill>
                <a:latin typeface="Segoe"/>
              </a:rPr>
            </a:br>
            <a:r>
              <a:rPr lang="ja-JP" altLang="en-US" sz="2700" dirty="0">
                <a:solidFill>
                  <a:srgbClr val="000000"/>
                </a:solidFill>
                <a:latin typeface="Segoe"/>
              </a:rPr>
              <a:t>バージョニング</a:t>
            </a:r>
          </a:p>
        </p:txBody>
      </p:sp>
      <p:sp>
        <p:nvSpPr>
          <p:cNvPr id="1228806" name="Rectangle 6"/>
          <p:cNvSpPr>
            <a:spLocks noChangeArrowheads="1"/>
          </p:cNvSpPr>
          <p:nvPr/>
        </p:nvSpPr>
        <p:spPr bwMode="auto">
          <a:xfrm>
            <a:off x="6816725" y="1052514"/>
            <a:ext cx="3455988" cy="2160587"/>
          </a:xfrm>
          <a:prstGeom prst="rect">
            <a:avLst/>
          </a:prstGeom>
          <a:solidFill>
            <a:srgbClr val="C0C0C0">
              <a:alpha val="50000"/>
            </a:srgbClr>
          </a:solidFill>
          <a:ln w="12700" algn="ctr">
            <a:noFill/>
            <a:miter lim="800000"/>
            <a:headEnd/>
            <a:tailEnd type="none" w="lg" len="med"/>
          </a:ln>
          <a:effectLst/>
          <a:scene3d>
            <a:camera prst="orthographicFront"/>
            <a:lightRig rig="threePt" dir="t"/>
          </a:scene3d>
          <a:sp3d>
            <a:bevelT/>
          </a:sp3d>
        </p:spPr>
        <p:txBody>
          <a:bodyPr vert="horz" wrap="none" lIns="91440" tIns="45720" rIns="91440" bIns="45720" numCol="1" anchor="t" anchorCtr="0" compatLnSpc="1">
            <a:prstTxWarp prst="textNoShape">
              <a:avLst/>
            </a:prstTxWarp>
          </a:bodyPr>
          <a:lstStyle/>
          <a:p>
            <a:pPr algn="ctr"/>
            <a:r>
              <a:rPr lang="en-US" altLang="ja-JP" sz="2000" dirty="0" err="1">
                <a:latin typeface="Segoe UI" pitchFamily="34" charset="0"/>
                <a:ea typeface="MS PGothic" pitchFamily="50" charset="-128"/>
              </a:rPr>
              <a:t>SxS</a:t>
            </a:r>
            <a:r>
              <a:rPr lang="en-US" altLang="ja-JP" sz="2000" dirty="0">
                <a:latin typeface="Segoe UI" pitchFamily="34" charset="0"/>
                <a:ea typeface="MS PGothic" pitchFamily="50" charset="-128"/>
              </a:rPr>
              <a:t> </a:t>
            </a:r>
            <a:r>
              <a:rPr lang="ja-JP" altLang="en-US" sz="2000" dirty="0">
                <a:latin typeface="Segoe UI" pitchFamily="34" charset="0"/>
                <a:ea typeface="MS PGothic" pitchFamily="50" charset="-128"/>
              </a:rPr>
              <a:t>共有</a:t>
            </a:r>
          </a:p>
        </p:txBody>
      </p:sp>
      <p:sp>
        <p:nvSpPr>
          <p:cNvPr id="1228807" name="AutoShape 7"/>
          <p:cNvSpPr>
            <a:spLocks noChangeArrowheads="1"/>
          </p:cNvSpPr>
          <p:nvPr/>
        </p:nvSpPr>
        <p:spPr bwMode="auto">
          <a:xfrm>
            <a:off x="8688388" y="1485901"/>
            <a:ext cx="1439862" cy="1655763"/>
          </a:xfrm>
          <a:prstGeom prst="roundRect">
            <a:avLst>
              <a:gd name="adj" fmla="val 16667"/>
            </a:avLst>
          </a:prstGeom>
          <a:solidFill>
            <a:srgbClr val="00FFFF">
              <a:alpha val="50000"/>
            </a:srgbClr>
          </a:solidFill>
          <a:ln w="25400" algn="ctr">
            <a:noFill/>
            <a:round/>
            <a:headEnd/>
            <a:tailEnd type="none" w="lg" len="med"/>
          </a:ln>
          <a:effectLst/>
        </p:spPr>
        <p:txBody>
          <a:bodyPr vert="horz" wrap="none" lIns="91440" tIns="45720" rIns="91440" bIns="45720" numCol="1" anchor="ctr" anchorCtr="0" compatLnSpc="1">
            <a:prstTxWarp prst="textNoShape">
              <a:avLst/>
            </a:prstTxWarp>
          </a:bodyPr>
          <a:lstStyle/>
          <a:p>
            <a:endParaRPr lang="ja-JP" altLang="en-US"/>
          </a:p>
        </p:txBody>
      </p:sp>
      <p:sp>
        <p:nvSpPr>
          <p:cNvPr id="1228808" name="AutoShape 8"/>
          <p:cNvSpPr>
            <a:spLocks noChangeArrowheads="1"/>
          </p:cNvSpPr>
          <p:nvPr/>
        </p:nvSpPr>
        <p:spPr bwMode="auto">
          <a:xfrm>
            <a:off x="7032626" y="1485901"/>
            <a:ext cx="1439863" cy="1655763"/>
          </a:xfrm>
          <a:prstGeom prst="roundRect">
            <a:avLst>
              <a:gd name="adj" fmla="val 16667"/>
            </a:avLst>
          </a:prstGeom>
          <a:solidFill>
            <a:srgbClr val="00FF00">
              <a:alpha val="50000"/>
            </a:srgbClr>
          </a:solidFill>
          <a:ln w="25400" algn="ctr">
            <a:noFill/>
            <a:round/>
            <a:headEnd/>
            <a:tailEnd type="none" w="lg" len="med"/>
          </a:ln>
          <a:effectLst/>
        </p:spPr>
        <p:txBody>
          <a:bodyPr vert="horz" wrap="none" lIns="91440" tIns="45720" rIns="91440" bIns="45720" numCol="1" anchor="ctr" anchorCtr="0" compatLnSpc="1">
            <a:prstTxWarp prst="textNoShape">
              <a:avLst/>
            </a:prstTxWarp>
          </a:bodyPr>
          <a:lstStyle/>
          <a:p>
            <a:endParaRPr lang="ja-JP" altLang="en-US"/>
          </a:p>
        </p:txBody>
      </p:sp>
      <p:sp>
        <p:nvSpPr>
          <p:cNvPr id="1228817" name="Rectangle 17"/>
          <p:cNvSpPr>
            <a:spLocks noChangeArrowheads="1"/>
          </p:cNvSpPr>
          <p:nvPr/>
        </p:nvSpPr>
        <p:spPr bwMode="auto">
          <a:xfrm>
            <a:off x="6014210" y="3906860"/>
            <a:ext cx="3527425" cy="2808288"/>
          </a:xfrm>
          <a:prstGeom prst="rect">
            <a:avLst/>
          </a:prstGeom>
          <a:solidFill>
            <a:srgbClr val="C0C0C0">
              <a:alpha val="50000"/>
            </a:srgbClr>
          </a:solidFill>
          <a:ln w="12700" algn="ctr">
            <a:noFill/>
            <a:miter lim="800000"/>
            <a:headEnd/>
            <a:tailEnd type="none" w="lg" len="med"/>
          </a:ln>
          <a:effectLst/>
          <a:scene3d>
            <a:camera prst="orthographicFront"/>
            <a:lightRig rig="threePt" dir="t"/>
          </a:scene3d>
          <a:sp3d>
            <a:bevelT/>
          </a:sp3d>
        </p:spPr>
        <p:txBody>
          <a:bodyPr vert="horz" wrap="none" lIns="91440" tIns="45720" rIns="91440" bIns="45720" numCol="1" anchor="t" anchorCtr="0" compatLnSpc="1">
            <a:prstTxWarp prst="textNoShape">
              <a:avLst/>
            </a:prstTxWarp>
          </a:bodyPr>
          <a:lstStyle/>
          <a:p>
            <a:pPr algn="ctr"/>
            <a:r>
              <a:rPr lang="en-US" altLang="ja-JP" sz="2000" dirty="0">
                <a:latin typeface="Segoe UI" pitchFamily="34" charset="0"/>
                <a:ea typeface="MS PGothic" pitchFamily="50" charset="-128"/>
              </a:rPr>
              <a:t>Global Assembly Cache</a:t>
            </a:r>
          </a:p>
        </p:txBody>
      </p:sp>
      <p:pic>
        <p:nvPicPr>
          <p:cNvPr id="28" name="Picture 9" descr="Web app_s"/>
          <p:cNvPicPr>
            <a:picLocks noChangeAspect="1" noChangeArrowheads="1"/>
          </p:cNvPicPr>
          <p:nvPr/>
        </p:nvPicPr>
        <p:blipFill>
          <a:blip r:embed="rId3" cstate="print"/>
          <a:srcRect/>
          <a:stretch>
            <a:fillRect/>
          </a:stretch>
        </p:blipFill>
        <p:spPr bwMode="auto">
          <a:xfrm>
            <a:off x="9230659" y="1666223"/>
            <a:ext cx="774700" cy="790575"/>
          </a:xfrm>
          <a:prstGeom prst="rect">
            <a:avLst/>
          </a:prstGeom>
          <a:noFill/>
        </p:spPr>
      </p:pic>
      <p:pic>
        <p:nvPicPr>
          <p:cNvPr id="29" name="Picture 11" descr="Windows app_s"/>
          <p:cNvPicPr>
            <a:picLocks noChangeAspect="1" noChangeArrowheads="1"/>
          </p:cNvPicPr>
          <p:nvPr/>
        </p:nvPicPr>
        <p:blipFill>
          <a:blip r:embed="rId4" cstate="print"/>
          <a:srcRect/>
          <a:stretch>
            <a:fillRect/>
          </a:stretch>
        </p:blipFill>
        <p:spPr bwMode="auto">
          <a:xfrm>
            <a:off x="7561264" y="1687046"/>
            <a:ext cx="769937" cy="790575"/>
          </a:xfrm>
          <a:prstGeom prst="rect">
            <a:avLst/>
          </a:prstGeom>
          <a:noFill/>
        </p:spPr>
      </p:pic>
      <p:pic>
        <p:nvPicPr>
          <p:cNvPr id="30" name="Picture 14" descr="command prompt_s"/>
          <p:cNvPicPr>
            <a:picLocks noChangeAspect="1" noChangeArrowheads="1"/>
          </p:cNvPicPr>
          <p:nvPr/>
        </p:nvPicPr>
        <p:blipFill>
          <a:blip r:embed="rId5" cstate="print"/>
          <a:srcRect/>
          <a:stretch>
            <a:fillRect/>
          </a:stretch>
        </p:blipFill>
        <p:spPr bwMode="auto">
          <a:xfrm>
            <a:off x="6226468" y="5597736"/>
            <a:ext cx="924577" cy="943255"/>
          </a:xfrm>
          <a:prstGeom prst="rect">
            <a:avLst/>
          </a:prstGeom>
          <a:noFill/>
        </p:spPr>
      </p:pic>
      <p:pic>
        <p:nvPicPr>
          <p:cNvPr id="32" name="Picture 20" descr="dot NET assembly blue"/>
          <p:cNvPicPr>
            <a:picLocks noChangeAspect="1" noChangeArrowheads="1"/>
          </p:cNvPicPr>
          <p:nvPr/>
        </p:nvPicPr>
        <p:blipFill>
          <a:blip r:embed="rId6"/>
          <a:srcRect/>
          <a:stretch>
            <a:fillRect/>
          </a:stretch>
        </p:blipFill>
        <p:spPr bwMode="auto">
          <a:xfrm>
            <a:off x="8801352" y="2419164"/>
            <a:ext cx="575730" cy="654239"/>
          </a:xfrm>
          <a:prstGeom prst="rect">
            <a:avLst/>
          </a:prstGeom>
          <a:noFill/>
        </p:spPr>
      </p:pic>
      <p:pic>
        <p:nvPicPr>
          <p:cNvPr id="33" name="Picture 21" descr="dot NET assembly green"/>
          <p:cNvPicPr>
            <a:picLocks noChangeAspect="1" noChangeArrowheads="1"/>
          </p:cNvPicPr>
          <p:nvPr/>
        </p:nvPicPr>
        <p:blipFill>
          <a:blip r:embed="rId7"/>
          <a:srcRect/>
          <a:stretch>
            <a:fillRect/>
          </a:stretch>
        </p:blipFill>
        <p:spPr bwMode="auto">
          <a:xfrm>
            <a:off x="7222287" y="2354171"/>
            <a:ext cx="568044" cy="645505"/>
          </a:xfrm>
          <a:prstGeom prst="rect">
            <a:avLst/>
          </a:prstGeom>
          <a:noFill/>
        </p:spPr>
      </p:pic>
      <p:pic>
        <p:nvPicPr>
          <p:cNvPr id="37" name="Picture 9" descr="Web app_s"/>
          <p:cNvPicPr>
            <a:picLocks noChangeAspect="1" noChangeArrowheads="1"/>
          </p:cNvPicPr>
          <p:nvPr/>
        </p:nvPicPr>
        <p:blipFill>
          <a:blip r:embed="rId3" cstate="print"/>
          <a:srcRect/>
          <a:stretch>
            <a:fillRect/>
          </a:stretch>
        </p:blipFill>
        <p:spPr bwMode="auto">
          <a:xfrm>
            <a:off x="8643295" y="4347908"/>
            <a:ext cx="774700" cy="790575"/>
          </a:xfrm>
          <a:prstGeom prst="rect">
            <a:avLst/>
          </a:prstGeom>
          <a:noFill/>
        </p:spPr>
      </p:pic>
      <p:pic>
        <p:nvPicPr>
          <p:cNvPr id="38" name="Picture 11" descr="Windows app_s"/>
          <p:cNvPicPr>
            <a:picLocks noChangeAspect="1" noChangeArrowheads="1"/>
          </p:cNvPicPr>
          <p:nvPr/>
        </p:nvPicPr>
        <p:blipFill>
          <a:blip r:embed="rId4" cstate="print"/>
          <a:srcRect/>
          <a:stretch>
            <a:fillRect/>
          </a:stretch>
        </p:blipFill>
        <p:spPr bwMode="auto">
          <a:xfrm>
            <a:off x="6234312" y="4341836"/>
            <a:ext cx="769937" cy="790575"/>
          </a:xfrm>
          <a:prstGeom prst="rect">
            <a:avLst/>
          </a:prstGeom>
          <a:noFill/>
        </p:spPr>
      </p:pic>
      <p:sp>
        <p:nvSpPr>
          <p:cNvPr id="39" name="AutoShape 8"/>
          <p:cNvSpPr>
            <a:spLocks noChangeArrowheads="1"/>
          </p:cNvSpPr>
          <p:nvPr/>
        </p:nvSpPr>
        <p:spPr bwMode="auto">
          <a:xfrm>
            <a:off x="7050380" y="4584443"/>
            <a:ext cx="1439863" cy="1655763"/>
          </a:xfrm>
          <a:prstGeom prst="roundRect">
            <a:avLst>
              <a:gd name="adj" fmla="val 16667"/>
            </a:avLst>
          </a:prstGeom>
          <a:solidFill>
            <a:schemeClr val="accent3">
              <a:alpha val="50000"/>
            </a:schemeClr>
          </a:solidFill>
          <a:ln w="25400" algn="ctr">
            <a:noFill/>
            <a:round/>
            <a:headEnd/>
            <a:tailEnd type="none" w="lg" len="med"/>
          </a:ln>
          <a:effectLst/>
        </p:spPr>
        <p:txBody>
          <a:bodyPr vert="horz" wrap="none" lIns="91440" tIns="45720" rIns="91440" bIns="45720" numCol="1" anchor="ctr" anchorCtr="0" compatLnSpc="1">
            <a:prstTxWarp prst="textNoShape">
              <a:avLst/>
            </a:prstTxWarp>
          </a:bodyPr>
          <a:lstStyle/>
          <a:p>
            <a:endParaRPr lang="ja-JP" altLang="en-US"/>
          </a:p>
        </p:txBody>
      </p:sp>
      <p:pic>
        <p:nvPicPr>
          <p:cNvPr id="40" name="Picture 11" descr="Windows app_s"/>
          <p:cNvPicPr>
            <a:picLocks noChangeAspect="1" noChangeArrowheads="1"/>
          </p:cNvPicPr>
          <p:nvPr/>
        </p:nvPicPr>
        <p:blipFill>
          <a:blip r:embed="rId4" cstate="print"/>
          <a:srcRect/>
          <a:stretch>
            <a:fillRect/>
          </a:stretch>
        </p:blipFill>
        <p:spPr bwMode="auto">
          <a:xfrm>
            <a:off x="8600994" y="5807565"/>
            <a:ext cx="769937" cy="790575"/>
          </a:xfrm>
          <a:prstGeom prst="rect">
            <a:avLst/>
          </a:prstGeom>
          <a:noFill/>
        </p:spPr>
      </p:pic>
      <p:pic>
        <p:nvPicPr>
          <p:cNvPr id="41" name="Picture 21" descr="dot NET assembly green"/>
          <p:cNvPicPr>
            <a:picLocks noChangeAspect="1" noChangeArrowheads="1"/>
          </p:cNvPicPr>
          <p:nvPr/>
        </p:nvPicPr>
        <p:blipFill>
          <a:blip r:embed="rId7"/>
          <a:srcRect/>
          <a:stretch>
            <a:fillRect/>
          </a:stretch>
        </p:blipFill>
        <p:spPr bwMode="auto">
          <a:xfrm>
            <a:off x="7119018" y="4632443"/>
            <a:ext cx="568044" cy="645505"/>
          </a:xfrm>
          <a:prstGeom prst="rect">
            <a:avLst/>
          </a:prstGeom>
          <a:noFill/>
        </p:spPr>
      </p:pic>
      <p:pic>
        <p:nvPicPr>
          <p:cNvPr id="42" name="Picture 20" descr="dot NET assembly blue"/>
          <p:cNvPicPr>
            <a:picLocks noChangeAspect="1" noChangeArrowheads="1"/>
          </p:cNvPicPr>
          <p:nvPr/>
        </p:nvPicPr>
        <p:blipFill>
          <a:blip r:embed="rId6"/>
          <a:srcRect/>
          <a:stretch>
            <a:fillRect/>
          </a:stretch>
        </p:blipFill>
        <p:spPr bwMode="auto">
          <a:xfrm>
            <a:off x="7904707" y="4670542"/>
            <a:ext cx="575730" cy="654239"/>
          </a:xfrm>
          <a:prstGeom prst="rect">
            <a:avLst/>
          </a:prstGeom>
          <a:noFill/>
        </p:spPr>
      </p:pic>
      <p:pic>
        <p:nvPicPr>
          <p:cNvPr id="43" name="Picture 67"/>
          <p:cNvPicPr>
            <a:picLocks noChangeAspect="1" noChangeArrowheads="1"/>
          </p:cNvPicPr>
          <p:nvPr/>
        </p:nvPicPr>
        <p:blipFill>
          <a:blip r:embed="rId8" cstate="print"/>
          <a:srcRect/>
          <a:stretch>
            <a:fillRect/>
          </a:stretch>
        </p:blipFill>
        <p:spPr bwMode="auto">
          <a:xfrm>
            <a:off x="7820461" y="5505565"/>
            <a:ext cx="606187" cy="670950"/>
          </a:xfrm>
          <a:prstGeom prst="rect">
            <a:avLst/>
          </a:prstGeom>
          <a:noFill/>
        </p:spPr>
      </p:pic>
      <p:sp>
        <p:nvSpPr>
          <p:cNvPr id="24" name="円/楕円 23"/>
          <p:cNvSpPr/>
          <p:nvPr/>
        </p:nvSpPr>
        <p:spPr>
          <a:xfrm rot="1028298">
            <a:off x="5930627" y="4311294"/>
            <a:ext cx="1903928" cy="1044089"/>
          </a:xfrm>
          <a:prstGeom prst="ellipse">
            <a:avLst/>
          </a:prstGeom>
          <a:noFill/>
          <a:ln w="3175">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 name="円/楕円 21"/>
          <p:cNvSpPr/>
          <p:nvPr/>
        </p:nvSpPr>
        <p:spPr>
          <a:xfrm rot="20631029">
            <a:off x="7656333" y="4342669"/>
            <a:ext cx="1903928" cy="1044089"/>
          </a:xfrm>
          <a:prstGeom prst="ellipse">
            <a:avLst/>
          </a:prstGeom>
          <a:noFill/>
          <a:ln w="3175">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 name="円/楕円 22"/>
          <p:cNvSpPr/>
          <p:nvPr/>
        </p:nvSpPr>
        <p:spPr>
          <a:xfrm>
            <a:off x="6019625" y="5451779"/>
            <a:ext cx="3375212" cy="1208097"/>
          </a:xfrm>
          <a:prstGeom prst="ellipse">
            <a:avLst/>
          </a:prstGeom>
          <a:noFill/>
          <a:ln w="3175">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円/楕円 24"/>
          <p:cNvSpPr/>
          <p:nvPr/>
        </p:nvSpPr>
        <p:spPr>
          <a:xfrm rot="18482040">
            <a:off x="8360600" y="1835798"/>
            <a:ext cx="1903928" cy="1044089"/>
          </a:xfrm>
          <a:prstGeom prst="ellipse">
            <a:avLst/>
          </a:prstGeom>
          <a:noFill/>
          <a:ln w="3175">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円/楕円 25"/>
          <p:cNvSpPr/>
          <p:nvPr/>
        </p:nvSpPr>
        <p:spPr>
          <a:xfrm rot="18482040">
            <a:off x="6773847" y="1795457"/>
            <a:ext cx="1903928" cy="1044089"/>
          </a:xfrm>
          <a:prstGeom prst="ellipse">
            <a:avLst/>
          </a:prstGeom>
          <a:noFill/>
          <a:ln w="3175">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1" name="TextBox 30"/>
          <p:cNvSpPr txBox="1"/>
          <p:nvPr/>
        </p:nvSpPr>
        <p:spPr>
          <a:xfrm>
            <a:off x="7135730" y="5922424"/>
            <a:ext cx="760208" cy="369332"/>
          </a:xfrm>
          <a:prstGeom prst="rect">
            <a:avLst/>
          </a:prstGeom>
          <a:noFill/>
        </p:spPr>
        <p:txBody>
          <a:bodyPr wrap="none" rtlCol="0">
            <a:spAutoFit/>
          </a:bodyPr>
          <a:lstStyle/>
          <a:p>
            <a:r>
              <a:rPr lang="en-US" altLang="ja-JP" dirty="0">
                <a:solidFill>
                  <a:schemeClr val="accent2"/>
                </a:solidFill>
              </a:rPr>
              <a:t>NEW!</a:t>
            </a:r>
            <a:endParaRPr lang="ja-JP" altLang="en-US" dirty="0">
              <a:solidFill>
                <a:schemeClr val="accent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11" descr="PC Running XML Web Service"/>
          <p:cNvPicPr>
            <a:picLocks noChangeAspect="1" noChangeArrowheads="1"/>
          </p:cNvPicPr>
          <p:nvPr/>
        </p:nvPicPr>
        <p:blipFill>
          <a:blip r:embed="rId3"/>
          <a:srcRect/>
          <a:stretch>
            <a:fillRect/>
          </a:stretch>
        </p:blipFill>
        <p:spPr bwMode="auto">
          <a:xfrm>
            <a:off x="5610879" y="3722664"/>
            <a:ext cx="2448392" cy="2442720"/>
          </a:xfrm>
          <a:prstGeom prst="rect">
            <a:avLst/>
          </a:prstGeom>
          <a:noFill/>
        </p:spPr>
      </p:pic>
      <p:sp>
        <p:nvSpPr>
          <p:cNvPr id="1233924" name="AutoShape 4"/>
          <p:cNvSpPr>
            <a:spLocks noChangeArrowheads="1"/>
          </p:cNvSpPr>
          <p:nvPr/>
        </p:nvSpPr>
        <p:spPr bwMode="auto">
          <a:xfrm>
            <a:off x="9264650" y="3862388"/>
            <a:ext cx="1079500" cy="576262"/>
          </a:xfrm>
          <a:prstGeom prst="can">
            <a:avLst>
              <a:gd name="adj" fmla="val 16528"/>
            </a:avLst>
          </a:prstGeom>
          <a:solidFill>
            <a:schemeClr val="hlink"/>
          </a:solidFill>
          <a:ln w="25400">
            <a:solidFill>
              <a:srgbClr val="333333"/>
            </a:solidFill>
            <a:round/>
            <a:headEnd/>
            <a:tailEnd type="none" w="lg" len="med"/>
          </a:ln>
          <a:effectLst/>
        </p:spPr>
        <p:txBody>
          <a:bodyPr vert="horz" wrap="none" lIns="91440" tIns="45720" rIns="91440" bIns="45720" numCol="1" anchor="ctr" anchorCtr="0" compatLnSpc="1">
            <a:prstTxWarp prst="textNoShape">
              <a:avLst/>
            </a:prstTxWarp>
          </a:bodyPr>
          <a:lstStyle/>
          <a:p>
            <a:pPr algn="ctr"/>
            <a:r>
              <a:rPr lang="ja-JP" altLang="en-US">
                <a:effectLst>
                  <a:outerShdw blurRad="38100" dist="38100" dir="2700000" algn="tl">
                    <a:srgbClr val="000000"/>
                  </a:outerShdw>
                </a:effectLst>
                <a:ea typeface="MS PGothic" pitchFamily="50" charset="-128"/>
              </a:rPr>
              <a:t>ファイル</a:t>
            </a:r>
          </a:p>
        </p:txBody>
      </p:sp>
      <p:sp>
        <p:nvSpPr>
          <p:cNvPr id="1233926" name="AutoShape 6"/>
          <p:cNvSpPr>
            <a:spLocks noChangeArrowheads="1"/>
          </p:cNvSpPr>
          <p:nvPr/>
        </p:nvSpPr>
        <p:spPr bwMode="auto">
          <a:xfrm>
            <a:off x="9264650" y="3141664"/>
            <a:ext cx="1079500" cy="504825"/>
          </a:xfrm>
          <a:prstGeom prst="foldedCorner">
            <a:avLst>
              <a:gd name="adj" fmla="val 12500"/>
            </a:avLst>
          </a:prstGeom>
          <a:solidFill>
            <a:srgbClr val="99CCFF"/>
          </a:solidFill>
          <a:ln w="25400">
            <a:solidFill>
              <a:schemeClr val="tx1"/>
            </a:solidFill>
            <a:round/>
            <a:headEnd/>
            <a:tailEnd type="none" w="lg" len="med"/>
          </a:ln>
          <a:effectLst/>
        </p:spPr>
        <p:txBody>
          <a:bodyPr vert="horz" wrap="none" lIns="91440" tIns="45720" rIns="91440" bIns="45720" numCol="1" anchor="ctr" anchorCtr="0" compatLnSpc="1">
            <a:prstTxWarp prst="textNoShape">
              <a:avLst/>
            </a:prstTxWarp>
          </a:bodyPr>
          <a:lstStyle/>
          <a:p>
            <a:pPr algn="ctr"/>
            <a:r>
              <a:rPr lang="ja-JP" altLang="en-US">
                <a:effectLst>
                  <a:outerShdw blurRad="38100" dist="38100" dir="2700000" algn="tl">
                    <a:srgbClr val="000000"/>
                  </a:outerShdw>
                </a:effectLst>
                <a:ea typeface="MS PGothic" pitchFamily="50" charset="-128"/>
              </a:rPr>
              <a:t>レジストリ</a:t>
            </a:r>
          </a:p>
        </p:txBody>
      </p:sp>
      <p:sp>
        <p:nvSpPr>
          <p:cNvPr id="1233927" name="Rectangle 7"/>
          <p:cNvSpPr>
            <a:spLocks noChangeArrowheads="1"/>
          </p:cNvSpPr>
          <p:nvPr/>
        </p:nvSpPr>
        <p:spPr bwMode="invGray">
          <a:xfrm>
            <a:off x="2063750" y="4005264"/>
            <a:ext cx="2376488" cy="936625"/>
          </a:xfrm>
          <a:prstGeom prst="rect">
            <a:avLst/>
          </a:prstGeom>
          <a:solidFill>
            <a:srgbClr val="99FF99">
              <a:alpha val="75000"/>
            </a:srgbClr>
          </a:solidFill>
          <a:ln w="25400" algn="ctr">
            <a:noFill/>
            <a:miter lim="800000"/>
            <a:headEnd/>
            <a:tailEnd type="none" w="lg" len="med"/>
          </a:ln>
          <a:effectLst/>
          <a:scene3d>
            <a:camera prst="orthographicFront"/>
            <a:lightRig rig="threePt" dir="t"/>
          </a:scene3d>
          <a:sp3d>
            <a:bevelT w="165100" prst="coolSlant"/>
          </a:sp3d>
        </p:spPr>
        <p:txBody>
          <a:bodyPr vert="horz" wrap="none" lIns="252000" tIns="45720" rIns="91440" bIns="45720" numCol="1" anchor="ctr" anchorCtr="0" compatLnSpc="1">
            <a:prstTxWarp prst="textNoShape">
              <a:avLst/>
            </a:prstTxWarp>
            <a:flatTx/>
          </a:bodyPr>
          <a:lstStyle/>
          <a:p>
            <a:r>
              <a:rPr lang="en-US" altLang="ja-JP" sz="2000" dirty="0">
                <a:ea typeface="MS PGothic" pitchFamily="50" charset="-128"/>
              </a:rPr>
              <a:t>SITE-A</a:t>
            </a:r>
          </a:p>
          <a:p>
            <a:r>
              <a:rPr lang="en-US" altLang="ja-JP" dirty="0">
                <a:ea typeface="MS PGothic" pitchFamily="50" charset="-128"/>
              </a:rPr>
              <a:t>foo.exe / foo.dll</a:t>
            </a:r>
          </a:p>
        </p:txBody>
      </p:sp>
      <p:sp>
        <p:nvSpPr>
          <p:cNvPr id="1233928" name="Rectangle 8"/>
          <p:cNvSpPr>
            <a:spLocks noChangeArrowheads="1"/>
          </p:cNvSpPr>
          <p:nvPr/>
        </p:nvSpPr>
        <p:spPr bwMode="invGray">
          <a:xfrm>
            <a:off x="2063750" y="5589589"/>
            <a:ext cx="2376488" cy="936625"/>
          </a:xfrm>
          <a:prstGeom prst="rect">
            <a:avLst/>
          </a:prstGeom>
          <a:solidFill>
            <a:srgbClr val="FF99CC">
              <a:alpha val="75000"/>
            </a:srgbClr>
          </a:solidFill>
          <a:ln w="25400" algn="ctr">
            <a:noFill/>
            <a:miter lim="800000"/>
            <a:headEnd/>
            <a:tailEnd type="none" w="lg" len="med"/>
          </a:ln>
          <a:effectLst/>
          <a:scene3d>
            <a:camera prst="orthographicFront"/>
            <a:lightRig rig="threePt" dir="t"/>
          </a:scene3d>
          <a:sp3d>
            <a:bevelT w="165100" prst="coolSlant"/>
          </a:sp3d>
        </p:spPr>
        <p:txBody>
          <a:bodyPr vert="horz" wrap="none" lIns="252000" tIns="45720" rIns="91440" bIns="45720" numCol="1" anchor="ctr" anchorCtr="0" compatLnSpc="1">
            <a:prstTxWarp prst="textNoShape">
              <a:avLst/>
            </a:prstTxWarp>
            <a:flatTx/>
          </a:bodyPr>
          <a:lstStyle/>
          <a:p>
            <a:r>
              <a:rPr lang="en-US" altLang="ja-JP" dirty="0">
                <a:ea typeface="MS PGothic" pitchFamily="50" charset="-128"/>
              </a:rPr>
              <a:t>SITE-B</a:t>
            </a:r>
          </a:p>
          <a:p>
            <a:r>
              <a:rPr lang="en-US" altLang="ja-JP" dirty="0">
                <a:ea typeface="MS PGothic" pitchFamily="50" charset="-128"/>
              </a:rPr>
              <a:t>foo.exe / foo.dll</a:t>
            </a:r>
          </a:p>
        </p:txBody>
      </p:sp>
      <p:sp>
        <p:nvSpPr>
          <p:cNvPr id="1233929" name="Rectangle 9"/>
          <p:cNvSpPr>
            <a:spLocks noChangeArrowheads="1"/>
          </p:cNvSpPr>
          <p:nvPr/>
        </p:nvSpPr>
        <p:spPr bwMode="auto">
          <a:xfrm>
            <a:off x="6456363" y="4364039"/>
            <a:ext cx="215900" cy="217487"/>
          </a:xfrm>
          <a:prstGeom prst="rect">
            <a:avLst/>
          </a:prstGeom>
          <a:noFill/>
          <a:ln w="25400" algn="ctr">
            <a:noFill/>
            <a:miter lim="800000"/>
            <a:headEnd/>
            <a:tailEnd type="none" w="lg" len="med"/>
          </a:ln>
          <a:effectLst/>
        </p:spPr>
        <p:txBody>
          <a:bodyPr vert="horz" wrap="none" lIns="91440" tIns="45720" rIns="91440" bIns="45720" numCol="1" anchor="ctr" anchorCtr="0" compatLnSpc="1">
            <a:prstTxWarp prst="textNoShape">
              <a:avLst/>
            </a:prstTxWarp>
          </a:bodyPr>
          <a:lstStyle/>
          <a:p>
            <a:endParaRPr lang="ja-JP" altLang="en-US"/>
          </a:p>
        </p:txBody>
      </p:sp>
      <p:sp>
        <p:nvSpPr>
          <p:cNvPr id="1233930" name="Rectangle 10"/>
          <p:cNvSpPr>
            <a:spLocks noChangeArrowheads="1"/>
          </p:cNvSpPr>
          <p:nvPr/>
        </p:nvSpPr>
        <p:spPr bwMode="auto">
          <a:xfrm>
            <a:off x="6456363" y="4724400"/>
            <a:ext cx="215900" cy="217488"/>
          </a:xfrm>
          <a:prstGeom prst="rect">
            <a:avLst/>
          </a:prstGeom>
          <a:noFill/>
          <a:ln w="25400" algn="ctr">
            <a:noFill/>
            <a:miter lim="800000"/>
            <a:headEnd/>
            <a:tailEnd type="none" w="lg" len="med"/>
          </a:ln>
          <a:effectLst/>
        </p:spPr>
        <p:txBody>
          <a:bodyPr vert="horz" wrap="none" lIns="91440" tIns="45720" rIns="91440" bIns="45720" numCol="1" anchor="ctr" anchorCtr="0" compatLnSpc="1">
            <a:prstTxWarp prst="textNoShape">
              <a:avLst/>
            </a:prstTxWarp>
          </a:bodyPr>
          <a:lstStyle/>
          <a:p>
            <a:endParaRPr lang="ja-JP" altLang="en-US"/>
          </a:p>
        </p:txBody>
      </p:sp>
      <p:sp>
        <p:nvSpPr>
          <p:cNvPr id="1233931" name="Rectangle 11"/>
          <p:cNvSpPr>
            <a:spLocks noChangeArrowheads="1"/>
          </p:cNvSpPr>
          <p:nvPr/>
        </p:nvSpPr>
        <p:spPr bwMode="auto">
          <a:xfrm>
            <a:off x="7319963" y="4364039"/>
            <a:ext cx="215900" cy="217487"/>
          </a:xfrm>
          <a:prstGeom prst="rect">
            <a:avLst/>
          </a:prstGeom>
          <a:noFill/>
          <a:ln w="25400" algn="ctr">
            <a:noFill/>
            <a:miter lim="800000"/>
            <a:headEnd/>
            <a:tailEnd type="none" w="lg" len="med"/>
          </a:ln>
          <a:effectLst/>
        </p:spPr>
        <p:txBody>
          <a:bodyPr vert="horz" wrap="none" lIns="91440" tIns="45720" rIns="91440" bIns="45720" numCol="1" anchor="ctr" anchorCtr="0" compatLnSpc="1">
            <a:prstTxWarp prst="textNoShape">
              <a:avLst/>
            </a:prstTxWarp>
          </a:bodyPr>
          <a:lstStyle/>
          <a:p>
            <a:endParaRPr lang="ja-JP" altLang="en-US"/>
          </a:p>
        </p:txBody>
      </p:sp>
      <p:sp>
        <p:nvSpPr>
          <p:cNvPr id="1233932" name="Rectangle 12"/>
          <p:cNvSpPr>
            <a:spLocks noChangeArrowheads="1"/>
          </p:cNvSpPr>
          <p:nvPr/>
        </p:nvSpPr>
        <p:spPr bwMode="auto">
          <a:xfrm>
            <a:off x="7319963" y="4724400"/>
            <a:ext cx="215900" cy="217488"/>
          </a:xfrm>
          <a:prstGeom prst="rect">
            <a:avLst/>
          </a:prstGeom>
          <a:noFill/>
          <a:ln w="25400" algn="ctr">
            <a:noFill/>
            <a:miter lim="800000"/>
            <a:headEnd/>
            <a:tailEnd type="none" w="lg" len="med"/>
          </a:ln>
          <a:effectLst/>
        </p:spPr>
        <p:txBody>
          <a:bodyPr vert="horz" wrap="none" lIns="91440" tIns="45720" rIns="91440" bIns="45720" numCol="1" anchor="ctr" anchorCtr="0" compatLnSpc="1">
            <a:prstTxWarp prst="textNoShape">
              <a:avLst/>
            </a:prstTxWarp>
          </a:bodyPr>
          <a:lstStyle/>
          <a:p>
            <a:endParaRPr lang="ja-JP" altLang="en-US"/>
          </a:p>
        </p:txBody>
      </p:sp>
      <p:graphicFrame>
        <p:nvGraphicFramePr>
          <p:cNvPr id="1233933" name="Group 13"/>
          <p:cNvGraphicFramePr>
            <a:graphicFrameLocks noGrp="1"/>
          </p:cNvGraphicFramePr>
          <p:nvPr/>
        </p:nvGraphicFramePr>
        <p:xfrm>
          <a:off x="6686924" y="5670272"/>
          <a:ext cx="2089150" cy="912033"/>
        </p:xfrm>
        <a:graphic>
          <a:graphicData uri="http://schemas.openxmlformats.org/drawingml/2006/table">
            <a:tbl>
              <a:tblPr/>
              <a:tblGrid>
                <a:gridCol w="784225">
                  <a:extLst>
                    <a:ext uri="{9D8B030D-6E8A-4147-A177-3AD203B41FA5}">
                      <a16:colId xmlns:a16="http://schemas.microsoft.com/office/drawing/2014/main" val="20000"/>
                    </a:ext>
                  </a:extLst>
                </a:gridCol>
                <a:gridCol w="649288">
                  <a:extLst>
                    <a:ext uri="{9D8B030D-6E8A-4147-A177-3AD203B41FA5}">
                      <a16:colId xmlns:a16="http://schemas.microsoft.com/office/drawing/2014/main" val="20001"/>
                    </a:ext>
                  </a:extLst>
                </a:gridCol>
                <a:gridCol w="655637">
                  <a:extLst>
                    <a:ext uri="{9D8B030D-6E8A-4147-A177-3AD203B41FA5}">
                      <a16:colId xmlns:a16="http://schemas.microsoft.com/office/drawing/2014/main" val="20002"/>
                    </a:ext>
                  </a:extLst>
                </a:gridCol>
              </a:tblGrid>
              <a:tr h="341313">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ja-JP" sz="1400" b="0" i="0" u="none" strike="noStrike" cap="none" normalizeH="0" baseline="0" dirty="0">
                          <a:solidFill>
                            <a:schemeClr val="tx1"/>
                          </a:solidFill>
                          <a:effectLst/>
                          <a:latin typeface="Segoe UI" pitchFamily="34" charset="0"/>
                          <a:ea typeface="MS PGothic" pitchFamily="50" charset="-128"/>
                        </a:rPr>
                        <a:t>SITE</a:t>
                      </a:r>
                    </a:p>
                  </a:txBody>
                  <a:tcPr marL="36000" marR="36000" marT="36000" marB="36000" horzOverflow="overflow">
                    <a:lnL w="12700" cap="flat" cmpd="sng" algn="ctr">
                      <a:solidFill>
                        <a:schemeClr val="tx1"/>
                      </a:solidFill>
                      <a:prstDash val="solid"/>
                      <a:round/>
                      <a:headEnd type="none" w="med" len="med"/>
                      <a:tailEnd type="none" w="lg" len="med"/>
                    </a:lnL>
                    <a:lnR w="12700" cap="flat" cmpd="sng" algn="ctr">
                      <a:solidFill>
                        <a:schemeClr val="tx1"/>
                      </a:solidFill>
                      <a:prstDash val="solid"/>
                      <a:round/>
                      <a:headEnd type="none" w="med" len="med"/>
                      <a:tailEnd type="none" w="lg" len="med"/>
                    </a:lnR>
                    <a:lnT w="12700" cap="flat" cmpd="sng" algn="ctr">
                      <a:solidFill>
                        <a:schemeClr val="tx1"/>
                      </a:solidFill>
                      <a:prstDash val="solid"/>
                      <a:round/>
                      <a:headEnd type="none" w="med" len="med"/>
                      <a:tailEnd type="none" w="lg" len="med"/>
                    </a:lnT>
                    <a:lnB w="12700" cap="flat" cmpd="sng" algn="ctr">
                      <a:solidFill>
                        <a:schemeClr val="tx1"/>
                      </a:solidFill>
                      <a:prstDash val="solid"/>
                      <a:round/>
                      <a:headEnd type="none" w="med" len="med"/>
                      <a:tailEnd type="none" w="lg"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ja-JP" sz="1400" b="0" i="0" u="none" strike="noStrike" cap="none" normalizeH="0" baseline="0" dirty="0" err="1">
                          <a:solidFill>
                            <a:schemeClr val="tx1"/>
                          </a:solidFill>
                          <a:effectLst/>
                          <a:latin typeface="Segoe UI" pitchFamily="34" charset="0"/>
                          <a:ea typeface="MS PGothic" pitchFamily="50" charset="-128"/>
                        </a:rPr>
                        <a:t>Reg</a:t>
                      </a:r>
                      <a:endParaRPr kumimoji="1" lang="en-US" altLang="ja-JP" sz="1400" b="0" i="0" u="none" strike="noStrike" cap="none" normalizeH="0" baseline="0" dirty="0">
                        <a:solidFill>
                          <a:schemeClr val="tx1"/>
                        </a:solidFill>
                        <a:effectLst/>
                        <a:latin typeface="Segoe UI" pitchFamily="34" charset="0"/>
                        <a:ea typeface="MS PGothic" pitchFamily="50" charset="-128"/>
                      </a:endParaRPr>
                    </a:p>
                  </a:txBody>
                  <a:tcPr marL="36000" marR="36000" marT="36000" marB="36000" horzOverflow="overflow">
                    <a:lnL w="12700" cap="flat" cmpd="sng" algn="ctr">
                      <a:solidFill>
                        <a:schemeClr val="tx1"/>
                      </a:solidFill>
                      <a:prstDash val="solid"/>
                      <a:round/>
                      <a:headEnd type="none" w="med" len="med"/>
                      <a:tailEnd type="none" w="lg" len="med"/>
                    </a:lnL>
                    <a:lnR w="12700" cap="flat" cmpd="sng" algn="ctr">
                      <a:solidFill>
                        <a:schemeClr val="tx1"/>
                      </a:solidFill>
                      <a:prstDash val="solid"/>
                      <a:round/>
                      <a:headEnd type="none" w="med" len="med"/>
                      <a:tailEnd type="none" w="lg" len="med"/>
                    </a:lnR>
                    <a:lnT w="12700" cap="flat" cmpd="sng" algn="ctr">
                      <a:solidFill>
                        <a:schemeClr val="tx1"/>
                      </a:solidFill>
                      <a:prstDash val="solid"/>
                      <a:round/>
                      <a:headEnd type="none" w="med" len="med"/>
                      <a:tailEnd type="none" w="lg" len="med"/>
                    </a:lnT>
                    <a:lnB w="12700" cap="flat" cmpd="sng" algn="ctr">
                      <a:solidFill>
                        <a:schemeClr val="tx1"/>
                      </a:solidFill>
                      <a:prstDash val="solid"/>
                      <a:round/>
                      <a:headEnd type="none" w="med" len="med"/>
                      <a:tailEnd type="none" w="lg"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ja-JP" sz="1400" b="0" i="0" u="none" strike="noStrike" cap="none" normalizeH="0" baseline="0" dirty="0">
                          <a:solidFill>
                            <a:schemeClr val="tx1"/>
                          </a:solidFill>
                          <a:effectLst/>
                          <a:latin typeface="Segoe UI" pitchFamily="34" charset="0"/>
                          <a:ea typeface="MS PGothic" pitchFamily="50" charset="-128"/>
                        </a:rPr>
                        <a:t>File</a:t>
                      </a:r>
                    </a:p>
                  </a:txBody>
                  <a:tcPr marL="36000" marR="36000" marT="36000" marB="36000" horzOverflow="overflow">
                    <a:lnL w="12700" cap="flat" cmpd="sng" algn="ctr">
                      <a:solidFill>
                        <a:schemeClr val="tx1"/>
                      </a:solidFill>
                      <a:prstDash val="solid"/>
                      <a:round/>
                      <a:headEnd type="none" w="med" len="med"/>
                      <a:tailEnd type="none" w="lg" len="med"/>
                    </a:lnL>
                    <a:lnR w="12700" cap="flat" cmpd="sng" algn="ctr">
                      <a:solidFill>
                        <a:schemeClr val="tx1"/>
                      </a:solidFill>
                      <a:prstDash val="solid"/>
                      <a:round/>
                      <a:headEnd type="none" w="med" len="med"/>
                      <a:tailEnd type="none" w="lg" len="med"/>
                    </a:lnR>
                    <a:lnT w="12700" cap="flat" cmpd="sng" algn="ctr">
                      <a:solidFill>
                        <a:schemeClr val="tx1"/>
                      </a:solidFill>
                      <a:prstDash val="solid"/>
                      <a:round/>
                      <a:headEnd type="none" w="med" len="med"/>
                      <a:tailEnd type="none" w="lg" len="med"/>
                    </a:lnT>
                    <a:lnB w="12700" cap="flat" cmpd="sng" algn="ctr">
                      <a:solidFill>
                        <a:schemeClr val="tx1"/>
                      </a:solidFill>
                      <a:prstDash val="solid"/>
                      <a:round/>
                      <a:headEnd type="none" w="med" len="med"/>
                      <a:tailEnd type="none" w="lg" len="med"/>
                    </a:lnB>
                    <a:lnTlToBr>
                      <a:noFill/>
                    </a:lnTlToBr>
                    <a:lnBlToTr>
                      <a:noFill/>
                    </a:lnBlToTr>
                    <a:solidFill>
                      <a:schemeClr val="bg1"/>
                    </a:solidFill>
                  </a:tcPr>
                </a:tc>
                <a:extLst>
                  <a:ext uri="{0D108BD9-81ED-4DB2-BD59-A6C34878D82A}">
                    <a16:rowId xmlns:a16="http://schemas.microsoft.com/office/drawing/2014/main" val="10000"/>
                  </a:ext>
                </a:extLst>
              </a:tr>
              <a:tr h="268288">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ja-JP" sz="1400" b="0" i="0" u="none" strike="noStrike" cap="none" normalizeH="0" baseline="0" dirty="0">
                          <a:solidFill>
                            <a:srgbClr val="000000"/>
                          </a:solidFill>
                          <a:effectLst/>
                          <a:latin typeface="Segoe UI" pitchFamily="34" charset="0"/>
                          <a:ea typeface="MS PGothic" pitchFamily="50" charset="-128"/>
                        </a:rPr>
                        <a:t>A</a:t>
                      </a:r>
                    </a:p>
                  </a:txBody>
                  <a:tcPr marL="36000" marR="36000" marT="36000" marB="36000" horzOverflow="overflow">
                    <a:lnL w="12700" cap="flat" cmpd="sng" algn="ctr">
                      <a:solidFill>
                        <a:schemeClr val="tx1"/>
                      </a:solidFill>
                      <a:prstDash val="solid"/>
                      <a:round/>
                      <a:headEnd type="none" w="med" len="med"/>
                      <a:tailEnd type="none" w="lg" len="med"/>
                    </a:lnL>
                    <a:lnR w="12700" cap="flat" cmpd="sng" algn="ctr">
                      <a:solidFill>
                        <a:schemeClr val="tx1"/>
                      </a:solidFill>
                      <a:prstDash val="solid"/>
                      <a:round/>
                      <a:headEnd type="none" w="med" len="med"/>
                      <a:tailEnd type="none" w="lg" len="med"/>
                    </a:lnR>
                    <a:lnT w="12700" cap="flat" cmpd="sng" algn="ctr">
                      <a:solidFill>
                        <a:schemeClr val="tx1"/>
                      </a:solidFill>
                      <a:prstDash val="solid"/>
                      <a:round/>
                      <a:headEnd type="none" w="med" len="med"/>
                      <a:tailEnd type="none" w="lg" len="med"/>
                    </a:lnT>
                    <a:lnB w="12700" cap="flat" cmpd="sng" algn="ctr">
                      <a:solidFill>
                        <a:schemeClr val="tx1"/>
                      </a:solidFill>
                      <a:prstDash val="solid"/>
                      <a:round/>
                      <a:headEnd type="none" w="med" len="med"/>
                      <a:tailEnd type="none" w="lg" len="med"/>
                    </a:lnB>
                    <a:lnTlToBr>
                      <a:noFill/>
                    </a:lnTlToBr>
                    <a:lnBlToTr>
                      <a:noFill/>
                    </a:lnBlToTr>
                    <a:solidFill>
                      <a:srgbClr val="99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ja-JP" sz="1400" b="0" i="0" u="none" strike="noStrike" cap="none" normalizeH="0" baseline="0" dirty="0">
                          <a:solidFill>
                            <a:srgbClr val="000000"/>
                          </a:solidFill>
                          <a:effectLst/>
                          <a:latin typeface="Segoe UI" pitchFamily="34" charset="0"/>
                          <a:ea typeface="MS PGothic" pitchFamily="50" charset="-128"/>
                        </a:rPr>
                        <a:t>OK</a:t>
                      </a:r>
                      <a:endParaRPr kumimoji="1" lang="ja-JP" altLang="en-US" sz="1400" b="0" i="0" u="none" strike="noStrike" cap="none" normalizeH="0" baseline="0" dirty="0">
                        <a:solidFill>
                          <a:srgbClr val="000000"/>
                        </a:solidFill>
                        <a:effectLst/>
                        <a:latin typeface="Segoe UI" pitchFamily="34" charset="0"/>
                        <a:ea typeface="MS PGothic" pitchFamily="50" charset="-128"/>
                      </a:endParaRPr>
                    </a:p>
                  </a:txBody>
                  <a:tcPr marL="36000" marR="36000" marT="36000" marB="36000" horzOverflow="overflow">
                    <a:lnL w="12700" cap="flat" cmpd="sng" algn="ctr">
                      <a:solidFill>
                        <a:schemeClr val="tx1"/>
                      </a:solidFill>
                      <a:prstDash val="solid"/>
                      <a:round/>
                      <a:headEnd type="none" w="med" len="med"/>
                      <a:tailEnd type="none" w="lg" len="med"/>
                    </a:lnL>
                    <a:lnR w="12700" cap="flat" cmpd="sng" algn="ctr">
                      <a:solidFill>
                        <a:schemeClr val="tx1"/>
                      </a:solidFill>
                      <a:prstDash val="solid"/>
                      <a:round/>
                      <a:headEnd type="none" w="med" len="med"/>
                      <a:tailEnd type="none" w="lg" len="med"/>
                    </a:lnR>
                    <a:lnT w="12700" cap="flat" cmpd="sng" algn="ctr">
                      <a:solidFill>
                        <a:schemeClr val="tx1"/>
                      </a:solidFill>
                      <a:prstDash val="solid"/>
                      <a:round/>
                      <a:headEnd type="none" w="med" len="med"/>
                      <a:tailEnd type="none" w="lg" len="med"/>
                    </a:lnT>
                    <a:lnB w="12700" cap="flat" cmpd="sng" algn="ctr">
                      <a:solidFill>
                        <a:schemeClr val="tx1"/>
                      </a:solidFill>
                      <a:prstDash val="solid"/>
                      <a:round/>
                      <a:headEnd type="none" w="med" len="med"/>
                      <a:tailEnd type="none" w="lg" len="med"/>
                    </a:lnB>
                    <a:lnTlToBr>
                      <a:noFill/>
                    </a:lnTlToBr>
                    <a:lnBlToTr>
                      <a:noFill/>
                    </a:lnBlToTr>
                    <a:solidFill>
                      <a:srgbClr val="99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endParaRPr kumimoji="1" lang="en-US" altLang="ja-JP" sz="1400" b="0" i="0" u="none" strike="noStrike" cap="none" normalizeH="0" baseline="0" dirty="0">
                        <a:solidFill>
                          <a:srgbClr val="000000"/>
                        </a:solidFill>
                        <a:effectLst/>
                        <a:latin typeface="Segoe UI" pitchFamily="34" charset="0"/>
                        <a:ea typeface="MS PGothic" pitchFamily="50" charset="-128"/>
                      </a:endParaRPr>
                    </a:p>
                  </a:txBody>
                  <a:tcPr marL="36000" marR="36000" marT="36000" marB="36000" horzOverflow="overflow">
                    <a:lnL w="12700" cap="flat" cmpd="sng" algn="ctr">
                      <a:solidFill>
                        <a:schemeClr val="tx1"/>
                      </a:solidFill>
                      <a:prstDash val="solid"/>
                      <a:round/>
                      <a:headEnd type="none" w="med" len="med"/>
                      <a:tailEnd type="none" w="lg" len="med"/>
                    </a:lnL>
                    <a:lnR w="12700" cap="flat" cmpd="sng" algn="ctr">
                      <a:solidFill>
                        <a:schemeClr val="tx1"/>
                      </a:solidFill>
                      <a:prstDash val="solid"/>
                      <a:round/>
                      <a:headEnd type="none" w="med" len="med"/>
                      <a:tailEnd type="none" w="lg" len="med"/>
                    </a:lnR>
                    <a:lnT w="12700" cap="flat" cmpd="sng" algn="ctr">
                      <a:solidFill>
                        <a:schemeClr val="tx1"/>
                      </a:solidFill>
                      <a:prstDash val="solid"/>
                      <a:round/>
                      <a:headEnd type="none" w="med" len="med"/>
                      <a:tailEnd type="none" w="lg" len="med"/>
                    </a:lnT>
                    <a:lnB w="12700" cap="flat" cmpd="sng" algn="ctr">
                      <a:solidFill>
                        <a:schemeClr val="tx1"/>
                      </a:solidFill>
                      <a:prstDash val="solid"/>
                      <a:round/>
                      <a:headEnd type="none" w="med" len="med"/>
                      <a:tailEnd type="none" w="lg" len="med"/>
                    </a:lnB>
                    <a:lnTlToBr>
                      <a:noFill/>
                    </a:lnTlToBr>
                    <a:lnBlToTr>
                      <a:noFill/>
                    </a:lnBlToTr>
                    <a:solidFill>
                      <a:srgbClr val="99FF99"/>
                    </a:solidFill>
                  </a:tcPr>
                </a:tc>
                <a:extLst>
                  <a:ext uri="{0D108BD9-81ED-4DB2-BD59-A6C34878D82A}">
                    <a16:rowId xmlns:a16="http://schemas.microsoft.com/office/drawing/2014/main" val="10001"/>
                  </a:ext>
                </a:extLst>
              </a:tr>
              <a:tr h="269875">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ja-JP" sz="1400" b="0" i="0" u="none" strike="noStrike" cap="none" normalizeH="0" baseline="0" dirty="0">
                          <a:solidFill>
                            <a:srgbClr val="000000"/>
                          </a:solidFill>
                          <a:effectLst/>
                          <a:latin typeface="Segoe UI" pitchFamily="34" charset="0"/>
                          <a:ea typeface="MS PGothic" pitchFamily="50" charset="-128"/>
                        </a:rPr>
                        <a:t>B</a:t>
                      </a:r>
                    </a:p>
                  </a:txBody>
                  <a:tcPr marL="36000" marR="36000" marT="36000" marB="36000" horzOverflow="overflow">
                    <a:lnL w="12700" cap="flat" cmpd="sng" algn="ctr">
                      <a:solidFill>
                        <a:schemeClr val="tx1"/>
                      </a:solidFill>
                      <a:prstDash val="solid"/>
                      <a:round/>
                      <a:headEnd type="none" w="med" len="med"/>
                      <a:tailEnd type="none" w="lg" len="med"/>
                    </a:lnL>
                    <a:lnR w="12700" cap="flat" cmpd="sng" algn="ctr">
                      <a:solidFill>
                        <a:schemeClr val="tx1"/>
                      </a:solidFill>
                      <a:prstDash val="solid"/>
                      <a:round/>
                      <a:headEnd type="none" w="med" len="med"/>
                      <a:tailEnd type="none" w="lg" len="med"/>
                    </a:lnR>
                    <a:lnT w="12700" cap="flat" cmpd="sng" algn="ctr">
                      <a:solidFill>
                        <a:schemeClr val="tx1"/>
                      </a:solidFill>
                      <a:prstDash val="solid"/>
                      <a:round/>
                      <a:headEnd type="none" w="med" len="med"/>
                      <a:tailEnd type="none" w="lg" len="med"/>
                    </a:lnT>
                    <a:lnB w="12700" cap="flat" cmpd="sng" algn="ctr">
                      <a:solidFill>
                        <a:schemeClr val="tx1"/>
                      </a:solidFill>
                      <a:prstDash val="solid"/>
                      <a:round/>
                      <a:headEnd type="none" w="med" len="med"/>
                      <a:tailEnd type="none" w="lg" len="med"/>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endParaRPr kumimoji="1" lang="en-US" altLang="ja-JP" sz="1400" b="0" i="0" u="none" strike="noStrike" cap="none" normalizeH="0" baseline="0" dirty="0">
                        <a:solidFill>
                          <a:srgbClr val="000000"/>
                        </a:solidFill>
                        <a:effectLst/>
                        <a:latin typeface="Segoe UI" pitchFamily="34" charset="0"/>
                        <a:ea typeface="MS PGothic" pitchFamily="50" charset="-128"/>
                      </a:endParaRPr>
                    </a:p>
                  </a:txBody>
                  <a:tcPr marL="36000" marR="36000" marT="36000" marB="36000" horzOverflow="overflow">
                    <a:lnL w="12700" cap="flat" cmpd="sng" algn="ctr">
                      <a:solidFill>
                        <a:schemeClr val="tx1"/>
                      </a:solidFill>
                      <a:prstDash val="solid"/>
                      <a:round/>
                      <a:headEnd type="none" w="med" len="med"/>
                      <a:tailEnd type="none" w="lg" len="med"/>
                    </a:lnL>
                    <a:lnR w="12700" cap="flat" cmpd="sng" algn="ctr">
                      <a:solidFill>
                        <a:schemeClr val="tx1"/>
                      </a:solidFill>
                      <a:prstDash val="solid"/>
                      <a:round/>
                      <a:headEnd type="none" w="med" len="med"/>
                      <a:tailEnd type="none" w="lg" len="med"/>
                    </a:lnR>
                    <a:lnT w="12700" cap="flat" cmpd="sng" algn="ctr">
                      <a:solidFill>
                        <a:schemeClr val="tx1"/>
                      </a:solidFill>
                      <a:prstDash val="solid"/>
                      <a:round/>
                      <a:headEnd type="none" w="med" len="med"/>
                      <a:tailEnd type="none" w="lg" len="med"/>
                    </a:lnT>
                    <a:lnB w="12700" cap="flat" cmpd="sng" algn="ctr">
                      <a:solidFill>
                        <a:schemeClr val="tx1"/>
                      </a:solidFill>
                      <a:prstDash val="solid"/>
                      <a:round/>
                      <a:headEnd type="none" w="med" len="med"/>
                      <a:tailEnd type="none" w="lg" len="med"/>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ja-JP" sz="1400" b="0" i="0" u="none" strike="noStrike" cap="none" normalizeH="0" baseline="0" dirty="0">
                          <a:solidFill>
                            <a:srgbClr val="000000"/>
                          </a:solidFill>
                          <a:effectLst/>
                          <a:latin typeface="Segoe UI" pitchFamily="34" charset="0"/>
                          <a:ea typeface="MS PGothic" pitchFamily="50" charset="-128"/>
                        </a:rPr>
                        <a:t>OK</a:t>
                      </a:r>
                    </a:p>
                  </a:txBody>
                  <a:tcPr marL="36000" marR="36000" marT="36000" marB="36000" horzOverflow="overflow">
                    <a:lnL w="12700" cap="flat" cmpd="sng" algn="ctr">
                      <a:solidFill>
                        <a:schemeClr val="tx1"/>
                      </a:solidFill>
                      <a:prstDash val="solid"/>
                      <a:round/>
                      <a:headEnd type="none" w="med" len="med"/>
                      <a:tailEnd type="none" w="lg" len="med"/>
                    </a:lnL>
                    <a:lnR w="12700" cap="flat" cmpd="sng" algn="ctr">
                      <a:solidFill>
                        <a:schemeClr val="tx1"/>
                      </a:solidFill>
                      <a:prstDash val="solid"/>
                      <a:round/>
                      <a:headEnd type="none" w="med" len="med"/>
                      <a:tailEnd type="none" w="lg" len="med"/>
                    </a:lnR>
                    <a:lnT w="12700" cap="flat" cmpd="sng" algn="ctr">
                      <a:solidFill>
                        <a:schemeClr val="tx1"/>
                      </a:solidFill>
                      <a:prstDash val="solid"/>
                      <a:round/>
                      <a:headEnd type="none" w="med" len="med"/>
                      <a:tailEnd type="none" w="lg" len="med"/>
                    </a:lnT>
                    <a:lnB w="12700" cap="flat" cmpd="sng" algn="ctr">
                      <a:solidFill>
                        <a:schemeClr val="tx1"/>
                      </a:solidFill>
                      <a:prstDash val="solid"/>
                      <a:round/>
                      <a:headEnd type="none" w="med" len="med"/>
                      <a:tailEnd type="none" w="lg" len="med"/>
                    </a:lnB>
                    <a:lnTlToBr>
                      <a:noFill/>
                    </a:lnTlToBr>
                    <a:lnBlToTr>
                      <a:noFill/>
                    </a:lnBlToTr>
                    <a:solidFill>
                      <a:srgbClr val="FFCCFF"/>
                    </a:solidFill>
                  </a:tcPr>
                </a:tc>
                <a:extLst>
                  <a:ext uri="{0D108BD9-81ED-4DB2-BD59-A6C34878D82A}">
                    <a16:rowId xmlns:a16="http://schemas.microsoft.com/office/drawing/2014/main" val="10002"/>
                  </a:ext>
                </a:extLst>
              </a:tr>
            </a:tbl>
          </a:graphicData>
        </a:graphic>
      </p:graphicFrame>
      <p:grpSp>
        <p:nvGrpSpPr>
          <p:cNvPr id="2" name="Group 31"/>
          <p:cNvGrpSpPr>
            <a:grpSpLocks/>
          </p:cNvGrpSpPr>
          <p:nvPr/>
        </p:nvGrpSpPr>
        <p:grpSpPr bwMode="auto">
          <a:xfrm>
            <a:off x="4440238" y="3321051"/>
            <a:ext cx="4811712" cy="1152525"/>
            <a:chOff x="1837" y="2092"/>
            <a:chExt cx="3031" cy="726"/>
          </a:xfrm>
          <a:effectLst>
            <a:outerShdw blurRad="50800" dist="38100" dir="2700000" algn="tl" rotWithShape="0">
              <a:prstClr val="black">
                <a:alpha val="40000"/>
              </a:prstClr>
            </a:outerShdw>
          </a:effectLst>
        </p:grpSpPr>
        <p:cxnSp>
          <p:nvCxnSpPr>
            <p:cNvPr id="1233952" name="AutoShape 32"/>
            <p:cNvCxnSpPr>
              <a:cxnSpLocks noChangeShapeType="1"/>
              <a:stCxn id="1233927" idx="3"/>
              <a:endCxn id="1233929" idx="1"/>
            </p:cNvCxnSpPr>
            <p:nvPr/>
          </p:nvCxnSpPr>
          <p:spPr bwMode="auto">
            <a:xfrm>
              <a:off x="1837" y="2818"/>
              <a:ext cx="1270" cy="0"/>
            </a:xfrm>
            <a:prstGeom prst="straightConnector1">
              <a:avLst/>
            </a:prstGeom>
            <a:noFill/>
            <a:ln w="57150">
              <a:solidFill>
                <a:schemeClr val="accent3"/>
              </a:solidFill>
              <a:round/>
              <a:headEnd/>
              <a:tailEnd type="triangle" w="lg" len="med"/>
            </a:ln>
            <a:effectLst/>
          </p:spPr>
        </p:cxnSp>
        <p:cxnSp>
          <p:nvCxnSpPr>
            <p:cNvPr id="1233953" name="AutoShape 33"/>
            <p:cNvCxnSpPr>
              <a:cxnSpLocks noChangeShapeType="1"/>
              <a:stCxn id="1233931" idx="3"/>
              <a:endCxn id="1233926" idx="1"/>
            </p:cNvCxnSpPr>
            <p:nvPr/>
          </p:nvCxnSpPr>
          <p:spPr bwMode="auto">
            <a:xfrm flipV="1">
              <a:off x="3787" y="2092"/>
              <a:ext cx="1081" cy="726"/>
            </a:xfrm>
            <a:prstGeom prst="straightConnector1">
              <a:avLst/>
            </a:prstGeom>
            <a:noFill/>
            <a:ln w="57150">
              <a:solidFill>
                <a:schemeClr val="accent3"/>
              </a:solidFill>
              <a:round/>
              <a:headEnd/>
              <a:tailEnd type="triangle" w="lg" len="med"/>
            </a:ln>
            <a:effectLst/>
          </p:spPr>
        </p:cxnSp>
        <p:cxnSp>
          <p:nvCxnSpPr>
            <p:cNvPr id="1233954" name="AutoShape 34"/>
            <p:cNvCxnSpPr>
              <a:cxnSpLocks noChangeShapeType="1"/>
              <a:stCxn id="1233931" idx="3"/>
              <a:endCxn id="1233924" idx="2"/>
            </p:cNvCxnSpPr>
            <p:nvPr/>
          </p:nvCxnSpPr>
          <p:spPr bwMode="auto">
            <a:xfrm flipV="1">
              <a:off x="3787" y="2569"/>
              <a:ext cx="1081" cy="249"/>
            </a:xfrm>
            <a:prstGeom prst="straightConnector1">
              <a:avLst/>
            </a:prstGeom>
            <a:noFill/>
            <a:ln w="57150">
              <a:solidFill>
                <a:schemeClr val="accent3"/>
              </a:solidFill>
              <a:round/>
              <a:headEnd/>
              <a:tailEnd type="triangle" w="lg" len="med"/>
            </a:ln>
            <a:effectLst/>
          </p:spPr>
        </p:cxnSp>
      </p:grpSp>
      <p:sp>
        <p:nvSpPr>
          <p:cNvPr id="1233955" name="AutoShape 35"/>
          <p:cNvSpPr>
            <a:spLocks noChangeArrowheads="1"/>
          </p:cNvSpPr>
          <p:nvPr/>
        </p:nvSpPr>
        <p:spPr bwMode="auto">
          <a:xfrm>
            <a:off x="9480550" y="3789364"/>
            <a:ext cx="719138" cy="720725"/>
          </a:xfrm>
          <a:custGeom>
            <a:avLst/>
            <a:gdLst>
              <a:gd name="G0" fmla="+- 2700 0 0"/>
              <a:gd name="G1" fmla="*/ G0 2 1"/>
              <a:gd name="G2" fmla="+- 21600 0 G1"/>
              <a:gd name="G3" fmla="*/ G2 G2 1"/>
              <a:gd name="G4" fmla="*/ G0 G0 1"/>
              <a:gd name="G5" fmla="+- G3 0 G4"/>
              <a:gd name="G6" fmla="*/ G5 1 8"/>
              <a:gd name="G7" fmla="sqrt G6"/>
              <a:gd name="G8" fmla="*/ G4 1 8"/>
              <a:gd name="G9" fmla="sqrt G8"/>
              <a:gd name="G10" fmla="+- G7 G9 0"/>
              <a:gd name="G11" fmla="+- G7 0 G9"/>
              <a:gd name="G12" fmla="+- G10 10800 0"/>
              <a:gd name="G13" fmla="+- 10800 0 G10"/>
              <a:gd name="G14" fmla="+- G11 10800 0"/>
              <a:gd name="G15" fmla="+- 10800 0 G11"/>
              <a:gd name="G16" fmla="+- 21600 0 G0"/>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700" y="9117"/>
                  <a:pt x="2700" y="10799"/>
                </a:cubicBezTo>
                <a:cubicBezTo>
                  <a:pt x="2700" y="15273"/>
                  <a:pt x="6326" y="18900"/>
                  <a:pt x="10800" y="18900"/>
                </a:cubicBezTo>
                <a:cubicBezTo>
                  <a:pt x="12482" y="18900"/>
                  <a:pt x="14122" y="18376"/>
                  <a:pt x="15493" y="17401"/>
                </a:cubicBezTo>
                <a:close/>
              </a:path>
            </a:pathLst>
          </a:custGeom>
          <a:solidFill>
            <a:srgbClr val="FFFF00"/>
          </a:solidFill>
          <a:ln w="25400" algn="ctr">
            <a:solidFill>
              <a:srgbClr val="FF0000"/>
            </a:solidFill>
            <a:miter lim="800000"/>
            <a:headEnd/>
            <a:tailEnd type="none" w="lg" len="med"/>
          </a:ln>
          <a:effectLst/>
        </p:spPr>
        <p:txBody>
          <a:bodyPr vert="horz" wrap="none" lIns="91440" tIns="45720" rIns="91440" bIns="45720" numCol="1" anchor="ctr" anchorCtr="0" compatLnSpc="1">
            <a:prstTxWarp prst="textNoShape">
              <a:avLst/>
            </a:prstTxWarp>
          </a:bodyPr>
          <a:lstStyle/>
          <a:p>
            <a:endParaRPr lang="ja-JP" altLang="en-US"/>
          </a:p>
        </p:txBody>
      </p:sp>
      <p:sp>
        <p:nvSpPr>
          <p:cNvPr id="1233956" name="AutoShape 36"/>
          <p:cNvSpPr>
            <a:spLocks noChangeArrowheads="1"/>
          </p:cNvSpPr>
          <p:nvPr/>
        </p:nvSpPr>
        <p:spPr bwMode="auto">
          <a:xfrm>
            <a:off x="9264650" y="5589588"/>
            <a:ext cx="1079500" cy="576262"/>
          </a:xfrm>
          <a:prstGeom prst="can">
            <a:avLst>
              <a:gd name="adj" fmla="val 16528"/>
            </a:avLst>
          </a:prstGeom>
          <a:solidFill>
            <a:schemeClr val="hlink"/>
          </a:solidFill>
          <a:ln w="25400">
            <a:solidFill>
              <a:srgbClr val="333333"/>
            </a:solidFill>
            <a:round/>
            <a:headEnd/>
            <a:tailEnd type="none" w="lg" len="med"/>
          </a:ln>
          <a:effectLst/>
        </p:spPr>
        <p:txBody>
          <a:bodyPr vert="horz" wrap="none" lIns="91440" tIns="45720" rIns="91440" bIns="45720" numCol="1" anchor="ctr" anchorCtr="0" compatLnSpc="1">
            <a:prstTxWarp prst="textNoShape">
              <a:avLst/>
            </a:prstTxWarp>
          </a:bodyPr>
          <a:lstStyle/>
          <a:p>
            <a:pPr algn="ctr"/>
            <a:r>
              <a:rPr lang="ja-JP" altLang="en-US">
                <a:effectLst>
                  <a:outerShdw blurRad="38100" dist="38100" dir="2700000" algn="tl">
                    <a:srgbClr val="000000"/>
                  </a:outerShdw>
                </a:effectLst>
                <a:ea typeface="MS PGothic" pitchFamily="50" charset="-128"/>
              </a:rPr>
              <a:t>ファイル</a:t>
            </a:r>
          </a:p>
        </p:txBody>
      </p:sp>
      <p:sp>
        <p:nvSpPr>
          <p:cNvPr id="1233957" name="AutoShape 37"/>
          <p:cNvSpPr>
            <a:spLocks noChangeArrowheads="1"/>
          </p:cNvSpPr>
          <p:nvPr/>
        </p:nvSpPr>
        <p:spPr bwMode="auto">
          <a:xfrm>
            <a:off x="9264650" y="4870451"/>
            <a:ext cx="1079500" cy="504825"/>
          </a:xfrm>
          <a:prstGeom prst="foldedCorner">
            <a:avLst>
              <a:gd name="adj" fmla="val 12500"/>
            </a:avLst>
          </a:prstGeom>
          <a:solidFill>
            <a:srgbClr val="99CCFF"/>
          </a:solidFill>
          <a:ln w="25400">
            <a:solidFill>
              <a:schemeClr val="tx1"/>
            </a:solidFill>
            <a:round/>
            <a:headEnd/>
            <a:tailEnd type="none" w="lg" len="med"/>
          </a:ln>
          <a:effectLst/>
        </p:spPr>
        <p:txBody>
          <a:bodyPr vert="horz" wrap="none" lIns="91440" tIns="45720" rIns="91440" bIns="45720" numCol="1" anchor="ctr" anchorCtr="0" compatLnSpc="1">
            <a:prstTxWarp prst="textNoShape">
              <a:avLst/>
            </a:prstTxWarp>
          </a:bodyPr>
          <a:lstStyle/>
          <a:p>
            <a:pPr algn="ctr"/>
            <a:r>
              <a:rPr lang="ja-JP" altLang="en-US">
                <a:effectLst>
                  <a:outerShdw blurRad="38100" dist="38100" dir="2700000" algn="tl">
                    <a:srgbClr val="000000"/>
                  </a:outerShdw>
                </a:effectLst>
                <a:ea typeface="MS PGothic" pitchFamily="50" charset="-128"/>
              </a:rPr>
              <a:t>レジストリ</a:t>
            </a:r>
          </a:p>
        </p:txBody>
      </p:sp>
      <p:grpSp>
        <p:nvGrpSpPr>
          <p:cNvPr id="3" name="Group 38"/>
          <p:cNvGrpSpPr>
            <a:grpSpLocks/>
          </p:cNvGrpSpPr>
          <p:nvPr/>
        </p:nvGrpSpPr>
        <p:grpSpPr bwMode="auto">
          <a:xfrm>
            <a:off x="4440238" y="4833938"/>
            <a:ext cx="4811712" cy="1223962"/>
            <a:chOff x="1837" y="3045"/>
            <a:chExt cx="3031" cy="771"/>
          </a:xfrm>
          <a:effectLst>
            <a:outerShdw blurRad="50800" dist="38100" dir="2700000" algn="tl" rotWithShape="0">
              <a:prstClr val="black">
                <a:alpha val="40000"/>
              </a:prstClr>
            </a:outerShdw>
          </a:effectLst>
        </p:grpSpPr>
        <p:cxnSp>
          <p:nvCxnSpPr>
            <p:cNvPr id="1233959" name="AutoShape 39"/>
            <p:cNvCxnSpPr>
              <a:cxnSpLocks noChangeShapeType="1"/>
              <a:stCxn id="1233928" idx="3"/>
              <a:endCxn id="1233930" idx="1"/>
            </p:cNvCxnSpPr>
            <p:nvPr/>
          </p:nvCxnSpPr>
          <p:spPr bwMode="auto">
            <a:xfrm flipV="1">
              <a:off x="1837" y="3045"/>
              <a:ext cx="1270" cy="771"/>
            </a:xfrm>
            <a:prstGeom prst="straightConnector1">
              <a:avLst/>
            </a:prstGeom>
            <a:noFill/>
            <a:ln w="57150">
              <a:solidFill>
                <a:schemeClr val="accent3"/>
              </a:solidFill>
              <a:round/>
              <a:headEnd/>
              <a:tailEnd type="triangle" w="lg" len="med"/>
            </a:ln>
            <a:effectLst/>
          </p:spPr>
        </p:cxnSp>
        <p:cxnSp>
          <p:nvCxnSpPr>
            <p:cNvPr id="1233960" name="AutoShape 40"/>
            <p:cNvCxnSpPr>
              <a:cxnSpLocks noChangeShapeType="1"/>
              <a:stCxn id="1233932" idx="3"/>
              <a:endCxn id="1233957" idx="1"/>
            </p:cNvCxnSpPr>
            <p:nvPr/>
          </p:nvCxnSpPr>
          <p:spPr bwMode="auto">
            <a:xfrm>
              <a:off x="3787" y="3045"/>
              <a:ext cx="1081" cy="136"/>
            </a:xfrm>
            <a:prstGeom prst="straightConnector1">
              <a:avLst/>
            </a:prstGeom>
            <a:noFill/>
            <a:ln w="57150">
              <a:solidFill>
                <a:schemeClr val="accent3"/>
              </a:solidFill>
              <a:round/>
              <a:headEnd/>
              <a:tailEnd type="triangle" w="lg" len="med"/>
            </a:ln>
            <a:effectLst/>
          </p:spPr>
        </p:cxnSp>
        <p:cxnSp>
          <p:nvCxnSpPr>
            <p:cNvPr id="1233961" name="AutoShape 41"/>
            <p:cNvCxnSpPr>
              <a:cxnSpLocks noChangeShapeType="1"/>
              <a:stCxn id="1233932" idx="3"/>
              <a:endCxn id="1233956" idx="2"/>
            </p:cNvCxnSpPr>
            <p:nvPr/>
          </p:nvCxnSpPr>
          <p:spPr bwMode="auto">
            <a:xfrm>
              <a:off x="3787" y="3045"/>
              <a:ext cx="1081" cy="612"/>
            </a:xfrm>
            <a:prstGeom prst="straightConnector1">
              <a:avLst/>
            </a:prstGeom>
            <a:noFill/>
            <a:ln w="57150">
              <a:solidFill>
                <a:schemeClr val="accent3"/>
              </a:solidFill>
              <a:round/>
              <a:headEnd/>
              <a:tailEnd type="triangle" w="lg" len="med"/>
            </a:ln>
            <a:effectLst/>
          </p:spPr>
        </p:cxnSp>
      </p:grpSp>
      <p:sp>
        <p:nvSpPr>
          <p:cNvPr id="1233962" name="AutoShape 42"/>
          <p:cNvSpPr>
            <a:spLocks noChangeArrowheads="1"/>
          </p:cNvSpPr>
          <p:nvPr/>
        </p:nvSpPr>
        <p:spPr bwMode="auto">
          <a:xfrm>
            <a:off x="9480550" y="4797426"/>
            <a:ext cx="719138" cy="720725"/>
          </a:xfrm>
          <a:custGeom>
            <a:avLst/>
            <a:gdLst>
              <a:gd name="G0" fmla="+- 2700 0 0"/>
              <a:gd name="G1" fmla="*/ G0 2 1"/>
              <a:gd name="G2" fmla="+- 21600 0 G1"/>
              <a:gd name="G3" fmla="*/ G2 G2 1"/>
              <a:gd name="G4" fmla="*/ G0 G0 1"/>
              <a:gd name="G5" fmla="+- G3 0 G4"/>
              <a:gd name="G6" fmla="*/ G5 1 8"/>
              <a:gd name="G7" fmla="sqrt G6"/>
              <a:gd name="G8" fmla="*/ G4 1 8"/>
              <a:gd name="G9" fmla="sqrt G8"/>
              <a:gd name="G10" fmla="+- G7 G9 0"/>
              <a:gd name="G11" fmla="+- G7 0 G9"/>
              <a:gd name="G12" fmla="+- G10 10800 0"/>
              <a:gd name="G13" fmla="+- 10800 0 G10"/>
              <a:gd name="G14" fmla="+- G11 10800 0"/>
              <a:gd name="G15" fmla="+- 10800 0 G11"/>
              <a:gd name="G16" fmla="+- 21600 0 G0"/>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700" y="9117"/>
                  <a:pt x="2700" y="10799"/>
                </a:cubicBezTo>
                <a:cubicBezTo>
                  <a:pt x="2700" y="15273"/>
                  <a:pt x="6326" y="18900"/>
                  <a:pt x="10800" y="18900"/>
                </a:cubicBezTo>
                <a:cubicBezTo>
                  <a:pt x="12482" y="18900"/>
                  <a:pt x="14122" y="18376"/>
                  <a:pt x="15493" y="17401"/>
                </a:cubicBezTo>
                <a:close/>
              </a:path>
            </a:pathLst>
          </a:custGeom>
          <a:solidFill>
            <a:srgbClr val="FFFF00"/>
          </a:solidFill>
          <a:ln w="25400" algn="ctr">
            <a:solidFill>
              <a:srgbClr val="FF0000"/>
            </a:solidFill>
            <a:miter lim="800000"/>
            <a:headEnd/>
            <a:tailEnd type="none" w="lg" len="med"/>
          </a:ln>
          <a:effectLst/>
        </p:spPr>
        <p:txBody>
          <a:bodyPr vert="horz" wrap="none" lIns="91440" tIns="45720" rIns="91440" bIns="45720" numCol="1" anchor="ctr" anchorCtr="0" compatLnSpc="1">
            <a:prstTxWarp prst="textNoShape">
              <a:avLst/>
            </a:prstTxWarp>
          </a:bodyPr>
          <a:lstStyle/>
          <a:p>
            <a:endParaRPr lang="ja-JP" altLang="en-US"/>
          </a:p>
        </p:txBody>
      </p:sp>
      <p:sp>
        <p:nvSpPr>
          <p:cNvPr id="1233963" name="Rectangle 43"/>
          <p:cNvSpPr>
            <a:spLocks noGrp="1" noChangeArrowheads="1"/>
          </p:cNvSpPr>
          <p:nvPr>
            <p:ph sz="quarter" idx="10"/>
          </p:nvPr>
        </p:nvSpPr>
        <p:spPr/>
        <p:txBody>
          <a:bodyPr>
            <a:normAutofit/>
          </a:bodyPr>
          <a:lstStyle/>
          <a:p>
            <a:r>
              <a:rPr lang="en-US" altLang="ja-JP"/>
              <a:t>Internet Explorer </a:t>
            </a:r>
            <a:r>
              <a:rPr lang="ja-JP" altLang="en-US"/>
              <a:t>のセキュリティ制御を </a:t>
            </a:r>
            <a:r>
              <a:rPr lang="en-US" altLang="ja-JP"/>
              <a:t>.NET </a:t>
            </a:r>
            <a:r>
              <a:rPr lang="ja-JP" altLang="en-US"/>
              <a:t>アプリケーション全般に適用したもの</a:t>
            </a:r>
          </a:p>
          <a:p>
            <a:pPr lvl="1"/>
            <a:r>
              <a:rPr lang="ja-JP" altLang="en-US" sz="1800"/>
              <a:t>コードグループとアクセス許可セットの組合せ</a:t>
            </a:r>
          </a:p>
          <a:p>
            <a:r>
              <a:rPr lang="ja-JP" altLang="en-US"/>
              <a:t>エビデンス（</a:t>
            </a:r>
            <a:r>
              <a:rPr lang="en-US" altLang="ja-JP"/>
              <a:t>Evidence</a:t>
            </a:r>
            <a:r>
              <a:rPr lang="ja-JP" altLang="en-US"/>
              <a:t>） ベース</a:t>
            </a:r>
          </a:p>
          <a:p>
            <a:pPr lvl="1"/>
            <a:r>
              <a:rPr lang="ja-JP" altLang="en-US" sz="1800"/>
              <a:t>アセンブリの出所（ダウンロード元、配置場所）</a:t>
            </a:r>
          </a:p>
          <a:p>
            <a:pPr lvl="1"/>
            <a:r>
              <a:rPr lang="ja-JP" altLang="en-US" sz="1800"/>
              <a:t>アセンブリの作成者（作成者・カンパニー）</a:t>
            </a:r>
          </a:p>
          <a:p>
            <a:endParaRPr lang="ja-JP" altLang="en-US" sz="1800" dirty="0"/>
          </a:p>
        </p:txBody>
      </p:sp>
      <p:sp>
        <p:nvSpPr>
          <p:cNvPr id="27" name="タイトル 26"/>
          <p:cNvSpPr>
            <a:spLocks noGrp="1"/>
          </p:cNvSpPr>
          <p:nvPr>
            <p:ph type="title"/>
          </p:nvPr>
        </p:nvSpPr>
        <p:spPr/>
        <p:txBody>
          <a:bodyPr>
            <a:normAutofit fontScale="90000"/>
          </a:bodyPr>
          <a:lstStyle/>
          <a:p>
            <a:r>
              <a:rPr kumimoji="1" lang="ja-JP" altLang="en-US" dirty="0">
                <a:solidFill>
                  <a:srgbClr val="000000"/>
                </a:solidFill>
              </a:rPr>
              <a:t>フレームワークの機能 </a:t>
            </a:r>
            <a:r>
              <a:rPr kumimoji="1" lang="en-US" altLang="ja-JP" dirty="0">
                <a:solidFill>
                  <a:srgbClr val="000000"/>
                </a:solidFill>
              </a:rPr>
              <a:t>(2)</a:t>
            </a:r>
            <a:br>
              <a:rPr lang="ja-JP" altLang="en-US" sz="2800" dirty="0">
                <a:solidFill>
                  <a:srgbClr val="000000"/>
                </a:solidFill>
                <a:latin typeface="Segoe"/>
              </a:rPr>
            </a:br>
            <a:r>
              <a:rPr lang="ja-JP" altLang="en-US" sz="2700" dirty="0">
                <a:solidFill>
                  <a:srgbClr val="000000"/>
                </a:solidFill>
                <a:latin typeface="Segoe"/>
              </a:rPr>
              <a:t>コードアクセスセキュリティ</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233955"/>
                                        </p:tgtEl>
                                        <p:attrNameLst>
                                          <p:attrName>style.visibility</p:attrName>
                                        </p:attrNameLst>
                                      </p:cBhvr>
                                      <p:to>
                                        <p:strVal val="visible"/>
                                      </p:to>
                                    </p:set>
                                    <p:animEffect transition="in" filter="dissolve">
                                      <p:cBhvr>
                                        <p:cTn id="11" dur="500"/>
                                        <p:tgtEl>
                                          <p:spTgt spid="123395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1233962"/>
                                        </p:tgtEl>
                                        <p:attrNameLst>
                                          <p:attrName>style.visibility</p:attrName>
                                        </p:attrNameLst>
                                      </p:cBhvr>
                                      <p:to>
                                        <p:strVal val="visible"/>
                                      </p:to>
                                    </p:set>
                                    <p:animEffect transition="in" filter="dissolve">
                                      <p:cBhvr>
                                        <p:cTn id="20" dur="500"/>
                                        <p:tgtEl>
                                          <p:spTgt spid="12339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3955" grpId="0" animBg="1"/>
      <p:bldP spid="123396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コンテンツ プレースホルダー 14">
            <a:extLst>
              <a:ext uri="{FF2B5EF4-FFF2-40B4-BE49-F238E27FC236}">
                <a16:creationId xmlns:a16="http://schemas.microsoft.com/office/drawing/2014/main" id="{286A4C93-FD3F-49E5-8B09-B5D3961A5266}"/>
              </a:ext>
            </a:extLst>
          </p:cNvPr>
          <p:cNvSpPr>
            <a:spLocks noGrp="1"/>
          </p:cNvSpPr>
          <p:nvPr>
            <p:ph sz="quarter" idx="10"/>
          </p:nvPr>
        </p:nvSpPr>
        <p:spPr/>
        <p:txBody>
          <a:bodyPr/>
          <a:lstStyle/>
          <a:p>
            <a:endParaRPr kumimoji="1" lang="ja-JP" altLang="en-US"/>
          </a:p>
        </p:txBody>
      </p:sp>
      <p:sp>
        <p:nvSpPr>
          <p:cNvPr id="2" name="タイトル 1"/>
          <p:cNvSpPr>
            <a:spLocks noGrp="1"/>
          </p:cNvSpPr>
          <p:nvPr>
            <p:ph type="title"/>
          </p:nvPr>
        </p:nvSpPr>
        <p:spPr/>
        <p:txBody>
          <a:bodyPr>
            <a:normAutofit fontScale="90000"/>
          </a:bodyPr>
          <a:lstStyle/>
          <a:p>
            <a:r>
              <a:rPr lang="ja-JP" altLang="en-US" dirty="0">
                <a:solidFill>
                  <a:srgbClr val="000000"/>
                </a:solidFill>
              </a:rPr>
              <a:t>フレームワークの機能 </a:t>
            </a:r>
            <a:r>
              <a:rPr lang="en-US" altLang="ja-JP" dirty="0">
                <a:solidFill>
                  <a:srgbClr val="000000"/>
                </a:solidFill>
              </a:rPr>
              <a:t>(3)</a:t>
            </a:r>
            <a:br>
              <a:rPr lang="ja-JP" altLang="en-US" sz="2800" dirty="0">
                <a:solidFill>
                  <a:srgbClr val="000000"/>
                </a:solidFill>
              </a:rPr>
            </a:br>
            <a:r>
              <a:rPr lang="ja-JP" altLang="en-US" sz="2700" dirty="0">
                <a:solidFill>
                  <a:srgbClr val="000000"/>
                </a:solidFill>
              </a:rPr>
              <a:t>クライアントの配置基盤テクノロジ  </a:t>
            </a:r>
            <a:r>
              <a:rPr lang="en-US" altLang="ja-JP" sz="2700" dirty="0" err="1">
                <a:solidFill>
                  <a:srgbClr val="000000"/>
                </a:solidFill>
              </a:rPr>
              <a:t>ClickOnce</a:t>
            </a:r>
            <a:endParaRPr lang="ja-JP" altLang="en-US" sz="2700" dirty="0">
              <a:solidFill>
                <a:srgbClr val="000000"/>
              </a:solidFill>
            </a:endParaRPr>
          </a:p>
        </p:txBody>
      </p:sp>
      <p:pic>
        <p:nvPicPr>
          <p:cNvPr id="5" name="Picture 4" descr="File Server multiple_s"/>
          <p:cNvPicPr>
            <a:picLocks noChangeAspect="1" noChangeArrowheads="1"/>
          </p:cNvPicPr>
          <p:nvPr/>
        </p:nvPicPr>
        <p:blipFill>
          <a:blip r:embed="rId3" cstate="print"/>
          <a:srcRect/>
          <a:stretch>
            <a:fillRect/>
          </a:stretch>
        </p:blipFill>
        <p:spPr bwMode="auto">
          <a:xfrm>
            <a:off x="5710239" y="2668588"/>
            <a:ext cx="1106487" cy="1530350"/>
          </a:xfrm>
          <a:prstGeom prst="rect">
            <a:avLst/>
          </a:prstGeom>
          <a:noFill/>
        </p:spPr>
      </p:pic>
      <p:sp>
        <p:nvSpPr>
          <p:cNvPr id="6" name="Text Box 5"/>
          <p:cNvSpPr txBox="1">
            <a:spLocks noChangeArrowheads="1"/>
          </p:cNvSpPr>
          <p:nvPr/>
        </p:nvSpPr>
        <p:spPr bwMode="auto">
          <a:xfrm>
            <a:off x="8758238" y="4302126"/>
            <a:ext cx="946150" cy="484197"/>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bodyPr>
          <a:lstStyle/>
          <a:p>
            <a:pPr algn="l">
              <a:lnSpc>
                <a:spcPct val="100000"/>
              </a:lnSpc>
              <a:spcBef>
                <a:spcPct val="0"/>
              </a:spcBef>
            </a:pPr>
            <a:r>
              <a:rPr lang="ja-JP" altLang="en-US" sz="1600" dirty="0"/>
              <a:t>開発者</a:t>
            </a:r>
          </a:p>
        </p:txBody>
      </p:sp>
      <p:grpSp>
        <p:nvGrpSpPr>
          <p:cNvPr id="3" name="Group 6"/>
          <p:cNvGrpSpPr>
            <a:grpSpLocks/>
          </p:cNvGrpSpPr>
          <p:nvPr/>
        </p:nvGrpSpPr>
        <p:grpSpPr bwMode="auto">
          <a:xfrm>
            <a:off x="8324851" y="3100389"/>
            <a:ext cx="1711325" cy="1119187"/>
            <a:chOff x="4459" y="2434"/>
            <a:chExt cx="1078" cy="705"/>
          </a:xfrm>
        </p:grpSpPr>
        <p:pic>
          <p:nvPicPr>
            <p:cNvPr id="8" name="Picture 7" descr="green embossed gradient oval"/>
            <p:cNvPicPr>
              <a:picLocks noChangeArrowheads="1"/>
            </p:cNvPicPr>
            <p:nvPr/>
          </p:nvPicPr>
          <p:blipFill>
            <a:blip r:embed="rId4"/>
            <a:srcRect/>
            <a:stretch>
              <a:fillRect/>
            </a:stretch>
          </p:blipFill>
          <p:spPr bwMode="auto">
            <a:xfrm>
              <a:off x="4459" y="2544"/>
              <a:ext cx="1078" cy="595"/>
            </a:xfrm>
            <a:prstGeom prst="rect">
              <a:avLst/>
            </a:prstGeom>
            <a:noFill/>
          </p:spPr>
        </p:pic>
        <p:pic>
          <p:nvPicPr>
            <p:cNvPr id="9" name="Picture 8" descr="PC sm"/>
            <p:cNvPicPr>
              <a:picLocks noChangeAspect="1" noChangeArrowheads="1"/>
            </p:cNvPicPr>
            <p:nvPr/>
          </p:nvPicPr>
          <p:blipFill>
            <a:blip r:embed="rId5"/>
            <a:srcRect/>
            <a:stretch>
              <a:fillRect/>
            </a:stretch>
          </p:blipFill>
          <p:spPr bwMode="auto">
            <a:xfrm>
              <a:off x="4913" y="2434"/>
              <a:ext cx="555" cy="589"/>
            </a:xfrm>
            <a:prstGeom prst="rect">
              <a:avLst/>
            </a:prstGeom>
            <a:noFill/>
          </p:spPr>
        </p:pic>
        <p:pic>
          <p:nvPicPr>
            <p:cNvPr id="10" name="Picture 9" descr="Green User sm"/>
            <p:cNvPicPr>
              <a:picLocks noChangeAspect="1" noChangeArrowheads="1"/>
            </p:cNvPicPr>
            <p:nvPr/>
          </p:nvPicPr>
          <p:blipFill>
            <a:blip r:embed="rId6"/>
            <a:srcRect/>
            <a:stretch>
              <a:fillRect/>
            </a:stretch>
          </p:blipFill>
          <p:spPr bwMode="auto">
            <a:xfrm>
              <a:off x="4586" y="2451"/>
              <a:ext cx="387" cy="520"/>
            </a:xfrm>
            <a:prstGeom prst="rect">
              <a:avLst/>
            </a:prstGeom>
            <a:noFill/>
          </p:spPr>
        </p:pic>
      </p:grpSp>
      <p:pic>
        <p:nvPicPr>
          <p:cNvPr id="11" name="Picture 10" descr="mini lock_s"/>
          <p:cNvPicPr>
            <a:picLocks noChangeAspect="1" noChangeArrowheads="1"/>
          </p:cNvPicPr>
          <p:nvPr/>
        </p:nvPicPr>
        <p:blipFill>
          <a:blip r:embed="rId7"/>
          <a:srcRect/>
          <a:stretch>
            <a:fillRect/>
          </a:stretch>
        </p:blipFill>
        <p:spPr bwMode="auto">
          <a:xfrm>
            <a:off x="3713163" y="4881564"/>
            <a:ext cx="527050" cy="822325"/>
          </a:xfrm>
          <a:prstGeom prst="rect">
            <a:avLst/>
          </a:prstGeom>
          <a:noFill/>
        </p:spPr>
      </p:pic>
      <p:grpSp>
        <p:nvGrpSpPr>
          <p:cNvPr id="4" name="Group 11"/>
          <p:cNvGrpSpPr>
            <a:grpSpLocks/>
          </p:cNvGrpSpPr>
          <p:nvPr/>
        </p:nvGrpSpPr>
        <p:grpSpPr bwMode="auto">
          <a:xfrm>
            <a:off x="1882775" y="2417764"/>
            <a:ext cx="1397000" cy="1222375"/>
            <a:chOff x="218" y="3037"/>
            <a:chExt cx="880" cy="770"/>
          </a:xfrm>
        </p:grpSpPr>
        <p:pic>
          <p:nvPicPr>
            <p:cNvPr id="13" name="Picture 12" descr="PC Running XML Web Service sm"/>
            <p:cNvPicPr>
              <a:picLocks noChangeAspect="1" noChangeArrowheads="1"/>
            </p:cNvPicPr>
            <p:nvPr/>
          </p:nvPicPr>
          <p:blipFill>
            <a:blip r:embed="rId8"/>
            <a:srcRect/>
            <a:stretch>
              <a:fillRect/>
            </a:stretch>
          </p:blipFill>
          <p:spPr bwMode="auto">
            <a:xfrm>
              <a:off x="320" y="3037"/>
              <a:ext cx="778" cy="770"/>
            </a:xfrm>
            <a:prstGeom prst="rect">
              <a:avLst/>
            </a:prstGeom>
            <a:noFill/>
          </p:spPr>
        </p:pic>
        <p:pic>
          <p:nvPicPr>
            <p:cNvPr id="14" name="Picture 13" descr="Red User sm"/>
            <p:cNvPicPr>
              <a:picLocks noChangeAspect="1" noChangeArrowheads="1"/>
            </p:cNvPicPr>
            <p:nvPr/>
          </p:nvPicPr>
          <p:blipFill>
            <a:blip r:embed="rId9" cstate="print"/>
            <a:srcRect/>
            <a:stretch>
              <a:fillRect/>
            </a:stretch>
          </p:blipFill>
          <p:spPr bwMode="auto">
            <a:xfrm>
              <a:off x="218" y="3338"/>
              <a:ext cx="300" cy="402"/>
            </a:xfrm>
            <a:prstGeom prst="rect">
              <a:avLst/>
            </a:prstGeom>
            <a:noFill/>
          </p:spPr>
        </p:pic>
      </p:grpSp>
      <p:grpSp>
        <p:nvGrpSpPr>
          <p:cNvPr id="7" name="Group 14"/>
          <p:cNvGrpSpPr>
            <a:grpSpLocks/>
          </p:cNvGrpSpPr>
          <p:nvPr/>
        </p:nvGrpSpPr>
        <p:grpSpPr bwMode="auto">
          <a:xfrm>
            <a:off x="1843089" y="3373439"/>
            <a:ext cx="1393825" cy="1222375"/>
            <a:chOff x="356" y="3446"/>
            <a:chExt cx="878" cy="770"/>
          </a:xfrm>
        </p:grpSpPr>
        <p:pic>
          <p:nvPicPr>
            <p:cNvPr id="16" name="Picture 15" descr="PC Running XML Web Service sm"/>
            <p:cNvPicPr>
              <a:picLocks noChangeAspect="1" noChangeArrowheads="1"/>
            </p:cNvPicPr>
            <p:nvPr/>
          </p:nvPicPr>
          <p:blipFill>
            <a:blip r:embed="rId8"/>
            <a:srcRect/>
            <a:stretch>
              <a:fillRect/>
            </a:stretch>
          </p:blipFill>
          <p:spPr bwMode="auto">
            <a:xfrm>
              <a:off x="456" y="3446"/>
              <a:ext cx="778" cy="770"/>
            </a:xfrm>
            <a:prstGeom prst="rect">
              <a:avLst/>
            </a:prstGeom>
            <a:noFill/>
          </p:spPr>
        </p:pic>
        <p:pic>
          <p:nvPicPr>
            <p:cNvPr id="17" name="Picture 16" descr="Yellow User sm"/>
            <p:cNvPicPr>
              <a:picLocks noChangeAspect="1" noChangeArrowheads="1"/>
            </p:cNvPicPr>
            <p:nvPr/>
          </p:nvPicPr>
          <p:blipFill>
            <a:blip r:embed="rId10" cstate="print"/>
            <a:srcRect/>
            <a:stretch>
              <a:fillRect/>
            </a:stretch>
          </p:blipFill>
          <p:spPr bwMode="auto">
            <a:xfrm>
              <a:off x="356" y="3785"/>
              <a:ext cx="321" cy="431"/>
            </a:xfrm>
            <a:prstGeom prst="rect">
              <a:avLst/>
            </a:prstGeom>
            <a:noFill/>
          </p:spPr>
        </p:pic>
      </p:grpSp>
      <p:sp>
        <p:nvSpPr>
          <p:cNvPr id="18" name="Line 17"/>
          <p:cNvSpPr>
            <a:spLocks noChangeShapeType="1"/>
          </p:cNvSpPr>
          <p:nvPr/>
        </p:nvSpPr>
        <p:spPr bwMode="auto">
          <a:xfrm flipH="1">
            <a:off x="6905625" y="3702051"/>
            <a:ext cx="1335088" cy="15875"/>
          </a:xfrm>
          <a:prstGeom prst="line">
            <a:avLst/>
          </a:prstGeom>
          <a:noFill/>
          <a:ln w="57150">
            <a:solidFill>
              <a:schemeClr val="tx1"/>
            </a:solidFill>
            <a:round/>
            <a:headEnd/>
            <a:tailEnd type="triangle" w="med" len="med"/>
          </a:ln>
          <a:effectLst/>
        </p:spPr>
        <p:txBody>
          <a:bodyPr vert="horz" wrap="none" lIns="182562" tIns="46038" rIns="182562" bIns="46038" numCol="1" anchor="ctr" anchorCtr="0" compatLnSpc="1">
            <a:prstTxWarp prst="textNoShape">
              <a:avLst/>
            </a:prstTxWarp>
          </a:bodyPr>
          <a:lstStyle/>
          <a:p>
            <a:endParaRPr lang="ja-JP" altLang="en-US"/>
          </a:p>
        </p:txBody>
      </p:sp>
      <p:sp>
        <p:nvSpPr>
          <p:cNvPr id="19" name="Text Box 18"/>
          <p:cNvSpPr txBox="1">
            <a:spLocks noChangeArrowheads="1"/>
          </p:cNvSpPr>
          <p:nvPr/>
        </p:nvSpPr>
        <p:spPr bwMode="auto">
          <a:xfrm>
            <a:off x="7913688" y="2000240"/>
            <a:ext cx="2754312" cy="1111261"/>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bodyPr>
          <a:lstStyle/>
          <a:p>
            <a:pPr algn="l">
              <a:lnSpc>
                <a:spcPct val="100000"/>
              </a:lnSpc>
              <a:spcBef>
                <a:spcPct val="0"/>
              </a:spcBef>
            </a:pPr>
            <a:r>
              <a:rPr lang="en-US" altLang="ja-JP" sz="1600" dirty="0"/>
              <a:t>Visual Studio </a:t>
            </a:r>
            <a:r>
              <a:rPr lang="ja-JP" altLang="en-US" sz="1600" dirty="0"/>
              <a:t>の</a:t>
            </a:r>
            <a:br>
              <a:rPr lang="ja-JP" altLang="en-US" sz="1600" dirty="0"/>
            </a:br>
            <a:r>
              <a:rPr lang="ja-JP" altLang="en-US" sz="1600" dirty="0"/>
              <a:t>発行ウィザードを使用して</a:t>
            </a:r>
          </a:p>
          <a:p>
            <a:pPr algn="l">
              <a:lnSpc>
                <a:spcPct val="100000"/>
              </a:lnSpc>
              <a:spcBef>
                <a:spcPct val="0"/>
              </a:spcBef>
            </a:pPr>
            <a:r>
              <a:rPr lang="ja-JP" altLang="en-US" sz="1600" dirty="0"/>
              <a:t>マニフェストとアセンブリ</a:t>
            </a:r>
            <a:endParaRPr lang="en-US" altLang="ja-JP" sz="1600" dirty="0"/>
          </a:p>
          <a:p>
            <a:pPr algn="l">
              <a:lnSpc>
                <a:spcPct val="100000"/>
              </a:lnSpc>
              <a:spcBef>
                <a:spcPct val="0"/>
              </a:spcBef>
            </a:pPr>
            <a:r>
              <a:rPr lang="ja-JP" altLang="en-US" sz="1600" dirty="0"/>
              <a:t>を公開</a:t>
            </a:r>
            <a:endParaRPr lang="en-US" altLang="ja-JP" sz="1600" dirty="0"/>
          </a:p>
        </p:txBody>
      </p:sp>
      <p:pic>
        <p:nvPicPr>
          <p:cNvPr id="20" name="Picture 19" descr="Document Sm"/>
          <p:cNvPicPr>
            <a:picLocks noChangeAspect="1" noChangeArrowheads="1"/>
          </p:cNvPicPr>
          <p:nvPr/>
        </p:nvPicPr>
        <p:blipFill>
          <a:blip r:embed="rId11"/>
          <a:srcRect/>
          <a:stretch>
            <a:fillRect/>
          </a:stretch>
        </p:blipFill>
        <p:spPr bwMode="auto">
          <a:xfrm>
            <a:off x="5583238" y="4033838"/>
            <a:ext cx="635000" cy="1223962"/>
          </a:xfrm>
          <a:prstGeom prst="rect">
            <a:avLst/>
          </a:prstGeom>
          <a:noFill/>
        </p:spPr>
      </p:pic>
      <p:sp>
        <p:nvSpPr>
          <p:cNvPr id="21" name="Line 20"/>
          <p:cNvSpPr>
            <a:spLocks noChangeShapeType="1"/>
          </p:cNvSpPr>
          <p:nvPr/>
        </p:nvSpPr>
        <p:spPr bwMode="auto">
          <a:xfrm flipH="1" flipV="1">
            <a:off x="3367089" y="3179764"/>
            <a:ext cx="2217737" cy="155575"/>
          </a:xfrm>
          <a:prstGeom prst="line">
            <a:avLst/>
          </a:prstGeom>
          <a:noFill/>
          <a:ln w="57150">
            <a:solidFill>
              <a:schemeClr val="tx1"/>
            </a:solidFill>
            <a:round/>
            <a:headEnd/>
            <a:tailEnd type="triangle" w="med" len="med"/>
          </a:ln>
          <a:effectLst/>
        </p:spPr>
        <p:txBody>
          <a:bodyPr vert="horz" wrap="none" lIns="182562" tIns="46038" rIns="182562" bIns="46038" numCol="1" anchor="ctr" anchorCtr="0" compatLnSpc="1">
            <a:prstTxWarp prst="textNoShape">
              <a:avLst/>
            </a:prstTxWarp>
          </a:bodyPr>
          <a:lstStyle/>
          <a:p>
            <a:endParaRPr lang="ja-JP" altLang="en-US"/>
          </a:p>
        </p:txBody>
      </p:sp>
      <p:sp>
        <p:nvSpPr>
          <p:cNvPr id="22" name="Text Box 21"/>
          <p:cNvSpPr txBox="1">
            <a:spLocks noChangeArrowheads="1"/>
          </p:cNvSpPr>
          <p:nvPr/>
        </p:nvSpPr>
        <p:spPr bwMode="auto">
          <a:xfrm>
            <a:off x="6489700" y="4235451"/>
            <a:ext cx="1820878" cy="942975"/>
          </a:xfrm>
          <a:prstGeom prst="rect">
            <a:avLst/>
          </a:prstGeom>
          <a:noFill/>
          <a:ln w="15875" algn="ctr">
            <a:solidFill>
              <a:schemeClr val="tx1"/>
            </a:solidFill>
            <a:miter lim="800000"/>
            <a:headEnd/>
            <a:tailEnd/>
          </a:ln>
          <a:effectLst/>
        </p:spPr>
        <p:txBody>
          <a:bodyPr vert="horz" wrap="square" lIns="91440" tIns="45720" rIns="91440" bIns="45720" numCol="1" anchor="t" anchorCtr="0" compatLnSpc="1">
            <a:prstTxWarp prst="textNoShape">
              <a:avLst/>
            </a:prstTxWarp>
          </a:bodyPr>
          <a:lstStyle/>
          <a:p>
            <a:pPr algn="l" eaLnBrk="0" hangingPunct="0">
              <a:lnSpc>
                <a:spcPct val="100000"/>
              </a:lnSpc>
              <a:spcBef>
                <a:spcPct val="50000"/>
              </a:spcBef>
            </a:pPr>
            <a:r>
              <a:rPr lang="en-US" altLang="ja-JP" sz="1400" b="1" dirty="0"/>
              <a:t>Version</a:t>
            </a:r>
            <a:r>
              <a:rPr lang="ja-JP" altLang="en-US" sz="1400" b="1" dirty="0"/>
              <a:t>　</a:t>
            </a:r>
            <a:r>
              <a:rPr lang="en-US" altLang="ja-JP" sz="1400" b="1" dirty="0"/>
              <a:t>1.0.0.0</a:t>
            </a:r>
          </a:p>
          <a:p>
            <a:pPr algn="l" eaLnBrk="0" hangingPunct="0">
              <a:lnSpc>
                <a:spcPct val="100000"/>
              </a:lnSpc>
              <a:spcBef>
                <a:spcPct val="50000"/>
              </a:spcBef>
            </a:pPr>
            <a:r>
              <a:rPr lang="en-US" altLang="ja-JP" sz="1400" b="1" dirty="0"/>
              <a:t>Version   1.1.0.0</a:t>
            </a:r>
          </a:p>
          <a:p>
            <a:pPr algn="l" eaLnBrk="0" hangingPunct="0">
              <a:lnSpc>
                <a:spcPct val="100000"/>
              </a:lnSpc>
              <a:spcBef>
                <a:spcPct val="50000"/>
              </a:spcBef>
            </a:pPr>
            <a:r>
              <a:rPr lang="en-US" altLang="ja-JP" sz="1400" b="1" dirty="0"/>
              <a:t>Version   2.0.0.0</a:t>
            </a:r>
          </a:p>
        </p:txBody>
      </p:sp>
      <p:sp>
        <p:nvSpPr>
          <p:cNvPr id="23" name="Text Box 22"/>
          <p:cNvSpPr txBox="1">
            <a:spLocks noChangeArrowheads="1"/>
          </p:cNvSpPr>
          <p:nvPr/>
        </p:nvSpPr>
        <p:spPr bwMode="auto">
          <a:xfrm>
            <a:off x="5167307" y="5276850"/>
            <a:ext cx="1412879" cy="33655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bodyPr>
          <a:lstStyle/>
          <a:p>
            <a:pPr algn="l">
              <a:lnSpc>
                <a:spcPct val="100000"/>
              </a:lnSpc>
              <a:spcBef>
                <a:spcPct val="0"/>
              </a:spcBef>
            </a:pPr>
            <a:r>
              <a:rPr lang="ja-JP" altLang="en-US" sz="1600" dirty="0"/>
              <a:t>マニフェスト</a:t>
            </a:r>
            <a:endParaRPr lang="en-US" altLang="ja-JP" sz="1600" dirty="0"/>
          </a:p>
        </p:txBody>
      </p:sp>
      <p:sp>
        <p:nvSpPr>
          <p:cNvPr id="24" name="Text Box 23"/>
          <p:cNvSpPr txBox="1">
            <a:spLocks noChangeArrowheads="1"/>
          </p:cNvSpPr>
          <p:nvPr/>
        </p:nvSpPr>
        <p:spPr bwMode="auto">
          <a:xfrm>
            <a:off x="6751638" y="5267325"/>
            <a:ext cx="1255712" cy="33655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bodyPr>
          <a:lstStyle/>
          <a:p>
            <a:pPr algn="l">
              <a:lnSpc>
                <a:spcPct val="100000"/>
              </a:lnSpc>
              <a:spcBef>
                <a:spcPct val="0"/>
              </a:spcBef>
            </a:pPr>
            <a:r>
              <a:rPr lang="ja-JP" altLang="en-US" sz="1600" dirty="0"/>
              <a:t>アセンブリ</a:t>
            </a:r>
            <a:endParaRPr lang="en-US" altLang="ja-JP" sz="1600" dirty="0"/>
          </a:p>
        </p:txBody>
      </p:sp>
      <p:grpSp>
        <p:nvGrpSpPr>
          <p:cNvPr id="12" name="Group 24"/>
          <p:cNvGrpSpPr>
            <a:grpSpLocks/>
          </p:cNvGrpSpPr>
          <p:nvPr/>
        </p:nvGrpSpPr>
        <p:grpSpPr bwMode="auto">
          <a:xfrm>
            <a:off x="1933575" y="4699001"/>
            <a:ext cx="1397000" cy="1222375"/>
            <a:chOff x="218" y="3037"/>
            <a:chExt cx="880" cy="770"/>
          </a:xfrm>
        </p:grpSpPr>
        <p:pic>
          <p:nvPicPr>
            <p:cNvPr id="26" name="Picture 25" descr="PC Running XML Web Service sm"/>
            <p:cNvPicPr>
              <a:picLocks noChangeAspect="1" noChangeArrowheads="1"/>
            </p:cNvPicPr>
            <p:nvPr/>
          </p:nvPicPr>
          <p:blipFill>
            <a:blip r:embed="rId8"/>
            <a:srcRect/>
            <a:stretch>
              <a:fillRect/>
            </a:stretch>
          </p:blipFill>
          <p:spPr bwMode="auto">
            <a:xfrm>
              <a:off x="320" y="3037"/>
              <a:ext cx="778" cy="770"/>
            </a:xfrm>
            <a:prstGeom prst="rect">
              <a:avLst/>
            </a:prstGeom>
            <a:noFill/>
          </p:spPr>
        </p:pic>
        <p:pic>
          <p:nvPicPr>
            <p:cNvPr id="27" name="Picture 26" descr="Red User sm"/>
            <p:cNvPicPr>
              <a:picLocks noChangeAspect="1" noChangeArrowheads="1"/>
            </p:cNvPicPr>
            <p:nvPr/>
          </p:nvPicPr>
          <p:blipFill>
            <a:blip r:embed="rId9" cstate="print"/>
            <a:srcRect/>
            <a:stretch>
              <a:fillRect/>
            </a:stretch>
          </p:blipFill>
          <p:spPr bwMode="auto">
            <a:xfrm>
              <a:off x="218" y="3338"/>
              <a:ext cx="300" cy="402"/>
            </a:xfrm>
            <a:prstGeom prst="rect">
              <a:avLst/>
            </a:prstGeom>
            <a:noFill/>
          </p:spPr>
        </p:pic>
      </p:grpSp>
      <p:sp>
        <p:nvSpPr>
          <p:cNvPr id="28" name="Line 27"/>
          <p:cNvSpPr>
            <a:spLocks noChangeShapeType="1"/>
          </p:cNvSpPr>
          <p:nvPr/>
        </p:nvSpPr>
        <p:spPr bwMode="auto">
          <a:xfrm flipH="1">
            <a:off x="3314700" y="3535364"/>
            <a:ext cx="2254250" cy="428625"/>
          </a:xfrm>
          <a:prstGeom prst="line">
            <a:avLst/>
          </a:prstGeom>
          <a:noFill/>
          <a:ln w="57150">
            <a:solidFill>
              <a:schemeClr val="tx1"/>
            </a:solidFill>
            <a:round/>
            <a:headEnd/>
            <a:tailEnd type="triangle" w="med" len="med"/>
          </a:ln>
          <a:effectLst/>
        </p:spPr>
        <p:txBody>
          <a:bodyPr vert="horz" wrap="none" lIns="182562" tIns="46038" rIns="182562" bIns="46038" numCol="1" anchor="ctr" anchorCtr="0" compatLnSpc="1">
            <a:prstTxWarp prst="textNoShape">
              <a:avLst/>
            </a:prstTxWarp>
          </a:bodyPr>
          <a:lstStyle/>
          <a:p>
            <a:endParaRPr lang="ja-JP" altLang="en-US"/>
          </a:p>
        </p:txBody>
      </p:sp>
      <p:sp>
        <p:nvSpPr>
          <p:cNvPr id="29" name="Line 28"/>
          <p:cNvSpPr>
            <a:spLocks noChangeShapeType="1"/>
          </p:cNvSpPr>
          <p:nvPr/>
        </p:nvSpPr>
        <p:spPr bwMode="auto">
          <a:xfrm flipH="1">
            <a:off x="3316289" y="3663951"/>
            <a:ext cx="2301875" cy="1458913"/>
          </a:xfrm>
          <a:prstGeom prst="line">
            <a:avLst/>
          </a:prstGeom>
          <a:noFill/>
          <a:ln w="57150">
            <a:solidFill>
              <a:schemeClr val="tx1"/>
            </a:solidFill>
            <a:round/>
            <a:headEnd/>
            <a:tailEnd type="triangle" w="med" len="med"/>
          </a:ln>
          <a:effectLst/>
        </p:spPr>
        <p:txBody>
          <a:bodyPr vert="horz" wrap="none" lIns="182562" tIns="46038" rIns="182562" bIns="46038" numCol="1" anchor="ctr" anchorCtr="0" compatLnSpc="1">
            <a:prstTxWarp prst="textNoShape">
              <a:avLst/>
            </a:prstTxWarp>
          </a:bodyPr>
          <a:lstStyle/>
          <a:p>
            <a:endParaRPr lang="ja-JP" altLang="en-US"/>
          </a:p>
        </p:txBody>
      </p:sp>
      <p:sp>
        <p:nvSpPr>
          <p:cNvPr id="30" name="AutoShape 29"/>
          <p:cNvSpPr>
            <a:spLocks noChangeArrowheads="1"/>
          </p:cNvSpPr>
          <p:nvPr/>
        </p:nvSpPr>
        <p:spPr bwMode="auto">
          <a:xfrm>
            <a:off x="7791450" y="5688013"/>
            <a:ext cx="2733706" cy="995362"/>
          </a:xfrm>
          <a:prstGeom prst="wedgeRectCallout">
            <a:avLst>
              <a:gd name="adj1" fmla="val -96426"/>
              <a:gd name="adj2" fmla="val -60046"/>
            </a:avLst>
          </a:prstGeom>
          <a:ln>
            <a:headEnd/>
            <a:tailEn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anchor="ctr" anchorCtr="0" compatLnSpc="1">
            <a:prstTxWarp prst="textNoShape">
              <a:avLst/>
            </a:prstTxWarp>
          </a:bodyPr>
          <a:lstStyle/>
          <a:p>
            <a:pPr algn="l" eaLnBrk="0" hangingPunct="0">
              <a:lnSpc>
                <a:spcPct val="100000"/>
              </a:lnSpc>
              <a:spcBef>
                <a:spcPct val="0"/>
              </a:spcBef>
            </a:pPr>
            <a:r>
              <a:rPr lang="ja-JP" altLang="en-US" sz="1400" dirty="0">
                <a:solidFill>
                  <a:srgbClr val="000000"/>
                </a:solidFill>
              </a:rPr>
              <a:t>バージョンごとのファイル構成</a:t>
            </a:r>
          </a:p>
          <a:p>
            <a:pPr algn="l" eaLnBrk="0" hangingPunct="0">
              <a:lnSpc>
                <a:spcPct val="100000"/>
              </a:lnSpc>
              <a:spcBef>
                <a:spcPct val="0"/>
              </a:spcBef>
            </a:pPr>
            <a:r>
              <a:rPr lang="ja-JP" altLang="en-US" sz="1400" dirty="0">
                <a:solidFill>
                  <a:srgbClr val="000000"/>
                </a:solidFill>
              </a:rPr>
              <a:t>オフライン</a:t>
            </a:r>
            <a:r>
              <a:rPr lang="en-US" altLang="ja-JP" sz="1400" dirty="0">
                <a:solidFill>
                  <a:srgbClr val="000000"/>
                </a:solidFill>
              </a:rPr>
              <a:t>/</a:t>
            </a:r>
            <a:r>
              <a:rPr lang="ja-JP" altLang="en-US" sz="1400" dirty="0">
                <a:solidFill>
                  <a:srgbClr val="000000"/>
                </a:solidFill>
              </a:rPr>
              <a:t>オンラインの指定</a:t>
            </a:r>
          </a:p>
          <a:p>
            <a:pPr algn="l" eaLnBrk="0" hangingPunct="0">
              <a:lnSpc>
                <a:spcPct val="100000"/>
              </a:lnSpc>
              <a:spcBef>
                <a:spcPct val="0"/>
              </a:spcBef>
            </a:pPr>
            <a:r>
              <a:rPr lang="ja-JP" altLang="en-US" sz="1400" dirty="0">
                <a:solidFill>
                  <a:srgbClr val="000000"/>
                </a:solidFill>
              </a:rPr>
              <a:t>アップグレード方法の指定</a:t>
            </a:r>
          </a:p>
          <a:p>
            <a:pPr algn="l" eaLnBrk="0" hangingPunct="0">
              <a:lnSpc>
                <a:spcPct val="100000"/>
              </a:lnSpc>
              <a:spcBef>
                <a:spcPct val="0"/>
              </a:spcBef>
            </a:pPr>
            <a:r>
              <a:rPr lang="en-US" altLang="ja-JP" sz="1400" dirty="0">
                <a:solidFill>
                  <a:srgbClr val="000000"/>
                </a:solidFill>
              </a:rPr>
              <a:t>.NET </a:t>
            </a:r>
            <a:r>
              <a:rPr lang="ja-JP" altLang="en-US" sz="1400" dirty="0">
                <a:solidFill>
                  <a:srgbClr val="000000"/>
                </a:solidFill>
              </a:rPr>
              <a:t>セキュリティ構成</a:t>
            </a:r>
          </a:p>
        </p:txBody>
      </p:sp>
      <p:sp>
        <p:nvSpPr>
          <p:cNvPr id="31" name="AutoShape 30"/>
          <p:cNvSpPr>
            <a:spLocks noChangeArrowheads="1"/>
          </p:cNvSpPr>
          <p:nvPr/>
        </p:nvSpPr>
        <p:spPr bwMode="auto">
          <a:xfrm>
            <a:off x="3024166" y="1830388"/>
            <a:ext cx="4311672" cy="603250"/>
          </a:xfrm>
          <a:prstGeom prst="wedgeRectCallout">
            <a:avLst>
              <a:gd name="adj1" fmla="val -38795"/>
              <a:gd name="adj2" fmla="val 148157"/>
            </a:avLst>
          </a:prstGeom>
          <a:ln>
            <a:headEnd/>
            <a:tailEn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anchor="ctr" anchorCtr="0" compatLnSpc="1">
            <a:prstTxWarp prst="textNoShape">
              <a:avLst/>
            </a:prstTxWarp>
          </a:bodyPr>
          <a:lstStyle/>
          <a:p>
            <a:pPr algn="l" eaLnBrk="0" hangingPunct="0">
              <a:lnSpc>
                <a:spcPct val="100000"/>
              </a:lnSpc>
              <a:spcBef>
                <a:spcPct val="0"/>
              </a:spcBef>
            </a:pPr>
            <a:r>
              <a:rPr lang="ja-JP" altLang="en-US" sz="1400" dirty="0">
                <a:solidFill>
                  <a:srgbClr val="000000"/>
                </a:solidFill>
              </a:rPr>
              <a:t>簡単なクリック操作によってダウンロード</a:t>
            </a:r>
          </a:p>
          <a:p>
            <a:pPr algn="l" eaLnBrk="0" hangingPunct="0">
              <a:lnSpc>
                <a:spcPct val="100000"/>
              </a:lnSpc>
              <a:spcBef>
                <a:spcPct val="0"/>
              </a:spcBef>
            </a:pPr>
            <a:r>
              <a:rPr lang="ja-JP" altLang="en-US" sz="1400" dirty="0">
                <a:solidFill>
                  <a:srgbClr val="000000"/>
                </a:solidFill>
              </a:rPr>
              <a:t>ダウンロード後はオフライン実行を行う構成も可能</a:t>
            </a:r>
          </a:p>
        </p:txBody>
      </p:sp>
      <p:sp>
        <p:nvSpPr>
          <p:cNvPr id="32" name="AutoShape 31"/>
          <p:cNvSpPr>
            <a:spLocks noChangeArrowheads="1"/>
          </p:cNvSpPr>
          <p:nvPr/>
        </p:nvSpPr>
        <p:spPr bwMode="auto">
          <a:xfrm>
            <a:off x="3341688" y="5929314"/>
            <a:ext cx="3683006" cy="566737"/>
          </a:xfrm>
          <a:prstGeom prst="wedgeRectCallout">
            <a:avLst>
              <a:gd name="adj1" fmla="val -49949"/>
              <a:gd name="adj2" fmla="val -124231"/>
            </a:avLst>
          </a:prstGeom>
          <a:ln>
            <a:headEnd/>
            <a:tailEn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anchor="ctr" anchorCtr="0" compatLnSpc="1">
            <a:prstTxWarp prst="textNoShape">
              <a:avLst/>
            </a:prstTxWarp>
          </a:bodyPr>
          <a:lstStyle/>
          <a:p>
            <a:pPr algn="l" eaLnBrk="0" hangingPunct="0">
              <a:lnSpc>
                <a:spcPct val="100000"/>
              </a:lnSpc>
              <a:spcBef>
                <a:spcPct val="0"/>
              </a:spcBef>
            </a:pPr>
            <a:r>
              <a:rPr lang="ja-JP" altLang="en-US" sz="1400" dirty="0">
                <a:solidFill>
                  <a:srgbClr val="000000"/>
                </a:solidFill>
              </a:rPr>
              <a:t>起動毎にアップグレード確認が可能</a:t>
            </a:r>
          </a:p>
          <a:p>
            <a:pPr algn="l" eaLnBrk="0" hangingPunct="0">
              <a:lnSpc>
                <a:spcPct val="100000"/>
              </a:lnSpc>
              <a:spcBef>
                <a:spcPct val="0"/>
              </a:spcBef>
            </a:pPr>
            <a:r>
              <a:rPr lang="ja-JP" altLang="en-US" sz="1400" dirty="0">
                <a:solidFill>
                  <a:srgbClr val="000000"/>
                </a:solidFill>
              </a:rPr>
              <a:t>コードアクセス セキュリティに基づく実行</a:t>
            </a:r>
          </a:p>
        </p:txBody>
      </p:sp>
      <p:pic>
        <p:nvPicPr>
          <p:cNvPr id="33" name="Picture 32"/>
          <p:cNvPicPr>
            <a:picLocks noChangeAspect="1" noChangeArrowheads="1"/>
          </p:cNvPicPr>
          <p:nvPr/>
        </p:nvPicPr>
        <p:blipFill>
          <a:blip r:embed="rId12"/>
          <a:srcRect/>
          <a:stretch>
            <a:fillRect/>
          </a:stretch>
        </p:blipFill>
        <p:spPr bwMode="auto">
          <a:xfrm>
            <a:off x="3841750" y="2973388"/>
            <a:ext cx="1568450" cy="1776412"/>
          </a:xfrm>
          <a:prstGeom prst="rect">
            <a:avLst/>
          </a:prstGeom>
          <a:noFill/>
          <a:ln w="28575" algn="ctr">
            <a:noFill/>
            <a:miter lim="800000"/>
            <a:headEnd/>
            <a:tailEnd/>
          </a:ln>
          <a:effectLst/>
        </p:spPr>
      </p:pic>
      <p:pic>
        <p:nvPicPr>
          <p:cNvPr id="55298" name="Picture 2" descr="D:\PPTResources\BoxShots_Logos\Visual Studio (generic)\Visual Studio Logo reverse vert.png"/>
          <p:cNvPicPr>
            <a:picLocks noChangeAspect="1" noChangeArrowheads="1"/>
          </p:cNvPicPr>
          <p:nvPr/>
        </p:nvPicPr>
        <p:blipFill>
          <a:blip r:embed="rId13" cstate="print"/>
          <a:srcRect/>
          <a:stretch>
            <a:fillRect/>
          </a:stretch>
        </p:blipFill>
        <p:spPr bwMode="auto">
          <a:xfrm>
            <a:off x="8734428" y="4655018"/>
            <a:ext cx="969961" cy="345618"/>
          </a:xfrm>
          <a:prstGeom prst="rect">
            <a:avLst/>
          </a:prstGeom>
          <a:noFill/>
          <a:effectLst>
            <a:outerShdw blurRad="50800" dist="38100" dir="8100000" algn="tr"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5412" name="Rectangle 4"/>
          <p:cNvSpPr>
            <a:spLocks noChangeArrowheads="1"/>
          </p:cNvSpPr>
          <p:nvPr/>
        </p:nvSpPr>
        <p:spPr bwMode="auto">
          <a:xfrm>
            <a:off x="4583113" y="6229350"/>
            <a:ext cx="4176712" cy="349250"/>
          </a:xfrm>
          <a:prstGeom prst="rect">
            <a:avLst/>
          </a:prstGeom>
          <a:gradFill rotWithShape="0">
            <a:gsLst>
              <a:gs pos="0">
                <a:srgbClr val="808080">
                  <a:gamma/>
                  <a:tint val="73725"/>
                  <a:invGamma/>
                </a:srgbClr>
              </a:gs>
              <a:gs pos="100000">
                <a:srgbClr val="808080"/>
              </a:gs>
            </a:gsLst>
            <a:lin ang="5400000" scaled="1"/>
          </a:gradFill>
          <a:ln w="12700">
            <a:solidFill>
              <a:schemeClr val="accent2"/>
            </a:solidFill>
            <a:miter lim="800000"/>
            <a:headEnd type="none" w="sm" len="sm"/>
            <a:tailEnd type="none" w="sm" len="sm"/>
          </a:ln>
          <a:effectLst/>
        </p:spPr>
        <p:txBody>
          <a:bodyPr wrap="none" anchor="ctr"/>
          <a:lstStyle/>
          <a:p>
            <a:pPr algn="ctr" eaLnBrk="0" hangingPunct="0"/>
            <a:r>
              <a:rPr kumimoji="0" lang="en-US" altLang="ja-JP">
                <a:solidFill>
                  <a:schemeClr val="bg1"/>
                </a:solidFill>
                <a:effectLst>
                  <a:outerShdw blurRad="38100" dist="38100" dir="2700000" algn="tl">
                    <a:srgbClr val="000000">
                      <a:alpha val="43137"/>
                    </a:srgbClr>
                  </a:outerShdw>
                </a:effectLst>
              </a:rPr>
              <a:t>Windows OS</a:t>
            </a:r>
          </a:p>
        </p:txBody>
      </p:sp>
      <p:sp>
        <p:nvSpPr>
          <p:cNvPr id="2705413" name="Rectangle 5"/>
          <p:cNvSpPr>
            <a:spLocks noChangeArrowheads="1"/>
          </p:cNvSpPr>
          <p:nvPr/>
        </p:nvSpPr>
        <p:spPr bwMode="auto">
          <a:xfrm>
            <a:off x="4583114" y="5764213"/>
            <a:ext cx="4181475" cy="349250"/>
          </a:xfrm>
          <a:prstGeom prst="rect">
            <a:avLst/>
          </a:prstGeom>
          <a:gradFill rotWithShape="0">
            <a:gsLst>
              <a:gs pos="0">
                <a:schemeClr val="hlink">
                  <a:gamma/>
                  <a:tint val="33725"/>
                  <a:invGamma/>
                </a:schemeClr>
              </a:gs>
              <a:gs pos="100000">
                <a:schemeClr val="hlink"/>
              </a:gs>
            </a:gsLst>
            <a:lin ang="5400000" scaled="1"/>
          </a:gradFill>
          <a:ln w="12700">
            <a:solidFill>
              <a:schemeClr val="accent2"/>
            </a:solidFill>
            <a:miter lim="800000"/>
            <a:headEnd type="none" w="sm" len="sm"/>
            <a:tailEnd type="none" w="sm" len="sm"/>
          </a:ln>
          <a:effectLst/>
        </p:spPr>
        <p:txBody>
          <a:bodyPr wrap="none" anchor="ctr"/>
          <a:lstStyle/>
          <a:p>
            <a:pPr algn="ctr" eaLnBrk="0" hangingPunct="0"/>
            <a:r>
              <a:rPr kumimoji="0" lang="en-US" altLang="ja-JP">
                <a:solidFill>
                  <a:schemeClr val="bg1"/>
                </a:solidFill>
                <a:effectLst>
                  <a:outerShdw blurRad="38100" dist="38100" dir="2700000" algn="tl">
                    <a:srgbClr val="000000">
                      <a:alpha val="43137"/>
                    </a:srgbClr>
                  </a:outerShdw>
                </a:effectLst>
              </a:rPr>
              <a:t>Common Language Runtime</a:t>
            </a:r>
          </a:p>
        </p:txBody>
      </p:sp>
      <p:sp>
        <p:nvSpPr>
          <p:cNvPr id="2705414" name="Rectangle 6"/>
          <p:cNvSpPr>
            <a:spLocks noChangeArrowheads="1"/>
          </p:cNvSpPr>
          <p:nvPr/>
        </p:nvSpPr>
        <p:spPr bwMode="auto">
          <a:xfrm>
            <a:off x="4583114" y="5311775"/>
            <a:ext cx="4181475" cy="338138"/>
          </a:xfrm>
          <a:prstGeom prst="rect">
            <a:avLst/>
          </a:prstGeom>
          <a:gradFill rotWithShape="0">
            <a:gsLst>
              <a:gs pos="0">
                <a:schemeClr val="accent2">
                  <a:gamma/>
                  <a:tint val="33725"/>
                  <a:invGamma/>
                </a:schemeClr>
              </a:gs>
              <a:gs pos="100000">
                <a:schemeClr val="accent2"/>
              </a:gs>
            </a:gsLst>
            <a:lin ang="5400000" scaled="1"/>
          </a:gradFill>
          <a:ln w="12700">
            <a:solidFill>
              <a:schemeClr val="accent2"/>
            </a:solidFill>
            <a:miter lim="800000"/>
            <a:headEnd type="none" w="sm" len="sm"/>
            <a:tailEnd type="none" w="sm" len="sm"/>
          </a:ln>
          <a:effectLst/>
        </p:spPr>
        <p:txBody>
          <a:bodyPr wrap="none" anchor="ctr"/>
          <a:lstStyle/>
          <a:p>
            <a:pPr algn="ctr" eaLnBrk="0" hangingPunct="0"/>
            <a:r>
              <a:rPr kumimoji="0" lang="en-US" altLang="ja-JP">
                <a:solidFill>
                  <a:schemeClr val="bg1"/>
                </a:solidFill>
                <a:effectLst>
                  <a:outerShdw blurRad="38100" dist="38100" dir="2700000" algn="tl">
                    <a:srgbClr val="000000">
                      <a:alpha val="43137"/>
                    </a:srgbClr>
                  </a:outerShdw>
                </a:effectLst>
              </a:rPr>
              <a:t>Base Class Library</a:t>
            </a:r>
          </a:p>
        </p:txBody>
      </p:sp>
      <p:sp>
        <p:nvSpPr>
          <p:cNvPr id="2705415" name="Rectangle 7"/>
          <p:cNvSpPr>
            <a:spLocks noChangeArrowheads="1"/>
          </p:cNvSpPr>
          <p:nvPr/>
        </p:nvSpPr>
        <p:spPr bwMode="auto">
          <a:xfrm>
            <a:off x="4583114" y="4883150"/>
            <a:ext cx="4181475" cy="336550"/>
          </a:xfrm>
          <a:prstGeom prst="rect">
            <a:avLst/>
          </a:prstGeom>
          <a:gradFill rotWithShape="0">
            <a:gsLst>
              <a:gs pos="0">
                <a:schemeClr val="accent2">
                  <a:gamma/>
                  <a:tint val="33725"/>
                  <a:invGamma/>
                </a:schemeClr>
              </a:gs>
              <a:gs pos="100000">
                <a:schemeClr val="accent2"/>
              </a:gs>
            </a:gsLst>
            <a:lin ang="5400000" scaled="1"/>
          </a:gradFill>
          <a:ln w="12700">
            <a:solidFill>
              <a:schemeClr val="accent2"/>
            </a:solidFill>
            <a:miter lim="800000"/>
            <a:headEnd type="none" w="sm" len="sm"/>
            <a:tailEnd type="none" w="sm" len="sm"/>
          </a:ln>
          <a:effectLst/>
        </p:spPr>
        <p:txBody>
          <a:bodyPr wrap="none" anchor="ctr"/>
          <a:lstStyle/>
          <a:p>
            <a:pPr algn="ctr" eaLnBrk="0" hangingPunct="0"/>
            <a:r>
              <a:rPr kumimoji="0" lang="en-US" altLang="ja-JP">
                <a:solidFill>
                  <a:schemeClr val="bg1"/>
                </a:solidFill>
                <a:effectLst>
                  <a:outerShdw blurRad="38100" dist="38100" dir="2700000" algn="tl">
                    <a:srgbClr val="000000">
                      <a:alpha val="43137"/>
                    </a:srgbClr>
                  </a:outerShdw>
                </a:effectLst>
              </a:rPr>
              <a:t>ADO.NET and XML</a:t>
            </a:r>
          </a:p>
        </p:txBody>
      </p:sp>
      <p:grpSp>
        <p:nvGrpSpPr>
          <p:cNvPr id="2" name="Group 8"/>
          <p:cNvGrpSpPr>
            <a:grpSpLocks/>
          </p:cNvGrpSpPr>
          <p:nvPr/>
        </p:nvGrpSpPr>
        <p:grpSpPr bwMode="auto">
          <a:xfrm>
            <a:off x="4583114" y="4302126"/>
            <a:ext cx="4181475" cy="481013"/>
            <a:chOff x="521" y="2090"/>
            <a:chExt cx="3504" cy="403"/>
          </a:xfrm>
        </p:grpSpPr>
        <p:sp>
          <p:nvSpPr>
            <p:cNvPr id="2705417" name="Rectangle 9"/>
            <p:cNvSpPr>
              <a:spLocks noChangeArrowheads="1"/>
            </p:cNvSpPr>
            <p:nvPr/>
          </p:nvSpPr>
          <p:spPr bwMode="auto">
            <a:xfrm>
              <a:off x="521" y="2090"/>
              <a:ext cx="1737" cy="403"/>
            </a:xfrm>
            <a:prstGeom prst="rect">
              <a:avLst/>
            </a:prstGeom>
            <a:gradFill rotWithShape="0">
              <a:gsLst>
                <a:gs pos="0">
                  <a:schemeClr val="accent2">
                    <a:gamma/>
                    <a:tint val="33725"/>
                    <a:invGamma/>
                  </a:schemeClr>
                </a:gs>
                <a:gs pos="100000">
                  <a:schemeClr val="accent2"/>
                </a:gs>
              </a:gsLst>
              <a:lin ang="5400000" scaled="1"/>
            </a:gradFill>
            <a:ln w="12700">
              <a:solidFill>
                <a:schemeClr val="accent2"/>
              </a:solidFill>
              <a:miter lim="800000"/>
              <a:headEnd type="none" w="sm" len="sm"/>
              <a:tailEnd type="none" w="sm" len="sm"/>
            </a:ln>
            <a:effectLst/>
          </p:spPr>
          <p:txBody>
            <a:bodyPr wrap="none" anchor="ctr"/>
            <a:lstStyle/>
            <a:p>
              <a:pPr algn="ctr" eaLnBrk="0" hangingPunct="0"/>
              <a:r>
                <a:rPr kumimoji="0" lang="en-US" altLang="ja-JP">
                  <a:solidFill>
                    <a:schemeClr val="bg1"/>
                  </a:solidFill>
                  <a:effectLst>
                    <a:outerShdw blurRad="38100" dist="38100" dir="2700000" algn="tl">
                      <a:srgbClr val="000000">
                        <a:alpha val="43137"/>
                      </a:srgbClr>
                    </a:outerShdw>
                  </a:effectLst>
                </a:rPr>
                <a:t>ASP.NET</a:t>
              </a:r>
            </a:p>
          </p:txBody>
        </p:sp>
        <p:sp>
          <p:nvSpPr>
            <p:cNvPr id="2705418" name="Rectangle 10"/>
            <p:cNvSpPr>
              <a:spLocks noChangeArrowheads="1"/>
            </p:cNvSpPr>
            <p:nvPr/>
          </p:nvSpPr>
          <p:spPr bwMode="auto">
            <a:xfrm>
              <a:off x="2345" y="2090"/>
              <a:ext cx="1680" cy="403"/>
            </a:xfrm>
            <a:prstGeom prst="rect">
              <a:avLst/>
            </a:prstGeom>
            <a:gradFill rotWithShape="0">
              <a:gsLst>
                <a:gs pos="0">
                  <a:schemeClr val="accent2">
                    <a:gamma/>
                    <a:tint val="33725"/>
                    <a:invGamma/>
                  </a:schemeClr>
                </a:gs>
                <a:gs pos="100000">
                  <a:schemeClr val="accent2"/>
                </a:gs>
              </a:gsLst>
              <a:lin ang="5400000" scaled="1"/>
            </a:gradFill>
            <a:ln w="12700">
              <a:solidFill>
                <a:schemeClr val="accent2"/>
              </a:solidFill>
              <a:miter lim="800000"/>
              <a:headEnd type="none" w="sm" len="sm"/>
              <a:tailEnd type="none" w="sm" len="sm"/>
            </a:ln>
            <a:effectLst/>
          </p:spPr>
          <p:txBody>
            <a:bodyPr wrap="none" anchor="ctr"/>
            <a:lstStyle/>
            <a:p>
              <a:pPr algn="ctr" eaLnBrk="0" hangingPunct="0"/>
              <a:r>
                <a:rPr kumimoji="0" lang="en-US" altLang="ja-JP">
                  <a:solidFill>
                    <a:schemeClr val="bg1"/>
                  </a:solidFill>
                  <a:effectLst>
                    <a:outerShdw blurRad="38100" dist="38100" dir="2700000" algn="tl">
                      <a:srgbClr val="000000">
                        <a:alpha val="43137"/>
                      </a:srgbClr>
                    </a:outerShdw>
                  </a:effectLst>
                </a:rPr>
                <a:t>Windows Forms</a:t>
              </a:r>
            </a:p>
          </p:txBody>
        </p:sp>
      </p:grpSp>
      <p:sp>
        <p:nvSpPr>
          <p:cNvPr id="2705419" name="Rectangle 11"/>
          <p:cNvSpPr>
            <a:spLocks noChangeArrowheads="1"/>
          </p:cNvSpPr>
          <p:nvPr/>
        </p:nvSpPr>
        <p:spPr bwMode="auto">
          <a:xfrm>
            <a:off x="4583114" y="3816350"/>
            <a:ext cx="4181475" cy="369888"/>
          </a:xfrm>
          <a:prstGeom prst="rect">
            <a:avLst/>
          </a:prstGeom>
          <a:gradFill rotWithShape="0">
            <a:gsLst>
              <a:gs pos="0">
                <a:schemeClr val="folHlink">
                  <a:gamma/>
                  <a:tint val="33725"/>
                  <a:invGamma/>
                </a:schemeClr>
              </a:gs>
              <a:gs pos="100000">
                <a:schemeClr val="folHlink"/>
              </a:gs>
            </a:gsLst>
            <a:lin ang="5400000" scaled="1"/>
          </a:gradFill>
          <a:ln w="12700">
            <a:solidFill>
              <a:schemeClr val="accent2"/>
            </a:solidFill>
            <a:miter lim="800000"/>
            <a:headEnd type="none" w="sm" len="sm"/>
            <a:tailEnd type="none" w="sm" len="sm"/>
          </a:ln>
          <a:effectLst/>
        </p:spPr>
        <p:txBody>
          <a:bodyPr wrap="none" anchor="ctr"/>
          <a:lstStyle/>
          <a:p>
            <a:pPr algn="ctr" eaLnBrk="0" hangingPunct="0"/>
            <a:r>
              <a:rPr kumimoji="0" lang="en-US" altLang="ja-JP">
                <a:solidFill>
                  <a:schemeClr val="bg1"/>
                </a:solidFill>
                <a:effectLst>
                  <a:outerShdw blurRad="38100" dist="38100" dir="2700000" algn="tl">
                    <a:srgbClr val="000000">
                      <a:alpha val="43137"/>
                    </a:srgbClr>
                  </a:outerShdw>
                </a:effectLst>
              </a:rPr>
              <a:t>Intermediate Language </a:t>
            </a:r>
            <a:r>
              <a:rPr kumimoji="0" lang="ja-JP" altLang="en-US">
                <a:solidFill>
                  <a:schemeClr val="bg1"/>
                </a:solidFill>
                <a:effectLst>
                  <a:outerShdw blurRad="38100" dist="38100" dir="2700000" algn="tl">
                    <a:srgbClr val="000000">
                      <a:alpha val="43137"/>
                    </a:srgbClr>
                  </a:outerShdw>
                </a:effectLst>
              </a:rPr>
              <a:t>（</a:t>
            </a:r>
            <a:r>
              <a:rPr kumimoji="0" lang="en-US" altLang="ja-JP">
                <a:solidFill>
                  <a:schemeClr val="bg1"/>
                </a:solidFill>
                <a:effectLst>
                  <a:outerShdw blurRad="38100" dist="38100" dir="2700000" algn="tl">
                    <a:srgbClr val="000000">
                      <a:alpha val="43137"/>
                    </a:srgbClr>
                  </a:outerShdw>
                </a:effectLst>
              </a:rPr>
              <a:t>IL</a:t>
            </a:r>
            <a:r>
              <a:rPr kumimoji="0" lang="ja-JP" altLang="en-US">
                <a:solidFill>
                  <a:schemeClr val="bg1"/>
                </a:solidFill>
                <a:effectLst>
                  <a:outerShdw blurRad="38100" dist="38100" dir="2700000" algn="tl">
                    <a:srgbClr val="000000">
                      <a:alpha val="43137"/>
                    </a:srgbClr>
                  </a:outerShdw>
                </a:effectLst>
              </a:rPr>
              <a:t>）</a:t>
            </a:r>
          </a:p>
        </p:txBody>
      </p:sp>
      <p:grpSp>
        <p:nvGrpSpPr>
          <p:cNvPr id="3" name="Group 12"/>
          <p:cNvGrpSpPr>
            <a:grpSpLocks/>
          </p:cNvGrpSpPr>
          <p:nvPr/>
        </p:nvGrpSpPr>
        <p:grpSpPr bwMode="auto">
          <a:xfrm>
            <a:off x="4583114" y="3357564"/>
            <a:ext cx="4181475" cy="338137"/>
            <a:chOff x="521" y="1298"/>
            <a:chExt cx="3504" cy="283"/>
          </a:xfrm>
        </p:grpSpPr>
        <p:sp>
          <p:nvSpPr>
            <p:cNvPr id="2705421" name="Rectangle 13"/>
            <p:cNvSpPr>
              <a:spLocks noChangeArrowheads="1"/>
            </p:cNvSpPr>
            <p:nvPr/>
          </p:nvSpPr>
          <p:spPr bwMode="auto">
            <a:xfrm>
              <a:off x="521" y="1298"/>
              <a:ext cx="576" cy="283"/>
            </a:xfrm>
            <a:prstGeom prst="rect">
              <a:avLst/>
            </a:prstGeom>
            <a:gradFill rotWithShape="0">
              <a:gsLst>
                <a:gs pos="0">
                  <a:schemeClr val="folHlink">
                    <a:gamma/>
                    <a:tint val="33725"/>
                    <a:invGamma/>
                  </a:schemeClr>
                </a:gs>
                <a:gs pos="100000">
                  <a:schemeClr val="folHlink"/>
                </a:gs>
              </a:gsLst>
              <a:lin ang="5400000" scaled="1"/>
            </a:gradFill>
            <a:ln w="12700">
              <a:solidFill>
                <a:schemeClr val="accent2"/>
              </a:solidFill>
              <a:miter lim="800000"/>
              <a:headEnd type="none" w="sm" len="sm"/>
              <a:tailEnd type="none" w="sm" len="sm"/>
            </a:ln>
            <a:effectLst/>
          </p:spPr>
          <p:txBody>
            <a:bodyPr wrap="none" anchor="ctr"/>
            <a:lstStyle/>
            <a:p>
              <a:pPr algn="ctr" eaLnBrk="0" hangingPunct="0"/>
              <a:r>
                <a:rPr kumimoji="0" lang="en-US" altLang="ja-JP">
                  <a:solidFill>
                    <a:schemeClr val="bg1"/>
                  </a:solidFill>
                  <a:effectLst>
                    <a:outerShdw blurRad="38100" dist="38100" dir="2700000" algn="tl">
                      <a:srgbClr val="000000">
                        <a:alpha val="43137"/>
                      </a:srgbClr>
                    </a:outerShdw>
                  </a:effectLst>
                </a:rPr>
                <a:t>VB</a:t>
              </a:r>
            </a:p>
          </p:txBody>
        </p:sp>
        <p:sp>
          <p:nvSpPr>
            <p:cNvPr id="2705422" name="Rectangle 14"/>
            <p:cNvSpPr>
              <a:spLocks noChangeArrowheads="1"/>
            </p:cNvSpPr>
            <p:nvPr/>
          </p:nvSpPr>
          <p:spPr bwMode="auto">
            <a:xfrm>
              <a:off x="1193" y="1298"/>
              <a:ext cx="576" cy="283"/>
            </a:xfrm>
            <a:prstGeom prst="rect">
              <a:avLst/>
            </a:prstGeom>
            <a:gradFill rotWithShape="0">
              <a:gsLst>
                <a:gs pos="0">
                  <a:schemeClr val="folHlink">
                    <a:gamma/>
                    <a:tint val="33725"/>
                    <a:invGamma/>
                  </a:schemeClr>
                </a:gs>
                <a:gs pos="100000">
                  <a:schemeClr val="folHlink"/>
                </a:gs>
              </a:gsLst>
              <a:lin ang="5400000" scaled="1"/>
            </a:gradFill>
            <a:ln w="12700">
              <a:solidFill>
                <a:schemeClr val="accent2"/>
              </a:solidFill>
              <a:miter lim="800000"/>
              <a:headEnd type="none" w="sm" len="sm"/>
              <a:tailEnd type="none" w="sm" len="sm"/>
            </a:ln>
            <a:effectLst/>
          </p:spPr>
          <p:txBody>
            <a:bodyPr wrap="none" anchor="ctr"/>
            <a:lstStyle/>
            <a:p>
              <a:pPr algn="ctr" eaLnBrk="0" hangingPunct="0"/>
              <a:r>
                <a:rPr kumimoji="0" lang="en-US" altLang="ja-JP">
                  <a:solidFill>
                    <a:schemeClr val="bg1"/>
                  </a:solidFill>
                  <a:effectLst>
                    <a:outerShdw blurRad="38100" dist="38100" dir="2700000" algn="tl">
                      <a:srgbClr val="000000">
                        <a:alpha val="43137"/>
                      </a:srgbClr>
                    </a:outerShdw>
                  </a:effectLst>
                </a:rPr>
                <a:t>C++</a:t>
              </a:r>
            </a:p>
          </p:txBody>
        </p:sp>
        <p:sp>
          <p:nvSpPr>
            <p:cNvPr id="2705423" name="Rectangle 15"/>
            <p:cNvSpPr>
              <a:spLocks noChangeArrowheads="1"/>
            </p:cNvSpPr>
            <p:nvPr/>
          </p:nvSpPr>
          <p:spPr bwMode="auto">
            <a:xfrm>
              <a:off x="1865" y="1298"/>
              <a:ext cx="576" cy="283"/>
            </a:xfrm>
            <a:prstGeom prst="rect">
              <a:avLst/>
            </a:prstGeom>
            <a:gradFill rotWithShape="0">
              <a:gsLst>
                <a:gs pos="0">
                  <a:schemeClr val="folHlink">
                    <a:gamma/>
                    <a:tint val="33725"/>
                    <a:invGamma/>
                  </a:schemeClr>
                </a:gs>
                <a:gs pos="100000">
                  <a:schemeClr val="folHlink"/>
                </a:gs>
              </a:gsLst>
              <a:lin ang="5400000" scaled="1"/>
            </a:gradFill>
            <a:ln w="12700">
              <a:solidFill>
                <a:schemeClr val="accent2"/>
              </a:solidFill>
              <a:miter lim="800000"/>
              <a:headEnd type="none" w="sm" len="sm"/>
              <a:tailEnd type="none" w="sm" len="sm"/>
            </a:ln>
            <a:effectLst/>
          </p:spPr>
          <p:txBody>
            <a:bodyPr wrap="none" anchor="ctr"/>
            <a:lstStyle/>
            <a:p>
              <a:pPr algn="ctr" eaLnBrk="0" hangingPunct="0"/>
              <a:r>
                <a:rPr kumimoji="0" lang="en-US" altLang="ja-JP">
                  <a:solidFill>
                    <a:schemeClr val="bg1"/>
                  </a:solidFill>
                  <a:effectLst>
                    <a:outerShdw blurRad="38100" dist="38100" dir="2700000" algn="tl">
                      <a:srgbClr val="000000">
                        <a:alpha val="43137"/>
                      </a:srgbClr>
                    </a:outerShdw>
                  </a:effectLst>
                </a:rPr>
                <a:t>C#</a:t>
              </a:r>
            </a:p>
          </p:txBody>
        </p:sp>
        <p:sp>
          <p:nvSpPr>
            <p:cNvPr id="2705424" name="Rectangle 16"/>
            <p:cNvSpPr>
              <a:spLocks noChangeArrowheads="1"/>
            </p:cNvSpPr>
            <p:nvPr/>
          </p:nvSpPr>
          <p:spPr bwMode="auto">
            <a:xfrm>
              <a:off x="2537" y="1298"/>
              <a:ext cx="720" cy="283"/>
            </a:xfrm>
            <a:prstGeom prst="rect">
              <a:avLst/>
            </a:prstGeom>
            <a:gradFill rotWithShape="0">
              <a:gsLst>
                <a:gs pos="0">
                  <a:schemeClr val="folHlink">
                    <a:gamma/>
                    <a:tint val="33725"/>
                    <a:invGamma/>
                  </a:schemeClr>
                </a:gs>
                <a:gs pos="100000">
                  <a:schemeClr val="folHlink"/>
                </a:gs>
              </a:gsLst>
              <a:lin ang="5400000" scaled="1"/>
            </a:gradFill>
            <a:ln w="12700">
              <a:solidFill>
                <a:schemeClr val="accent2"/>
              </a:solidFill>
              <a:miter lim="800000"/>
              <a:headEnd type="none" w="sm" len="sm"/>
              <a:tailEnd type="none" w="sm" len="sm"/>
            </a:ln>
            <a:effectLst/>
          </p:spPr>
          <p:txBody>
            <a:bodyPr wrap="none" anchor="ctr"/>
            <a:lstStyle/>
            <a:p>
              <a:pPr algn="ctr" eaLnBrk="0" hangingPunct="0"/>
              <a:r>
                <a:rPr kumimoji="0" lang="en-US" altLang="ja-JP">
                  <a:solidFill>
                    <a:schemeClr val="bg1"/>
                  </a:solidFill>
                  <a:effectLst>
                    <a:outerShdw blurRad="38100" dist="38100" dir="2700000" algn="tl">
                      <a:srgbClr val="000000">
                        <a:alpha val="43137"/>
                      </a:srgbClr>
                    </a:outerShdw>
                  </a:effectLst>
                </a:rPr>
                <a:t>JScript</a:t>
              </a:r>
            </a:p>
          </p:txBody>
        </p:sp>
        <p:sp>
          <p:nvSpPr>
            <p:cNvPr id="2705425" name="Rectangle 17"/>
            <p:cNvSpPr>
              <a:spLocks noChangeArrowheads="1"/>
            </p:cNvSpPr>
            <p:nvPr/>
          </p:nvSpPr>
          <p:spPr bwMode="auto">
            <a:xfrm>
              <a:off x="3353" y="1298"/>
              <a:ext cx="672" cy="283"/>
            </a:xfrm>
            <a:prstGeom prst="rect">
              <a:avLst/>
            </a:prstGeom>
            <a:gradFill rotWithShape="0">
              <a:gsLst>
                <a:gs pos="0">
                  <a:schemeClr val="folHlink">
                    <a:gamma/>
                    <a:tint val="33725"/>
                    <a:invGamma/>
                  </a:schemeClr>
                </a:gs>
                <a:gs pos="100000">
                  <a:schemeClr val="folHlink"/>
                </a:gs>
              </a:gsLst>
              <a:lin ang="5400000" scaled="1"/>
            </a:gradFill>
            <a:ln w="12700">
              <a:solidFill>
                <a:schemeClr val="accent2"/>
              </a:solidFill>
              <a:miter lim="800000"/>
              <a:headEnd type="none" w="sm" len="sm"/>
              <a:tailEnd type="none" w="sm" len="sm"/>
            </a:ln>
            <a:effectLst/>
          </p:spPr>
          <p:txBody>
            <a:bodyPr wrap="none" anchor="ctr"/>
            <a:lstStyle/>
            <a:p>
              <a:pPr algn="ctr" eaLnBrk="0" hangingPunct="0"/>
              <a:r>
                <a:rPr kumimoji="0" lang="en-US" altLang="ja-JP">
                  <a:solidFill>
                    <a:schemeClr val="bg1"/>
                  </a:solidFill>
                  <a:effectLst>
                    <a:outerShdw blurRad="38100" dist="38100" dir="2700000" algn="tl">
                      <a:srgbClr val="000000">
                        <a:alpha val="43137"/>
                      </a:srgbClr>
                    </a:outerShdw>
                  </a:effectLst>
                </a:rPr>
                <a:t>…</a:t>
              </a:r>
            </a:p>
          </p:txBody>
        </p:sp>
      </p:grpSp>
      <p:sp>
        <p:nvSpPr>
          <p:cNvPr id="2705426" name="Rectangle 18"/>
          <p:cNvSpPr>
            <a:spLocks noChangeArrowheads="1"/>
          </p:cNvSpPr>
          <p:nvPr/>
        </p:nvSpPr>
        <p:spPr bwMode="auto">
          <a:xfrm>
            <a:off x="8867776" y="3360739"/>
            <a:ext cx="1260475" cy="3222625"/>
          </a:xfrm>
          <a:prstGeom prst="rect">
            <a:avLst/>
          </a:prstGeom>
          <a:gradFill rotWithShape="1">
            <a:gsLst>
              <a:gs pos="0">
                <a:srgbClr val="3399FF">
                  <a:gamma/>
                  <a:tint val="33725"/>
                  <a:invGamma/>
                </a:srgbClr>
              </a:gs>
              <a:gs pos="100000">
                <a:srgbClr val="3399FF"/>
              </a:gs>
            </a:gsLst>
            <a:lin ang="5400000" scaled="1"/>
          </a:gradFill>
          <a:ln w="12700">
            <a:solidFill>
              <a:schemeClr val="accent2"/>
            </a:solidFill>
            <a:miter lim="800000"/>
            <a:headEnd type="none" w="sm" len="sm"/>
            <a:tailEnd type="none" w="sm" len="sm"/>
          </a:ln>
          <a:effectLst/>
        </p:spPr>
        <p:txBody>
          <a:bodyPr vert="eaVert" wrap="none" anchor="ctr"/>
          <a:lstStyle/>
          <a:p>
            <a:pPr algn="ctr" eaLnBrk="0" hangingPunct="0"/>
            <a:r>
              <a:rPr kumimoji="0" lang="en-US" altLang="ja-JP" dirty="0">
                <a:solidFill>
                  <a:schemeClr val="bg1"/>
                </a:solidFill>
                <a:effectLst>
                  <a:outerShdw blurRad="38100" dist="38100" dir="2700000" algn="tl">
                    <a:srgbClr val="000000">
                      <a:alpha val="43137"/>
                    </a:srgbClr>
                  </a:outerShdw>
                </a:effectLst>
              </a:rPr>
              <a:t>Visual Studio 2005</a:t>
            </a:r>
          </a:p>
        </p:txBody>
      </p:sp>
      <p:sp>
        <p:nvSpPr>
          <p:cNvPr id="2705428" name="Rectangle 20"/>
          <p:cNvSpPr>
            <a:spLocks noGrp="1" noChangeArrowheads="1"/>
          </p:cNvSpPr>
          <p:nvPr>
            <p:ph sz="quarter" idx="10"/>
          </p:nvPr>
        </p:nvSpPr>
        <p:spPr/>
        <p:txBody>
          <a:bodyPr>
            <a:normAutofit/>
          </a:bodyPr>
          <a:lstStyle/>
          <a:p>
            <a:r>
              <a:rPr lang="en-US" altLang="ja-JP"/>
              <a:t>.NET Framework </a:t>
            </a:r>
            <a:r>
              <a:rPr lang="ja-JP" altLang="en-US"/>
              <a:t>は言語非依存の論理構造を持つ</a:t>
            </a:r>
          </a:p>
          <a:p>
            <a:pPr lvl="1"/>
            <a:r>
              <a:rPr lang="ja-JP" altLang="en-US"/>
              <a:t>共通の動作基盤（</a:t>
            </a:r>
            <a:r>
              <a:rPr lang="en-US" altLang="ja-JP"/>
              <a:t>CLR</a:t>
            </a:r>
            <a:r>
              <a:rPr lang="ja-JP" altLang="en-US"/>
              <a:t>）の上ですべてが動作し、すべての言語で共通的に利用できるクラス群が用意されている</a:t>
            </a:r>
            <a:endParaRPr lang="ja-JP" altLang="en-US" dirty="0"/>
          </a:p>
        </p:txBody>
      </p:sp>
      <p:sp>
        <p:nvSpPr>
          <p:cNvPr id="2705427" name="Rectangle 19"/>
          <p:cNvSpPr>
            <a:spLocks noGrp="1" noChangeArrowheads="1"/>
          </p:cNvSpPr>
          <p:nvPr>
            <p:ph type="title"/>
          </p:nvPr>
        </p:nvSpPr>
        <p:spPr/>
        <p:txBody>
          <a:bodyPr>
            <a:normAutofit fontScale="90000"/>
          </a:bodyPr>
          <a:lstStyle/>
          <a:p>
            <a:r>
              <a:rPr lang="en-US" altLang="ja-JP" dirty="0">
                <a:solidFill>
                  <a:srgbClr val="000000"/>
                </a:solidFill>
              </a:rPr>
              <a:t>.NET Framework </a:t>
            </a:r>
            <a:r>
              <a:rPr lang="ja-JP" altLang="en-US" dirty="0">
                <a:solidFill>
                  <a:srgbClr val="000000"/>
                </a:solidFill>
              </a:rPr>
              <a:t>クラスライブラリ</a:t>
            </a:r>
            <a:br>
              <a:rPr lang="ja-JP" altLang="en-US" dirty="0">
                <a:solidFill>
                  <a:srgbClr val="000000"/>
                </a:solidFill>
              </a:rPr>
            </a:br>
            <a:r>
              <a:rPr lang="en-US" altLang="ja-JP" sz="2700" dirty="0">
                <a:solidFill>
                  <a:srgbClr val="000000"/>
                </a:solidFill>
              </a:rPr>
              <a:t>.NET Framework </a:t>
            </a:r>
            <a:r>
              <a:rPr lang="ja-JP" altLang="en-US" sz="2700" dirty="0">
                <a:solidFill>
                  <a:srgbClr val="000000"/>
                </a:solidFill>
              </a:rPr>
              <a:t>の論理構造</a:t>
            </a:r>
          </a:p>
        </p:txBody>
      </p:sp>
      <p:sp>
        <p:nvSpPr>
          <p:cNvPr id="2705429" name="Rectangle 21"/>
          <p:cNvSpPr>
            <a:spLocks noChangeArrowheads="1"/>
          </p:cNvSpPr>
          <p:nvPr/>
        </p:nvSpPr>
        <p:spPr bwMode="auto">
          <a:xfrm>
            <a:off x="4511676" y="3284538"/>
            <a:ext cx="4329113" cy="2881312"/>
          </a:xfrm>
          <a:prstGeom prst="rect">
            <a:avLst/>
          </a:prstGeom>
          <a:noFill/>
          <a:ln w="38100" cap="rnd">
            <a:solidFill>
              <a:srgbClr val="FF3300"/>
            </a:solidFill>
            <a:prstDash val="sysDot"/>
            <a:miter lim="800000"/>
            <a:headEnd/>
            <a:tailEnd/>
          </a:ln>
          <a:effectLst/>
        </p:spPr>
        <p:txBody>
          <a:bodyPr wrap="none" anchor="ctr"/>
          <a:lstStyle/>
          <a:p>
            <a:pPr algn="ctr"/>
            <a:endParaRPr lang="ja-JP" altLang="en-US">
              <a:solidFill>
                <a:schemeClr val="bg1"/>
              </a:solidFill>
              <a:effectLst>
                <a:outerShdw blurRad="38100" dist="38100" dir="2700000" algn="tl">
                  <a:srgbClr val="000000">
                    <a:alpha val="43137"/>
                  </a:srgbClr>
                </a:outerShdw>
              </a:effectLst>
            </a:endParaRPr>
          </a:p>
        </p:txBody>
      </p:sp>
      <p:sp>
        <p:nvSpPr>
          <p:cNvPr id="2705430" name="AutoShape 22"/>
          <p:cNvSpPr>
            <a:spLocks/>
          </p:cNvSpPr>
          <p:nvPr/>
        </p:nvSpPr>
        <p:spPr bwMode="auto">
          <a:xfrm>
            <a:off x="4295776" y="5805488"/>
            <a:ext cx="144463" cy="792162"/>
          </a:xfrm>
          <a:prstGeom prst="leftBrace">
            <a:avLst>
              <a:gd name="adj1" fmla="val 45696"/>
              <a:gd name="adj2" fmla="val 50000"/>
            </a:avLst>
          </a:prstGeom>
          <a:noFill/>
          <a:ln w="9525">
            <a:solidFill>
              <a:schemeClr val="tx1"/>
            </a:solidFill>
            <a:round/>
            <a:headEnd/>
            <a:tailEnd/>
          </a:ln>
          <a:effectLst/>
        </p:spPr>
        <p:txBody>
          <a:bodyPr wrap="none" anchor="ctr"/>
          <a:lstStyle/>
          <a:p>
            <a:pPr algn="ctr"/>
            <a:endParaRPr lang="ja-JP" altLang="en-US">
              <a:solidFill>
                <a:schemeClr val="bg1"/>
              </a:solidFill>
              <a:effectLst>
                <a:outerShdw blurRad="38100" dist="38100" dir="2700000" algn="tl">
                  <a:srgbClr val="000000">
                    <a:alpha val="43137"/>
                  </a:srgbClr>
                </a:outerShdw>
              </a:effectLst>
            </a:endParaRPr>
          </a:p>
        </p:txBody>
      </p:sp>
      <p:sp>
        <p:nvSpPr>
          <p:cNvPr id="2705431" name="Rectangle 23"/>
          <p:cNvSpPr>
            <a:spLocks noChangeArrowheads="1"/>
          </p:cNvSpPr>
          <p:nvPr/>
        </p:nvSpPr>
        <p:spPr bwMode="auto">
          <a:xfrm>
            <a:off x="1774826" y="5805488"/>
            <a:ext cx="2449513" cy="792162"/>
          </a:xfrm>
          <a:prstGeom prst="rect">
            <a:avLst/>
          </a:prstGeom>
          <a:gradFill rotWithShape="1">
            <a:gsLst>
              <a:gs pos="0">
                <a:srgbClr val="99CCFF">
                  <a:gamma/>
                  <a:tint val="33725"/>
                  <a:invGamma/>
                </a:srgbClr>
              </a:gs>
              <a:gs pos="50000">
                <a:srgbClr val="99CCFF"/>
              </a:gs>
              <a:gs pos="100000">
                <a:srgbClr val="99CCFF">
                  <a:gamma/>
                  <a:tint val="33725"/>
                  <a:invGamma/>
                </a:srgbClr>
              </a:gs>
            </a:gsLst>
            <a:lin ang="2700000" scaled="1"/>
          </a:gradFill>
          <a:ln w="19050">
            <a:solidFill>
              <a:srgbClr val="000080"/>
            </a:solidFill>
            <a:miter lim="800000"/>
            <a:headEnd/>
            <a:tailEnd/>
          </a:ln>
          <a:effectLst/>
        </p:spPr>
        <p:txBody>
          <a:bodyPr wrap="none" anchor="ctr"/>
          <a:lstStyle/>
          <a:p>
            <a:r>
              <a:rPr lang="ja-JP" altLang="en-US">
                <a:solidFill>
                  <a:schemeClr val="bg1"/>
                </a:solidFill>
                <a:effectLst>
                  <a:outerShdw blurRad="38100" dist="38100" dir="2700000" algn="tl">
                    <a:srgbClr val="000000">
                      <a:alpha val="43137"/>
                    </a:srgbClr>
                  </a:outerShdw>
                </a:effectLst>
              </a:rPr>
              <a:t>ランタイム</a:t>
            </a:r>
          </a:p>
          <a:p>
            <a:r>
              <a:rPr lang="ja-JP" altLang="en-US">
                <a:solidFill>
                  <a:schemeClr val="bg1"/>
                </a:solidFill>
                <a:effectLst>
                  <a:outerShdw blurRad="38100" dist="38100" dir="2700000" algn="tl">
                    <a:srgbClr val="000000">
                      <a:alpha val="43137"/>
                    </a:srgbClr>
                  </a:outerShdw>
                </a:effectLst>
              </a:rPr>
              <a:t>（プログラムの動作基盤）</a:t>
            </a:r>
          </a:p>
        </p:txBody>
      </p:sp>
      <p:sp>
        <p:nvSpPr>
          <p:cNvPr id="2705432" name="Rectangle 24"/>
          <p:cNvSpPr>
            <a:spLocks noChangeArrowheads="1"/>
          </p:cNvSpPr>
          <p:nvPr/>
        </p:nvSpPr>
        <p:spPr bwMode="auto">
          <a:xfrm>
            <a:off x="1774826" y="4221163"/>
            <a:ext cx="2447925" cy="1439862"/>
          </a:xfrm>
          <a:prstGeom prst="rect">
            <a:avLst/>
          </a:prstGeom>
          <a:gradFill rotWithShape="1">
            <a:gsLst>
              <a:gs pos="0">
                <a:srgbClr val="FF99CC">
                  <a:gamma/>
                  <a:tint val="33725"/>
                  <a:invGamma/>
                </a:srgbClr>
              </a:gs>
              <a:gs pos="50000">
                <a:srgbClr val="FF99CC"/>
              </a:gs>
              <a:gs pos="100000">
                <a:srgbClr val="FF99CC">
                  <a:gamma/>
                  <a:tint val="33725"/>
                  <a:invGamma/>
                </a:srgbClr>
              </a:gs>
            </a:gsLst>
            <a:lin ang="2700000" scaled="1"/>
          </a:gradFill>
          <a:ln w="19050">
            <a:solidFill>
              <a:srgbClr val="FF0000"/>
            </a:solidFill>
            <a:miter lim="800000"/>
            <a:headEnd/>
            <a:tailEnd/>
          </a:ln>
          <a:effectLst/>
        </p:spPr>
        <p:txBody>
          <a:bodyPr wrap="none" anchor="ctr"/>
          <a:lstStyle/>
          <a:p>
            <a:r>
              <a:rPr lang="en-US" altLang="ja-JP">
                <a:solidFill>
                  <a:schemeClr val="bg1"/>
                </a:solidFill>
                <a:effectLst>
                  <a:outerShdw blurRad="38100" dist="38100" dir="2700000" algn="tl">
                    <a:srgbClr val="000000">
                      <a:alpha val="43137"/>
                    </a:srgbClr>
                  </a:outerShdw>
                </a:effectLst>
              </a:rPr>
              <a:t>.NET Framework</a:t>
            </a:r>
          </a:p>
          <a:p>
            <a:r>
              <a:rPr lang="ja-JP" altLang="en-US">
                <a:solidFill>
                  <a:schemeClr val="bg1"/>
                </a:solidFill>
                <a:effectLst>
                  <a:outerShdw blurRad="38100" dist="38100" dir="2700000" algn="tl">
                    <a:srgbClr val="000000">
                      <a:alpha val="43137"/>
                    </a:srgbClr>
                  </a:outerShdw>
                </a:effectLst>
              </a:rPr>
              <a:t>クラスライブラリ</a:t>
            </a:r>
          </a:p>
          <a:p>
            <a:r>
              <a:rPr lang="ja-JP" altLang="en-US">
                <a:solidFill>
                  <a:schemeClr val="bg1"/>
                </a:solidFill>
                <a:effectLst>
                  <a:outerShdw blurRad="38100" dist="38100" dir="2700000" algn="tl">
                    <a:srgbClr val="000000">
                      <a:alpha val="43137"/>
                    </a:srgbClr>
                  </a:outerShdw>
                </a:effectLst>
              </a:rPr>
              <a:t>（すべての言語に共通の</a:t>
            </a:r>
          </a:p>
          <a:p>
            <a:r>
              <a:rPr lang="ja-JP" altLang="en-US">
                <a:solidFill>
                  <a:schemeClr val="bg1"/>
                </a:solidFill>
                <a:effectLst>
                  <a:outerShdw blurRad="38100" dist="38100" dir="2700000" algn="tl">
                    <a:srgbClr val="000000">
                      <a:alpha val="43137"/>
                    </a:srgbClr>
                  </a:outerShdw>
                </a:effectLst>
              </a:rPr>
              <a:t>ユーティリティ</a:t>
            </a:r>
          </a:p>
          <a:p>
            <a:r>
              <a:rPr lang="ja-JP" altLang="en-US">
                <a:solidFill>
                  <a:schemeClr val="bg1"/>
                </a:solidFill>
                <a:effectLst>
                  <a:outerShdw blurRad="38100" dist="38100" dir="2700000" algn="tl">
                    <a:srgbClr val="000000">
                      <a:alpha val="43137"/>
                    </a:srgbClr>
                  </a:outerShdw>
                </a:effectLst>
              </a:rPr>
              <a:t>コンポーネント群）</a:t>
            </a:r>
          </a:p>
        </p:txBody>
      </p:sp>
      <p:sp>
        <p:nvSpPr>
          <p:cNvPr id="2705433" name="Rectangle 25"/>
          <p:cNvSpPr>
            <a:spLocks noChangeArrowheads="1"/>
          </p:cNvSpPr>
          <p:nvPr/>
        </p:nvSpPr>
        <p:spPr bwMode="auto">
          <a:xfrm>
            <a:off x="1774826" y="3357564"/>
            <a:ext cx="2447925" cy="719137"/>
          </a:xfrm>
          <a:prstGeom prst="rect">
            <a:avLst/>
          </a:prstGeom>
          <a:gradFill rotWithShape="1">
            <a:gsLst>
              <a:gs pos="0">
                <a:srgbClr val="CC99FF">
                  <a:gamma/>
                  <a:tint val="33725"/>
                  <a:invGamma/>
                </a:srgbClr>
              </a:gs>
              <a:gs pos="50000">
                <a:srgbClr val="CC99FF"/>
              </a:gs>
              <a:gs pos="100000">
                <a:srgbClr val="CC99FF">
                  <a:gamma/>
                  <a:tint val="33725"/>
                  <a:invGamma/>
                </a:srgbClr>
              </a:gs>
            </a:gsLst>
            <a:lin ang="2700000" scaled="1"/>
          </a:gradFill>
          <a:ln w="19050">
            <a:solidFill>
              <a:srgbClr val="800080"/>
            </a:solidFill>
            <a:miter lim="800000"/>
            <a:headEnd/>
            <a:tailEnd/>
          </a:ln>
          <a:effectLst/>
        </p:spPr>
        <p:txBody>
          <a:bodyPr wrap="none" anchor="ctr"/>
          <a:lstStyle/>
          <a:p>
            <a:r>
              <a:rPr lang="ja-JP" altLang="en-US">
                <a:solidFill>
                  <a:schemeClr val="bg1"/>
                </a:solidFill>
                <a:effectLst>
                  <a:outerShdw blurRad="38100" dist="38100" dir="2700000" algn="tl">
                    <a:srgbClr val="000000">
                      <a:alpha val="43137"/>
                    </a:srgbClr>
                  </a:outerShdw>
                </a:effectLst>
              </a:rPr>
              <a:t>ユーザーアプリ</a:t>
            </a:r>
          </a:p>
        </p:txBody>
      </p:sp>
      <p:sp>
        <p:nvSpPr>
          <p:cNvPr id="2705434" name="AutoShape 26"/>
          <p:cNvSpPr>
            <a:spLocks/>
          </p:cNvSpPr>
          <p:nvPr/>
        </p:nvSpPr>
        <p:spPr bwMode="auto">
          <a:xfrm>
            <a:off x="4295776" y="3357563"/>
            <a:ext cx="144463" cy="792162"/>
          </a:xfrm>
          <a:prstGeom prst="leftBrace">
            <a:avLst>
              <a:gd name="adj1" fmla="val 45696"/>
              <a:gd name="adj2" fmla="val 50000"/>
            </a:avLst>
          </a:prstGeom>
          <a:noFill/>
          <a:ln w="9525">
            <a:solidFill>
              <a:schemeClr val="tx1"/>
            </a:solidFill>
            <a:round/>
            <a:headEnd/>
            <a:tailEnd/>
          </a:ln>
          <a:effectLst/>
        </p:spPr>
        <p:txBody>
          <a:bodyPr wrap="none" anchor="ctr"/>
          <a:lstStyle/>
          <a:p>
            <a:pPr algn="ctr"/>
            <a:endParaRPr lang="ja-JP" altLang="en-US">
              <a:solidFill>
                <a:schemeClr val="bg1"/>
              </a:solidFill>
              <a:effectLst>
                <a:outerShdw blurRad="38100" dist="38100" dir="2700000" algn="tl">
                  <a:srgbClr val="000000">
                    <a:alpha val="43137"/>
                  </a:srgbClr>
                </a:outerShdw>
              </a:effectLst>
            </a:endParaRPr>
          </a:p>
        </p:txBody>
      </p:sp>
      <p:sp>
        <p:nvSpPr>
          <p:cNvPr id="2705435" name="AutoShape 27"/>
          <p:cNvSpPr>
            <a:spLocks/>
          </p:cNvSpPr>
          <p:nvPr/>
        </p:nvSpPr>
        <p:spPr bwMode="auto">
          <a:xfrm>
            <a:off x="4295776" y="4292601"/>
            <a:ext cx="144463" cy="1368425"/>
          </a:xfrm>
          <a:prstGeom prst="leftBrace">
            <a:avLst>
              <a:gd name="adj1" fmla="val 78937"/>
              <a:gd name="adj2" fmla="val 50000"/>
            </a:avLst>
          </a:prstGeom>
          <a:noFill/>
          <a:ln w="9525">
            <a:solidFill>
              <a:schemeClr val="tx1"/>
            </a:solidFill>
            <a:round/>
            <a:headEnd/>
            <a:tailEnd/>
          </a:ln>
          <a:effectLst/>
        </p:spPr>
        <p:txBody>
          <a:bodyPr wrap="none" anchor="ctr"/>
          <a:lstStyle/>
          <a:p>
            <a:pPr algn="ctr"/>
            <a:endParaRPr lang="ja-JP" altLang="en-US">
              <a:solidFill>
                <a:schemeClr val="bg1"/>
              </a:solidFill>
              <a:effectLst>
                <a:outerShdw blurRad="38100" dist="38100" dir="2700000" algn="tl">
                  <a:srgbClr val="000000">
                    <a:alpha val="43137"/>
                  </a:srgbClr>
                </a:outerShdw>
              </a:effectLst>
            </a:endParaRPr>
          </a:p>
        </p:txBody>
      </p:sp>
      <p:sp>
        <p:nvSpPr>
          <p:cNvPr id="2705436" name="Text Box 28"/>
          <p:cNvSpPr txBox="1">
            <a:spLocks noChangeArrowheads="1"/>
          </p:cNvSpPr>
          <p:nvPr/>
        </p:nvSpPr>
        <p:spPr bwMode="auto">
          <a:xfrm>
            <a:off x="5232400" y="2924175"/>
            <a:ext cx="2860014" cy="369332"/>
          </a:xfrm>
          <a:prstGeom prst="rect">
            <a:avLst/>
          </a:prstGeom>
          <a:noFill/>
          <a:ln w="9525">
            <a:noFill/>
            <a:miter lim="800000"/>
            <a:headEnd/>
            <a:tailEnd/>
          </a:ln>
          <a:effectLst/>
        </p:spPr>
        <p:txBody>
          <a:bodyPr wrap="none">
            <a:spAutoFit/>
          </a:bodyPr>
          <a:lstStyle/>
          <a:p>
            <a:pPr algn="ctr"/>
            <a:r>
              <a:rPr lang="en-US" altLang="ja-JP">
                <a:solidFill>
                  <a:srgbClr val="FF3300"/>
                </a:solidFill>
                <a:ea typeface="ＭＳ ゴシック" pitchFamily="49" charset="-128"/>
              </a:rPr>
              <a:t>Microsoft .NET Framework</a:t>
            </a:r>
          </a:p>
        </p:txBody>
      </p:sp>
      <p:sp>
        <p:nvSpPr>
          <p:cNvPr id="2705437" name="Line 29"/>
          <p:cNvSpPr>
            <a:spLocks noChangeShapeType="1"/>
          </p:cNvSpPr>
          <p:nvPr/>
        </p:nvSpPr>
        <p:spPr bwMode="auto">
          <a:xfrm>
            <a:off x="4511676" y="4235450"/>
            <a:ext cx="4321175" cy="0"/>
          </a:xfrm>
          <a:prstGeom prst="line">
            <a:avLst/>
          </a:prstGeom>
          <a:noFill/>
          <a:ln w="38100" cap="rnd">
            <a:solidFill>
              <a:srgbClr val="B40000"/>
            </a:solidFill>
            <a:prstDash val="sysDot"/>
            <a:round/>
            <a:headEnd/>
            <a:tailEnd/>
          </a:ln>
          <a:effectLst/>
        </p:spPr>
        <p:txBody>
          <a:bodyPr/>
          <a:lstStyle/>
          <a:p>
            <a:pPr algn="ctr"/>
            <a:endParaRPr lang="ja-JP" altLang="en-US">
              <a:solidFill>
                <a:schemeClr val="bg1"/>
              </a:solidFill>
              <a:effectLst>
                <a:outerShdw blurRad="38100" dist="38100" dir="2700000" algn="tl">
                  <a:srgbClr val="000000">
                    <a:alpha val="43137"/>
                  </a:srgbClr>
                </a:outerShdw>
              </a:effectLst>
            </a:endParaRPr>
          </a:p>
        </p:txBody>
      </p:sp>
      <p:sp>
        <p:nvSpPr>
          <p:cNvPr id="2705438" name="Line 30"/>
          <p:cNvSpPr>
            <a:spLocks noChangeShapeType="1"/>
          </p:cNvSpPr>
          <p:nvPr/>
        </p:nvSpPr>
        <p:spPr bwMode="auto">
          <a:xfrm>
            <a:off x="4511676" y="5700713"/>
            <a:ext cx="4321175" cy="0"/>
          </a:xfrm>
          <a:prstGeom prst="line">
            <a:avLst/>
          </a:prstGeom>
          <a:noFill/>
          <a:ln w="38100" cap="rnd">
            <a:solidFill>
              <a:srgbClr val="B40000"/>
            </a:solidFill>
            <a:prstDash val="sysDot"/>
            <a:round/>
            <a:headEnd/>
            <a:tailEnd/>
          </a:ln>
          <a:effectLst/>
        </p:spPr>
        <p:txBody>
          <a:bodyPr/>
          <a:lstStyle/>
          <a:p>
            <a:pPr algn="ctr"/>
            <a:endParaRPr lang="ja-JP" altLang="en-US">
              <a:solidFill>
                <a:schemeClr val="bg1"/>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 5"/>
          <p:cNvSpPr>
            <a:spLocks noGrp="1"/>
          </p:cNvSpPr>
          <p:nvPr>
            <p:ph sz="quarter" idx="10"/>
          </p:nvPr>
        </p:nvSpPr>
        <p:spPr/>
        <p:txBody>
          <a:bodyPr>
            <a:normAutofit/>
          </a:bodyPr>
          <a:lstStyle/>
          <a:p>
            <a:r>
              <a:rPr lang="en-US" altLang="ja-JP" dirty="0"/>
              <a:t>Microsoft Development Platform </a:t>
            </a:r>
            <a:r>
              <a:rPr lang="ja-JP" altLang="en-US" dirty="0"/>
              <a:t>の歩み</a:t>
            </a:r>
            <a:endParaRPr lang="en-US" altLang="ja-JP" dirty="0"/>
          </a:p>
          <a:p>
            <a:r>
              <a:rPr lang="en-US" altLang="ja-JP" dirty="0"/>
              <a:t>COM</a:t>
            </a:r>
          </a:p>
          <a:p>
            <a:r>
              <a:rPr lang="en-US" altLang="ja-JP" dirty="0"/>
              <a:t>.NET Framework 1.0 </a:t>
            </a:r>
            <a:r>
              <a:rPr lang="ja-JP" altLang="en-US" dirty="0"/>
              <a:t>から</a:t>
            </a:r>
            <a:r>
              <a:rPr lang="en-US" altLang="ja-JP" dirty="0"/>
              <a:t> 2.0</a:t>
            </a:r>
          </a:p>
          <a:p>
            <a:r>
              <a:rPr lang="en-US" altLang="ja-JP" dirty="0"/>
              <a:t>.NET Framework 3.0</a:t>
            </a:r>
          </a:p>
          <a:p>
            <a:r>
              <a:rPr lang="en-US" altLang="ja-JP" dirty="0"/>
              <a:t>.NET Framework 3.5</a:t>
            </a:r>
          </a:p>
          <a:p>
            <a:r>
              <a:rPr lang="en-US" altLang="ja-JP" dirty="0"/>
              <a:t>Xamarin</a:t>
            </a:r>
          </a:p>
          <a:p>
            <a:r>
              <a:rPr lang="en-US" altLang="ja-JP" dirty="0"/>
              <a:t>.NET Core</a:t>
            </a:r>
          </a:p>
        </p:txBody>
      </p:sp>
      <p:sp>
        <p:nvSpPr>
          <p:cNvPr id="5" name="タイトル 4"/>
          <p:cNvSpPr>
            <a:spLocks noGrp="1"/>
          </p:cNvSpPr>
          <p:nvPr>
            <p:ph type="title"/>
          </p:nvPr>
        </p:nvSpPr>
        <p:spPr/>
        <p:txBody>
          <a:bodyPr/>
          <a:lstStyle/>
          <a:p>
            <a:r>
              <a:rPr lang="en-US" altLang="ja-JP"/>
              <a:t>Agenda</a:t>
            </a:r>
            <a:endParaRPr lang="en-US" altLang="ja-JP"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Pictures\ppt_items\ppt_material\Artwork_Imagery\Shapes\Arrows\Straight\double headed white transparent arrow.png"/>
          <p:cNvPicPr>
            <a:picLocks noChangeAspect="1" noChangeArrowheads="1"/>
          </p:cNvPicPr>
          <p:nvPr/>
        </p:nvPicPr>
        <p:blipFill>
          <a:blip r:embed="rId5" cstate="print"/>
          <a:srcRect/>
          <a:stretch>
            <a:fillRect/>
          </a:stretch>
        </p:blipFill>
        <p:spPr bwMode="auto">
          <a:xfrm>
            <a:off x="1738313" y="3095625"/>
            <a:ext cx="8715375" cy="666750"/>
          </a:xfrm>
          <a:prstGeom prst="rect">
            <a:avLst/>
          </a:prstGeom>
          <a:noFill/>
        </p:spPr>
      </p:pic>
      <p:sp>
        <p:nvSpPr>
          <p:cNvPr id="13" name="正方形/長方形 12"/>
          <p:cNvSpPr/>
          <p:nvPr/>
        </p:nvSpPr>
        <p:spPr bwMode="auto">
          <a:xfrm>
            <a:off x="6073142" y="2928934"/>
            <a:ext cx="45719" cy="3357562"/>
          </a:xfrm>
          <a:prstGeom prst="rect">
            <a:avLst/>
          </a:prstGeom>
          <a:gradFill>
            <a:gsLst>
              <a:gs pos="0">
                <a:schemeClr val="bg1">
                  <a:alpha val="0"/>
                </a:schemeClr>
              </a:gs>
              <a:gs pos="80000">
                <a:schemeClr val="bg1"/>
              </a:gs>
              <a:gs pos="100000">
                <a:schemeClr val="bg1">
                  <a:alpha val="0"/>
                </a:schemeClr>
              </a:gs>
            </a:gsLst>
          </a:gra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300" dirty="0">
              <a:solidFill>
                <a:srgbClr val="000000"/>
              </a:solidFill>
              <a:latin typeface="+mn-ea"/>
            </a:endParaRPr>
          </a:p>
        </p:txBody>
      </p:sp>
      <p:sp>
        <p:nvSpPr>
          <p:cNvPr id="5" name="コンテンツ プレースホルダ 4"/>
          <p:cNvSpPr>
            <a:spLocks noGrp="1"/>
          </p:cNvSpPr>
          <p:nvPr>
            <p:ph sz="quarter" idx="10"/>
          </p:nvPr>
        </p:nvSpPr>
        <p:spPr/>
        <p:txBody>
          <a:bodyPr/>
          <a:lstStyle/>
          <a:p>
            <a:r>
              <a:rPr kumimoji="1" lang="ja-JP" altLang="en-US" dirty="0">
                <a:solidFill>
                  <a:srgbClr val="000000"/>
                </a:solidFill>
                <a:latin typeface="+mn-ea"/>
              </a:rPr>
              <a:t>環境：開発環境と実行環境</a:t>
            </a:r>
          </a:p>
          <a:p>
            <a:r>
              <a:rPr kumimoji="1" lang="ja-JP" altLang="en-US" dirty="0">
                <a:solidFill>
                  <a:srgbClr val="000000"/>
                </a:solidFill>
                <a:latin typeface="+mn-ea"/>
              </a:rPr>
              <a:t>プログラム：</a:t>
            </a:r>
            <a:r>
              <a:rPr kumimoji="1" lang="en-US" altLang="ja-JP" dirty="0">
                <a:solidFill>
                  <a:srgbClr val="000000"/>
                </a:solidFill>
                <a:latin typeface="+mn-ea"/>
              </a:rPr>
              <a:t>3</a:t>
            </a:r>
            <a:r>
              <a:rPr kumimoji="1" lang="ja-JP" altLang="en-US" dirty="0" err="1">
                <a:solidFill>
                  <a:srgbClr val="000000"/>
                </a:solidFill>
                <a:latin typeface="+mn-ea"/>
              </a:rPr>
              <a:t>つの</a:t>
            </a:r>
            <a:r>
              <a:rPr kumimoji="1" lang="ja-JP" altLang="en-US" dirty="0">
                <a:solidFill>
                  <a:srgbClr val="000000"/>
                </a:solidFill>
                <a:latin typeface="+mn-ea"/>
              </a:rPr>
              <a:t>状態</a:t>
            </a:r>
          </a:p>
          <a:p>
            <a:r>
              <a:rPr kumimoji="1" lang="ja-JP" altLang="en-US" dirty="0">
                <a:solidFill>
                  <a:srgbClr val="000000"/>
                </a:solidFill>
                <a:latin typeface="+mn-ea"/>
              </a:rPr>
              <a:t>コンパイラ：</a:t>
            </a:r>
            <a:r>
              <a:rPr kumimoji="1" lang="en-US" altLang="ja-JP" dirty="0">
                <a:solidFill>
                  <a:srgbClr val="000000"/>
                </a:solidFill>
                <a:latin typeface="+mn-ea"/>
              </a:rPr>
              <a:t>2</a:t>
            </a:r>
            <a:r>
              <a:rPr kumimoji="1" lang="ja-JP" altLang="en-US" dirty="0" err="1">
                <a:solidFill>
                  <a:srgbClr val="000000"/>
                </a:solidFill>
                <a:latin typeface="+mn-ea"/>
              </a:rPr>
              <a:t>つの</a:t>
            </a:r>
            <a:r>
              <a:rPr kumimoji="1" lang="ja-JP" altLang="en-US" dirty="0">
                <a:solidFill>
                  <a:srgbClr val="000000"/>
                </a:solidFill>
                <a:latin typeface="+mn-ea"/>
              </a:rPr>
              <a:t>コンパイラ</a:t>
            </a:r>
          </a:p>
        </p:txBody>
      </p:sp>
      <p:sp>
        <p:nvSpPr>
          <p:cNvPr id="4" name="タイトル 3"/>
          <p:cNvSpPr>
            <a:spLocks noGrp="1"/>
          </p:cNvSpPr>
          <p:nvPr>
            <p:ph type="title"/>
          </p:nvPr>
        </p:nvSpPr>
        <p:spPr/>
        <p:txBody>
          <a:bodyPr/>
          <a:lstStyle/>
          <a:p>
            <a:r>
              <a:rPr kumimoji="1" lang="en-US" altLang="ja-JP" dirty="0"/>
              <a:t>.NET Framework </a:t>
            </a:r>
            <a:r>
              <a:rPr kumimoji="1" lang="ja-JP" altLang="en-US" dirty="0"/>
              <a:t>の動作の基礎</a:t>
            </a:r>
          </a:p>
        </p:txBody>
      </p:sp>
      <p:sp>
        <p:nvSpPr>
          <p:cNvPr id="6" name="角丸四角形 5"/>
          <p:cNvSpPr/>
          <p:nvPr/>
        </p:nvSpPr>
        <p:spPr bwMode="auto">
          <a:xfrm>
            <a:off x="1666844" y="4071942"/>
            <a:ext cx="2071702" cy="857256"/>
          </a:xfrm>
          <a:prstGeom prst="round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ja-JP" altLang="en-US" sz="2300" b="1" dirty="0">
                <a:solidFill>
                  <a:srgbClr val="000000"/>
                </a:solidFill>
                <a:latin typeface="+mn-ea"/>
              </a:rPr>
              <a:t>ソースコード</a:t>
            </a:r>
          </a:p>
        </p:txBody>
      </p:sp>
      <p:sp>
        <p:nvSpPr>
          <p:cNvPr id="7" name="角丸四角形 6"/>
          <p:cNvSpPr/>
          <p:nvPr/>
        </p:nvSpPr>
        <p:spPr bwMode="auto">
          <a:xfrm>
            <a:off x="5024429" y="4071942"/>
            <a:ext cx="2071702" cy="857256"/>
          </a:xfrm>
          <a:prstGeom prst="round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ja-JP" altLang="en-US" sz="2300" b="1" dirty="0">
                <a:solidFill>
                  <a:srgbClr val="000000"/>
                </a:solidFill>
                <a:latin typeface="+mn-ea"/>
              </a:rPr>
              <a:t>アセンブリ</a:t>
            </a:r>
            <a:endParaRPr lang="en-US" altLang="ja-JP" sz="2300" b="1" dirty="0">
              <a:solidFill>
                <a:srgbClr val="000000"/>
              </a:solidFill>
              <a:latin typeface="+mn-ea"/>
            </a:endParaRPr>
          </a:p>
          <a:p>
            <a:pPr algn="ctr" defTabSz="914099" fontAlgn="base">
              <a:spcBef>
                <a:spcPct val="0"/>
              </a:spcBef>
              <a:spcAft>
                <a:spcPct val="0"/>
              </a:spcAft>
            </a:pPr>
            <a:r>
              <a:rPr lang="en-US" altLang="ja-JP" sz="2300" b="1" dirty="0">
                <a:solidFill>
                  <a:srgbClr val="000000"/>
                </a:solidFill>
                <a:latin typeface="+mn-ea"/>
              </a:rPr>
              <a:t>(</a:t>
            </a:r>
            <a:r>
              <a:rPr lang="ja-JP" altLang="en-US" sz="2300" b="1" dirty="0">
                <a:solidFill>
                  <a:srgbClr val="000000"/>
                </a:solidFill>
                <a:latin typeface="+mn-ea"/>
              </a:rPr>
              <a:t>中間言語</a:t>
            </a:r>
            <a:r>
              <a:rPr lang="en-US" altLang="ja-JP" sz="2300" b="1" dirty="0">
                <a:solidFill>
                  <a:srgbClr val="000000"/>
                </a:solidFill>
                <a:latin typeface="+mn-ea"/>
              </a:rPr>
              <a:t>)</a:t>
            </a:r>
            <a:endParaRPr lang="ja-JP" altLang="en-US" sz="2300" b="1" dirty="0">
              <a:solidFill>
                <a:srgbClr val="000000"/>
              </a:solidFill>
              <a:latin typeface="+mn-ea"/>
            </a:endParaRPr>
          </a:p>
        </p:txBody>
      </p:sp>
      <p:sp>
        <p:nvSpPr>
          <p:cNvPr id="8" name="角丸四角形 7"/>
          <p:cNvSpPr/>
          <p:nvPr/>
        </p:nvSpPr>
        <p:spPr bwMode="auto">
          <a:xfrm>
            <a:off x="8382016" y="4071942"/>
            <a:ext cx="2071702" cy="857256"/>
          </a:xfrm>
          <a:prstGeom prst="round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ja-JP" altLang="en-US" sz="2300" b="1" dirty="0">
                <a:solidFill>
                  <a:srgbClr val="000000"/>
                </a:solidFill>
                <a:latin typeface="+mn-ea"/>
              </a:rPr>
              <a:t>ネイティブコード</a:t>
            </a:r>
          </a:p>
        </p:txBody>
      </p:sp>
      <p:pic>
        <p:nvPicPr>
          <p:cNvPr id="1026" name="Picture 2" descr="D:\Pictures\ppt_items\ppt_material\Artwork_Imagery\Shapes\Arrows\Chevrons\teal-chevron_richer-color.png"/>
          <p:cNvPicPr>
            <a:picLocks noChangeAspect="1" noChangeArrowheads="1"/>
          </p:cNvPicPr>
          <p:nvPr/>
        </p:nvPicPr>
        <p:blipFill>
          <a:blip r:embed="rId6" cstate="print"/>
          <a:srcRect/>
          <a:stretch>
            <a:fillRect/>
          </a:stretch>
        </p:blipFill>
        <p:spPr bwMode="auto">
          <a:xfrm>
            <a:off x="3790942" y="4174351"/>
            <a:ext cx="1181093" cy="652438"/>
          </a:xfrm>
          <a:prstGeom prst="rect">
            <a:avLst/>
          </a:prstGeom>
          <a:noFill/>
        </p:spPr>
      </p:pic>
      <p:pic>
        <p:nvPicPr>
          <p:cNvPr id="10" name="Picture 2" descr="D:\Pictures\ppt_items\ppt_material\Artwork_Imagery\Shapes\Arrows\Chevrons\teal-chevron_richer-color.png"/>
          <p:cNvPicPr>
            <a:picLocks noChangeAspect="1" noChangeArrowheads="1"/>
          </p:cNvPicPr>
          <p:nvPr/>
        </p:nvPicPr>
        <p:blipFill>
          <a:blip r:embed="rId6" cstate="print"/>
          <a:srcRect/>
          <a:stretch>
            <a:fillRect/>
          </a:stretch>
        </p:blipFill>
        <p:spPr bwMode="auto">
          <a:xfrm>
            <a:off x="7148528" y="4174351"/>
            <a:ext cx="1181093" cy="652438"/>
          </a:xfrm>
          <a:prstGeom prst="rect">
            <a:avLst/>
          </a:prstGeom>
          <a:noFill/>
        </p:spPr>
      </p:pic>
      <p:sp>
        <p:nvSpPr>
          <p:cNvPr id="11" name="上矢印吹き出し 10"/>
          <p:cNvSpPr/>
          <p:nvPr>
            <p:custDataLst>
              <p:tags r:id="rId1"/>
            </p:custDataLst>
          </p:nvPr>
        </p:nvSpPr>
        <p:spPr bwMode="auto">
          <a:xfrm>
            <a:off x="3595670" y="4857760"/>
            <a:ext cx="1571636" cy="1285884"/>
          </a:xfrm>
          <a:prstGeom prst="upArrowCallout">
            <a:avLst/>
          </a:prstGeom>
          <a:solidFill>
            <a:srgbClr val="007233"/>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ja-JP" altLang="en-US" sz="2000" dirty="0">
                <a:solidFill>
                  <a:srgbClr val="FFFFFF"/>
                </a:solidFill>
                <a:latin typeface="+mn-ea"/>
              </a:rPr>
              <a:t>言語別</a:t>
            </a:r>
            <a:endParaRPr lang="en-US" altLang="ja-JP" sz="2000" dirty="0">
              <a:solidFill>
                <a:srgbClr val="FFFFFF"/>
              </a:solidFill>
              <a:latin typeface="+mn-ea"/>
            </a:endParaRPr>
          </a:p>
          <a:p>
            <a:pPr algn="ctr" defTabSz="914099" fontAlgn="base">
              <a:spcBef>
                <a:spcPct val="0"/>
              </a:spcBef>
              <a:spcAft>
                <a:spcPct val="0"/>
              </a:spcAft>
            </a:pPr>
            <a:r>
              <a:rPr lang="ja-JP" altLang="en-US" sz="2000" dirty="0">
                <a:solidFill>
                  <a:srgbClr val="FFFFFF"/>
                </a:solidFill>
                <a:latin typeface="+mn-ea"/>
              </a:rPr>
              <a:t>コンパイラ</a:t>
            </a:r>
          </a:p>
        </p:txBody>
      </p:sp>
      <p:sp>
        <p:nvSpPr>
          <p:cNvPr id="12" name="上矢印吹き出し 11"/>
          <p:cNvSpPr/>
          <p:nvPr>
            <p:custDataLst>
              <p:tags r:id="rId2"/>
            </p:custDataLst>
          </p:nvPr>
        </p:nvSpPr>
        <p:spPr bwMode="auto">
          <a:xfrm>
            <a:off x="6953256" y="4857760"/>
            <a:ext cx="1571636" cy="1285884"/>
          </a:xfrm>
          <a:prstGeom prst="upArrowCallout">
            <a:avLst/>
          </a:prstGeom>
          <a:solidFill>
            <a:srgbClr val="007233"/>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altLang="ja-JP" sz="2000" dirty="0">
                <a:solidFill>
                  <a:srgbClr val="FFFFFF"/>
                </a:solidFill>
                <a:latin typeface="+mn-ea"/>
              </a:rPr>
              <a:t>JIT</a:t>
            </a:r>
          </a:p>
          <a:p>
            <a:pPr algn="ctr" defTabSz="914099" fontAlgn="base">
              <a:spcBef>
                <a:spcPct val="0"/>
              </a:spcBef>
              <a:spcAft>
                <a:spcPct val="0"/>
              </a:spcAft>
            </a:pPr>
            <a:r>
              <a:rPr lang="ja-JP" altLang="en-US" sz="2000" dirty="0">
                <a:solidFill>
                  <a:srgbClr val="FFFFFF"/>
                </a:solidFill>
                <a:latin typeface="+mn-ea"/>
              </a:rPr>
              <a:t>コンパイラ</a:t>
            </a:r>
          </a:p>
        </p:txBody>
      </p:sp>
      <p:sp>
        <p:nvSpPr>
          <p:cNvPr id="16" name="テキスト ボックス 15"/>
          <p:cNvSpPr txBox="1"/>
          <p:nvPr/>
        </p:nvSpPr>
        <p:spPr>
          <a:xfrm>
            <a:off x="3680096" y="3253088"/>
            <a:ext cx="1492716" cy="461665"/>
          </a:xfrm>
          <a:prstGeom prst="rect">
            <a:avLst/>
          </a:prstGeom>
          <a:noFill/>
        </p:spPr>
        <p:txBody>
          <a:bodyPr wrap="none" rtlCol="0">
            <a:spAutoFit/>
            <a:scene3d>
              <a:camera prst="orthographicFront"/>
              <a:lightRig rig="soft" dir="t">
                <a:rot lat="0" lon="0" rev="10800000"/>
              </a:lightRig>
            </a:scene3d>
            <a:sp3d>
              <a:bevelT w="27940" h="12700"/>
              <a:contourClr>
                <a:srgbClr val="DDDDDD"/>
              </a:contourClr>
            </a:sp3d>
          </a:bodyPr>
          <a:lstStyle/>
          <a:p>
            <a:r>
              <a:rPr lang="ja-JP" altLang="en-US" sz="2400" b="1" spc="150" dirty="0">
                <a:ln w="11430"/>
                <a:solidFill>
                  <a:srgbClr val="000000"/>
                </a:solidFill>
                <a:latin typeface="+mn-ea"/>
              </a:rPr>
              <a:t>開発環境</a:t>
            </a:r>
          </a:p>
        </p:txBody>
      </p:sp>
      <p:sp>
        <p:nvSpPr>
          <p:cNvPr id="17" name="テキスト ボックス 16"/>
          <p:cNvSpPr txBox="1"/>
          <p:nvPr/>
        </p:nvSpPr>
        <p:spPr>
          <a:xfrm>
            <a:off x="7024694" y="3253088"/>
            <a:ext cx="1492716" cy="461665"/>
          </a:xfrm>
          <a:prstGeom prst="rect">
            <a:avLst/>
          </a:prstGeom>
          <a:noFill/>
        </p:spPr>
        <p:txBody>
          <a:bodyPr wrap="none" rtlCol="0">
            <a:spAutoFit/>
            <a:scene3d>
              <a:camera prst="orthographicFront"/>
              <a:lightRig rig="soft" dir="t">
                <a:rot lat="0" lon="0" rev="10800000"/>
              </a:lightRig>
            </a:scene3d>
            <a:sp3d>
              <a:bevelT w="27940" h="12700"/>
              <a:contourClr>
                <a:srgbClr val="DDDDDD"/>
              </a:contourClr>
            </a:sp3d>
          </a:bodyPr>
          <a:lstStyle/>
          <a:p>
            <a:r>
              <a:rPr lang="ja-JP" altLang="en-US" sz="2400" b="1" spc="150" dirty="0">
                <a:ln w="11430"/>
                <a:solidFill>
                  <a:srgbClr val="000000"/>
                </a:solidFill>
                <a:latin typeface="+mn-ea"/>
              </a:rPr>
              <a:t>実行環境</a:t>
            </a:r>
          </a:p>
        </p:txBody>
      </p:sp>
    </p:spTree>
    <p:extLst>
      <p:ext uri="{BB962C8B-B14F-4D97-AF65-F5344CB8AC3E}">
        <p14:creationId xmlns:p14="http://schemas.microsoft.com/office/powerpoint/2010/main" val="22914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lstStyle/>
          <a:p>
            <a:r>
              <a:rPr kumimoji="1" lang="ja-JP" altLang="en-US" dirty="0"/>
              <a:t>言語別のコンパイラ と ひとつの中間言語</a:t>
            </a:r>
          </a:p>
          <a:p>
            <a:r>
              <a:rPr kumimoji="1" lang="en-US" altLang="ja-JP" dirty="0"/>
              <a:t>CLR </a:t>
            </a:r>
            <a:r>
              <a:rPr kumimoji="1" lang="ja-JP" altLang="en-US" dirty="0"/>
              <a:t>が解釈可能な中間言語にコンパイル</a:t>
            </a:r>
          </a:p>
        </p:txBody>
      </p:sp>
      <p:sp>
        <p:nvSpPr>
          <p:cNvPr id="2" name="タイトル 1"/>
          <p:cNvSpPr>
            <a:spLocks noGrp="1"/>
          </p:cNvSpPr>
          <p:nvPr>
            <p:ph type="title"/>
          </p:nvPr>
        </p:nvSpPr>
        <p:spPr/>
        <p:txBody>
          <a:bodyPr/>
          <a:lstStyle/>
          <a:p>
            <a:r>
              <a:rPr kumimoji="1" lang="ja-JP" altLang="en-US" dirty="0"/>
              <a:t>アセンブリの作成</a:t>
            </a:r>
          </a:p>
        </p:txBody>
      </p:sp>
      <p:grpSp>
        <p:nvGrpSpPr>
          <p:cNvPr id="8" name="グループ化 25"/>
          <p:cNvGrpSpPr/>
          <p:nvPr/>
        </p:nvGrpSpPr>
        <p:grpSpPr>
          <a:xfrm>
            <a:off x="2488381" y="4857760"/>
            <a:ext cx="1358064" cy="1726654"/>
            <a:chOff x="964381" y="4857760"/>
            <a:chExt cx="1358064" cy="1726654"/>
          </a:xfrm>
        </p:grpSpPr>
        <p:grpSp>
          <p:nvGrpSpPr>
            <p:cNvPr id="9" name="グループ化 16"/>
            <p:cNvGrpSpPr/>
            <p:nvPr/>
          </p:nvGrpSpPr>
          <p:grpSpPr>
            <a:xfrm>
              <a:off x="1202043" y="4857760"/>
              <a:ext cx="1038232" cy="1385863"/>
              <a:chOff x="1142976" y="4857760"/>
              <a:chExt cx="1038232" cy="1385863"/>
            </a:xfrm>
          </p:grpSpPr>
          <p:pic>
            <p:nvPicPr>
              <p:cNvPr id="11" name="Picture 4" descr="C:\Users\tashinmu\Documents\Presentation\ppt_items\ppt_material\HARDWARE_IMAGERY\Illustration - Misc Hardware\XML Icons\Document.png"/>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1714480" y="4857760"/>
                <a:ext cx="466728" cy="1000132"/>
              </a:xfrm>
              <a:prstGeom prst="rect">
                <a:avLst/>
              </a:prstGeom>
              <a:noFill/>
            </p:spPr>
          </p:pic>
          <p:pic>
            <p:nvPicPr>
              <p:cNvPr id="12" name="Picture 3" descr="C:\Users\tashinmu\Documents\Presentation\ppt_items\ppt_material\HARDWARE_IMAGERY\Illustration - Misc Hardware\XML Icons\Folders.png"/>
              <p:cNvPicPr>
                <a:picLocks noChangeAspect="1" noChangeArrowheads="1"/>
              </p:cNvPicPr>
              <p:nvPr/>
            </p:nvPicPr>
            <p:blipFill>
              <a:blip r:embed="rId4" cstate="print">
                <a:duotone>
                  <a:prstClr val="black"/>
                  <a:schemeClr val="tx2">
                    <a:tint val="45000"/>
                    <a:satMod val="400000"/>
                  </a:schemeClr>
                </a:duotone>
              </a:blip>
              <a:srcRect/>
              <a:stretch>
                <a:fillRect/>
              </a:stretch>
            </p:blipFill>
            <p:spPr bwMode="auto">
              <a:xfrm>
                <a:off x="1142976" y="5286388"/>
                <a:ext cx="928694" cy="957235"/>
              </a:xfrm>
              <a:prstGeom prst="rect">
                <a:avLst/>
              </a:prstGeom>
              <a:noFill/>
            </p:spPr>
          </p:pic>
        </p:grpSp>
        <p:sp>
          <p:nvSpPr>
            <p:cNvPr id="10" name="テキスト ボックス 9"/>
            <p:cNvSpPr txBox="1"/>
            <p:nvPr/>
          </p:nvSpPr>
          <p:spPr>
            <a:xfrm>
              <a:off x="964381" y="6215082"/>
              <a:ext cx="1358064" cy="369332"/>
            </a:xfrm>
            <a:prstGeom prst="rect">
              <a:avLst/>
            </a:prstGeom>
            <a:noFill/>
          </p:spPr>
          <p:txBody>
            <a:bodyPr wrap="none" rtlCol="0">
              <a:spAutoFit/>
            </a:bodyPr>
            <a:lstStyle/>
            <a:p>
              <a:r>
                <a:rPr lang="en-US" altLang="ja-JP" dirty="0">
                  <a:solidFill>
                    <a:srgbClr val="F2F2F2"/>
                  </a:solidFill>
                </a:rPr>
                <a:t>Visual Basic</a:t>
              </a:r>
              <a:endParaRPr lang="ja-JP" altLang="en-US" dirty="0">
                <a:solidFill>
                  <a:srgbClr val="F2F2F2"/>
                </a:solidFill>
              </a:endParaRPr>
            </a:p>
          </p:txBody>
        </p:sp>
      </p:grpSp>
      <p:grpSp>
        <p:nvGrpSpPr>
          <p:cNvPr id="13" name="グループ化 24"/>
          <p:cNvGrpSpPr/>
          <p:nvPr/>
        </p:nvGrpSpPr>
        <p:grpSpPr>
          <a:xfrm>
            <a:off x="2608607" y="2928934"/>
            <a:ext cx="1155668" cy="1726654"/>
            <a:chOff x="1084607" y="2928934"/>
            <a:chExt cx="1155668" cy="1726654"/>
          </a:xfrm>
        </p:grpSpPr>
        <p:grpSp>
          <p:nvGrpSpPr>
            <p:cNvPr id="14" name="グループ化 17"/>
            <p:cNvGrpSpPr/>
            <p:nvPr/>
          </p:nvGrpSpPr>
          <p:grpSpPr>
            <a:xfrm>
              <a:off x="1202043" y="2928934"/>
              <a:ext cx="1038232" cy="1385863"/>
              <a:chOff x="1142976" y="4857760"/>
              <a:chExt cx="1038232" cy="1385863"/>
            </a:xfrm>
          </p:grpSpPr>
          <p:pic>
            <p:nvPicPr>
              <p:cNvPr id="16" name="Picture 4" descr="C:\Users\tashinmu\Documents\Presentation\ppt_items\ppt_material\HARDWARE_IMAGERY\Illustration - Misc Hardware\XML Icons\Document.png"/>
              <p:cNvPicPr>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1714480" y="4857760"/>
                <a:ext cx="466728" cy="1000132"/>
              </a:xfrm>
              <a:prstGeom prst="rect">
                <a:avLst/>
              </a:prstGeom>
              <a:noFill/>
            </p:spPr>
          </p:pic>
          <p:pic>
            <p:nvPicPr>
              <p:cNvPr id="17" name="Picture 3" descr="C:\Users\tashinmu\Documents\Presentation\ppt_items\ppt_material\HARDWARE_IMAGERY\Illustration - Misc Hardware\XML Icons\Folders.png"/>
              <p:cNvPicPr>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1142976" y="5286388"/>
                <a:ext cx="928694" cy="957235"/>
              </a:xfrm>
              <a:prstGeom prst="rect">
                <a:avLst/>
              </a:prstGeom>
              <a:noFill/>
            </p:spPr>
          </p:pic>
        </p:grpSp>
        <p:sp>
          <p:nvSpPr>
            <p:cNvPr id="15" name="テキスト ボックス 14"/>
            <p:cNvSpPr txBox="1"/>
            <p:nvPr/>
          </p:nvSpPr>
          <p:spPr>
            <a:xfrm>
              <a:off x="1084607" y="4286256"/>
              <a:ext cx="1125629" cy="369332"/>
            </a:xfrm>
            <a:prstGeom prst="rect">
              <a:avLst/>
            </a:prstGeom>
            <a:noFill/>
          </p:spPr>
          <p:txBody>
            <a:bodyPr wrap="none" rtlCol="0">
              <a:spAutoFit/>
            </a:bodyPr>
            <a:lstStyle/>
            <a:p>
              <a:r>
                <a:rPr lang="en-US" altLang="ja-JP" dirty="0">
                  <a:solidFill>
                    <a:srgbClr val="F2F2F2"/>
                  </a:solidFill>
                </a:rPr>
                <a:t>Visual C#</a:t>
              </a:r>
              <a:endParaRPr lang="ja-JP" altLang="en-US" dirty="0">
                <a:solidFill>
                  <a:srgbClr val="F2F2F2"/>
                </a:solidFill>
              </a:endParaRPr>
            </a:p>
          </p:txBody>
        </p:sp>
      </p:grpSp>
      <p:grpSp>
        <p:nvGrpSpPr>
          <p:cNvPr id="18" name="グループ化 28"/>
          <p:cNvGrpSpPr/>
          <p:nvPr/>
        </p:nvGrpSpPr>
        <p:grpSpPr>
          <a:xfrm>
            <a:off x="4881555" y="3214686"/>
            <a:ext cx="1670871" cy="1369464"/>
            <a:chOff x="3357554" y="3214686"/>
            <a:chExt cx="1670871" cy="1369464"/>
          </a:xfrm>
        </p:grpSpPr>
        <p:pic>
          <p:nvPicPr>
            <p:cNvPr id="19" name="Picture 5" descr="C:\Users\tashinmu\Documents\Presentation\ppt_items\ppt_material\Shapes and Graphics\screen captures\CICS 3270 screen2.png"/>
            <p:cNvPicPr>
              <a:picLocks noChangeAspect="1" noChangeArrowheads="1"/>
            </p:cNvPicPr>
            <p:nvPr/>
          </p:nvPicPr>
          <p:blipFill>
            <a:blip r:embed="rId5" cstate="print">
              <a:duotone>
                <a:prstClr val="black"/>
                <a:schemeClr val="accent4">
                  <a:tint val="45000"/>
                  <a:satMod val="400000"/>
                </a:schemeClr>
              </a:duotone>
            </a:blip>
            <a:srcRect/>
            <a:stretch>
              <a:fillRect/>
            </a:stretch>
          </p:blipFill>
          <p:spPr bwMode="auto">
            <a:xfrm>
              <a:off x="3445498" y="3214686"/>
              <a:ext cx="1582927" cy="1071570"/>
            </a:xfrm>
            <a:prstGeom prst="rect">
              <a:avLst/>
            </a:prstGeom>
            <a:noFill/>
          </p:spPr>
        </p:pic>
        <p:sp>
          <p:nvSpPr>
            <p:cNvPr id="20" name="テキスト ボックス 19"/>
            <p:cNvSpPr txBox="1"/>
            <p:nvPr/>
          </p:nvSpPr>
          <p:spPr>
            <a:xfrm>
              <a:off x="3357554" y="4214818"/>
              <a:ext cx="1366080" cy="369332"/>
            </a:xfrm>
            <a:prstGeom prst="rect">
              <a:avLst/>
            </a:prstGeom>
            <a:noFill/>
          </p:spPr>
          <p:txBody>
            <a:bodyPr wrap="none" rtlCol="0">
              <a:spAutoFit/>
            </a:bodyPr>
            <a:lstStyle/>
            <a:p>
              <a:r>
                <a:rPr lang="en-US" altLang="ja-JP" dirty="0">
                  <a:solidFill>
                    <a:srgbClr val="F2F2F2"/>
                  </a:solidFill>
                </a:rPr>
                <a:t>C# </a:t>
              </a:r>
              <a:r>
                <a:rPr lang="ja-JP" altLang="en-US" dirty="0">
                  <a:solidFill>
                    <a:srgbClr val="F2F2F2"/>
                  </a:solidFill>
                </a:rPr>
                <a:t>コンパイラ</a:t>
              </a:r>
            </a:p>
          </p:txBody>
        </p:sp>
      </p:grpSp>
      <p:grpSp>
        <p:nvGrpSpPr>
          <p:cNvPr id="21" name="グループ化 29"/>
          <p:cNvGrpSpPr/>
          <p:nvPr/>
        </p:nvGrpSpPr>
        <p:grpSpPr>
          <a:xfrm>
            <a:off x="4895981" y="5000636"/>
            <a:ext cx="1656444" cy="1369464"/>
            <a:chOff x="3371981" y="5000636"/>
            <a:chExt cx="1656444" cy="1369464"/>
          </a:xfrm>
        </p:grpSpPr>
        <p:pic>
          <p:nvPicPr>
            <p:cNvPr id="22" name="Picture 5" descr="C:\Users\tashinmu\Documents\Presentation\ppt_items\ppt_material\Shapes and Graphics\screen captures\CICS 3270 screen2.png"/>
            <p:cNvPicPr>
              <a:picLocks noChangeAspect="1" noChangeArrowheads="1"/>
            </p:cNvPicPr>
            <p:nvPr/>
          </p:nvPicPr>
          <p:blipFill>
            <a:blip r:embed="rId5" cstate="print">
              <a:duotone>
                <a:prstClr val="black"/>
                <a:schemeClr val="tx2">
                  <a:tint val="45000"/>
                  <a:satMod val="400000"/>
                </a:schemeClr>
              </a:duotone>
            </a:blip>
            <a:srcRect/>
            <a:stretch>
              <a:fillRect/>
            </a:stretch>
          </p:blipFill>
          <p:spPr bwMode="auto">
            <a:xfrm>
              <a:off x="3445498" y="5000636"/>
              <a:ext cx="1582927" cy="1071570"/>
            </a:xfrm>
            <a:prstGeom prst="rect">
              <a:avLst/>
            </a:prstGeom>
            <a:noFill/>
          </p:spPr>
        </p:pic>
        <p:sp>
          <p:nvSpPr>
            <p:cNvPr id="23" name="テキスト ボックス 22"/>
            <p:cNvSpPr txBox="1"/>
            <p:nvPr/>
          </p:nvSpPr>
          <p:spPr>
            <a:xfrm>
              <a:off x="3371981" y="6000768"/>
              <a:ext cx="1362874" cy="369332"/>
            </a:xfrm>
            <a:prstGeom prst="rect">
              <a:avLst/>
            </a:prstGeom>
            <a:noFill/>
          </p:spPr>
          <p:txBody>
            <a:bodyPr wrap="none" rtlCol="0">
              <a:spAutoFit/>
            </a:bodyPr>
            <a:lstStyle/>
            <a:p>
              <a:r>
                <a:rPr lang="en-US" altLang="ja-JP" dirty="0">
                  <a:solidFill>
                    <a:srgbClr val="F2F2F2"/>
                  </a:solidFill>
                </a:rPr>
                <a:t>VB </a:t>
              </a:r>
              <a:r>
                <a:rPr lang="ja-JP" altLang="en-US" dirty="0">
                  <a:solidFill>
                    <a:srgbClr val="F2F2F2"/>
                  </a:solidFill>
                </a:rPr>
                <a:t>コンパイラ</a:t>
              </a:r>
            </a:p>
          </p:txBody>
        </p:sp>
      </p:grpSp>
      <p:pic>
        <p:nvPicPr>
          <p:cNvPr id="24" name="Picture 6" descr="C:\Users\tashinmu\Pictures\ppt_items\ppt_material\Shapes and Graphics\Arrows - arrow\Straight\small yellow wide embossed arrow.png"/>
          <p:cNvPicPr>
            <a:picLocks noChangeAspect="1" noChangeArrowheads="1"/>
          </p:cNvPicPr>
          <p:nvPr/>
        </p:nvPicPr>
        <p:blipFill>
          <a:blip r:embed="rId6" cstate="print"/>
          <a:srcRect/>
          <a:stretch>
            <a:fillRect/>
          </a:stretch>
        </p:blipFill>
        <p:spPr bwMode="auto">
          <a:xfrm>
            <a:off x="3809985" y="3357562"/>
            <a:ext cx="1247775" cy="895350"/>
          </a:xfrm>
          <a:prstGeom prst="rect">
            <a:avLst/>
          </a:prstGeom>
          <a:noFill/>
        </p:spPr>
      </p:pic>
      <p:pic>
        <p:nvPicPr>
          <p:cNvPr id="25" name="Picture 6" descr="C:\Users\tashinmu\Pictures\ppt_items\ppt_material\Shapes and Graphics\Arrows - arrow\Straight\small yellow wide embossed arrow.png"/>
          <p:cNvPicPr>
            <a:picLocks noChangeAspect="1" noChangeArrowheads="1"/>
          </p:cNvPicPr>
          <p:nvPr/>
        </p:nvPicPr>
        <p:blipFill>
          <a:blip r:embed="rId6" cstate="print"/>
          <a:srcRect/>
          <a:stretch>
            <a:fillRect/>
          </a:stretch>
        </p:blipFill>
        <p:spPr bwMode="auto">
          <a:xfrm>
            <a:off x="3809985" y="5143512"/>
            <a:ext cx="1247775" cy="895350"/>
          </a:xfrm>
          <a:prstGeom prst="rect">
            <a:avLst/>
          </a:prstGeom>
          <a:noFill/>
        </p:spPr>
      </p:pic>
      <p:pic>
        <p:nvPicPr>
          <p:cNvPr id="26" name="Picture 6" descr="C:\Users\tashinmu\Pictures\ppt_items\ppt_material\Shapes and Graphics\Arrows - arrow\Straight\small yellow wide embossed arrow.png"/>
          <p:cNvPicPr>
            <a:picLocks noChangeAspect="1" noChangeArrowheads="1"/>
          </p:cNvPicPr>
          <p:nvPr/>
        </p:nvPicPr>
        <p:blipFill>
          <a:blip r:embed="rId6" cstate="print"/>
          <a:srcRect/>
          <a:stretch>
            <a:fillRect/>
          </a:stretch>
        </p:blipFill>
        <p:spPr bwMode="auto">
          <a:xfrm>
            <a:off x="6810381" y="3857628"/>
            <a:ext cx="1247775" cy="895350"/>
          </a:xfrm>
          <a:prstGeom prst="rect">
            <a:avLst/>
          </a:prstGeom>
          <a:noFill/>
        </p:spPr>
      </p:pic>
      <p:pic>
        <p:nvPicPr>
          <p:cNvPr id="27" name="Picture 6" descr="C:\Users\tashinmu\Pictures\ppt_items\ppt_material\Shapes and Graphics\Arrows - arrow\Straight\small yellow wide embossed arrow.png"/>
          <p:cNvPicPr>
            <a:picLocks noChangeAspect="1" noChangeArrowheads="1"/>
          </p:cNvPicPr>
          <p:nvPr/>
        </p:nvPicPr>
        <p:blipFill>
          <a:blip r:embed="rId6" cstate="print"/>
          <a:srcRect/>
          <a:stretch>
            <a:fillRect/>
          </a:stretch>
        </p:blipFill>
        <p:spPr bwMode="auto">
          <a:xfrm>
            <a:off x="6810381" y="4714884"/>
            <a:ext cx="1247775" cy="895350"/>
          </a:xfrm>
          <a:prstGeom prst="rect">
            <a:avLst/>
          </a:prstGeom>
          <a:noFill/>
        </p:spPr>
      </p:pic>
      <p:sp>
        <p:nvSpPr>
          <p:cNvPr id="29" name="角丸四角形 28"/>
          <p:cNvSpPr/>
          <p:nvPr/>
        </p:nvSpPr>
        <p:spPr>
          <a:xfrm>
            <a:off x="7667636" y="3071810"/>
            <a:ext cx="2857488" cy="3071834"/>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t" anchorCtr="1"/>
          <a:lstStyle/>
          <a:p>
            <a:pPr algn="ctr"/>
            <a:r>
              <a:rPr lang="ja-JP" altLang="en-US" sz="1600" b="1" dirty="0">
                <a:solidFill>
                  <a:srgbClr val="F2F2F2"/>
                </a:solidFill>
              </a:rPr>
              <a:t>アセンブリ</a:t>
            </a:r>
            <a:endParaRPr lang="ja-JP" altLang="en-US" sz="2400" b="1" dirty="0">
              <a:solidFill>
                <a:srgbClr val="F2F2F2"/>
              </a:solidFill>
            </a:endParaRPr>
          </a:p>
        </p:txBody>
      </p:sp>
      <p:sp>
        <p:nvSpPr>
          <p:cNvPr id="30" name="角丸四角形 29"/>
          <p:cNvSpPr/>
          <p:nvPr/>
        </p:nvSpPr>
        <p:spPr>
          <a:xfrm>
            <a:off x="9208826" y="3818932"/>
            <a:ext cx="1201143" cy="895952"/>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ja-JP" altLang="en-US" sz="1200" b="1" dirty="0">
                <a:solidFill>
                  <a:srgbClr val="FFFFFF"/>
                </a:solidFill>
              </a:rPr>
              <a:t>マニフェスト</a:t>
            </a:r>
          </a:p>
        </p:txBody>
      </p:sp>
      <p:grpSp>
        <p:nvGrpSpPr>
          <p:cNvPr id="31" name="グループ化 9"/>
          <p:cNvGrpSpPr/>
          <p:nvPr/>
        </p:nvGrpSpPr>
        <p:grpSpPr>
          <a:xfrm>
            <a:off x="7739075" y="3583783"/>
            <a:ext cx="1201143" cy="1791903"/>
            <a:chOff x="4929190" y="2643182"/>
            <a:chExt cx="1214446" cy="1000132"/>
          </a:xfrm>
          <a:effectLst>
            <a:outerShdw blurRad="50800" dist="266700" dir="2700000" sx="12000" sy="12000" algn="tl" rotWithShape="0">
              <a:prstClr val="black">
                <a:alpha val="80000"/>
              </a:prstClr>
            </a:outerShdw>
          </a:effectLst>
        </p:grpSpPr>
        <p:sp>
          <p:nvSpPr>
            <p:cNvPr id="39" name="角丸四角形 6"/>
            <p:cNvSpPr/>
            <p:nvPr/>
          </p:nvSpPr>
          <p:spPr>
            <a:xfrm>
              <a:off x="4929190" y="2643182"/>
              <a:ext cx="1214446" cy="500066"/>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ja-JP" altLang="en-US" sz="1200" b="1" dirty="0">
                  <a:solidFill>
                    <a:srgbClr val="FFFFFF"/>
                  </a:solidFill>
                </a:rPr>
                <a:t>メタデータ</a:t>
              </a:r>
            </a:p>
          </p:txBody>
        </p:sp>
        <p:sp>
          <p:nvSpPr>
            <p:cNvPr id="40" name="角丸四角形 5"/>
            <p:cNvSpPr/>
            <p:nvPr/>
          </p:nvSpPr>
          <p:spPr>
            <a:xfrm>
              <a:off x="4929190" y="3143248"/>
              <a:ext cx="1214446" cy="500066"/>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ja-JP" sz="1200" b="1" dirty="0">
                  <a:solidFill>
                    <a:srgbClr val="FFFFFF"/>
                  </a:solidFill>
                </a:rPr>
                <a:t>IL</a:t>
              </a:r>
              <a:endParaRPr lang="ja-JP" altLang="en-US" sz="1200" b="1" dirty="0">
                <a:solidFill>
                  <a:srgbClr val="FFFFFF"/>
                </a:solidFill>
              </a:endParaRPr>
            </a:p>
          </p:txBody>
        </p:sp>
      </p:grpSp>
      <p:grpSp>
        <p:nvGrpSpPr>
          <p:cNvPr id="32" name="グループ化 10"/>
          <p:cNvGrpSpPr/>
          <p:nvPr/>
        </p:nvGrpSpPr>
        <p:grpSpPr>
          <a:xfrm>
            <a:off x="7851504" y="3708800"/>
            <a:ext cx="1201143" cy="1791903"/>
            <a:chOff x="4929190" y="2643182"/>
            <a:chExt cx="1214446" cy="1000132"/>
          </a:xfrm>
          <a:effectLst>
            <a:outerShdw blurRad="50800" dist="266700" dir="2700000" sx="12000" sy="12000" algn="tl" rotWithShape="0">
              <a:prstClr val="black">
                <a:alpha val="80000"/>
              </a:prstClr>
            </a:outerShdw>
          </a:effectLst>
        </p:grpSpPr>
        <p:sp>
          <p:nvSpPr>
            <p:cNvPr id="37" name="角丸四角形 36"/>
            <p:cNvSpPr/>
            <p:nvPr/>
          </p:nvSpPr>
          <p:spPr>
            <a:xfrm>
              <a:off x="4929190" y="2643182"/>
              <a:ext cx="1214446" cy="500066"/>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ja-JP" altLang="en-US" sz="1200" b="1" dirty="0">
                  <a:solidFill>
                    <a:srgbClr val="FFFFFF"/>
                  </a:solidFill>
                </a:rPr>
                <a:t>メタデータ</a:t>
              </a:r>
            </a:p>
          </p:txBody>
        </p:sp>
        <p:sp>
          <p:nvSpPr>
            <p:cNvPr id="38" name="角丸四角形 37"/>
            <p:cNvSpPr/>
            <p:nvPr/>
          </p:nvSpPr>
          <p:spPr>
            <a:xfrm>
              <a:off x="4929190" y="3143248"/>
              <a:ext cx="1214446" cy="500066"/>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ja-JP" sz="1200" b="1" dirty="0">
                  <a:solidFill>
                    <a:srgbClr val="FFFFFF"/>
                  </a:solidFill>
                </a:rPr>
                <a:t>IL</a:t>
              </a:r>
              <a:endParaRPr lang="ja-JP" altLang="en-US" sz="1200" b="1" dirty="0">
                <a:solidFill>
                  <a:srgbClr val="FFFFFF"/>
                </a:solidFill>
              </a:endParaRPr>
            </a:p>
          </p:txBody>
        </p:sp>
      </p:grpSp>
      <p:sp>
        <p:nvSpPr>
          <p:cNvPr id="33" name="角丸四角形 32"/>
          <p:cNvSpPr/>
          <p:nvPr/>
        </p:nvSpPr>
        <p:spPr>
          <a:xfrm>
            <a:off x="9218764" y="4747626"/>
            <a:ext cx="1201143" cy="895952"/>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ja-JP" altLang="en-US" sz="1200" b="1" dirty="0">
                <a:solidFill>
                  <a:srgbClr val="FFFFFF"/>
                </a:solidFill>
              </a:rPr>
              <a:t>リソース</a:t>
            </a:r>
          </a:p>
        </p:txBody>
      </p:sp>
      <p:grpSp>
        <p:nvGrpSpPr>
          <p:cNvPr id="34" name="グループ化 13"/>
          <p:cNvGrpSpPr/>
          <p:nvPr/>
        </p:nvGrpSpPr>
        <p:grpSpPr>
          <a:xfrm>
            <a:off x="7994380" y="3851676"/>
            <a:ext cx="1201143" cy="1791903"/>
            <a:chOff x="4929190" y="2643182"/>
            <a:chExt cx="1214446" cy="1000132"/>
          </a:xfrm>
          <a:effectLst>
            <a:outerShdw blurRad="50800" dist="266700" dir="2700000" sx="12000" sy="12000" algn="tl" rotWithShape="0">
              <a:prstClr val="black">
                <a:alpha val="80000"/>
              </a:prstClr>
            </a:outerShdw>
          </a:effectLst>
        </p:grpSpPr>
        <p:sp>
          <p:nvSpPr>
            <p:cNvPr id="35" name="角丸四角形 34"/>
            <p:cNvSpPr/>
            <p:nvPr/>
          </p:nvSpPr>
          <p:spPr>
            <a:xfrm>
              <a:off x="4929190" y="2643182"/>
              <a:ext cx="1214446" cy="500066"/>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ja-JP" altLang="en-US" sz="1200" b="1" dirty="0">
                  <a:solidFill>
                    <a:srgbClr val="FFFFFF"/>
                  </a:solidFill>
                </a:rPr>
                <a:t>メタデータ</a:t>
              </a:r>
            </a:p>
          </p:txBody>
        </p:sp>
        <p:sp>
          <p:nvSpPr>
            <p:cNvPr id="36" name="角丸四角形 35"/>
            <p:cNvSpPr/>
            <p:nvPr/>
          </p:nvSpPr>
          <p:spPr>
            <a:xfrm>
              <a:off x="4929190" y="3143248"/>
              <a:ext cx="1214446" cy="500066"/>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ja-JP" altLang="en-US" sz="1200" b="1" dirty="0">
                  <a:solidFill>
                    <a:srgbClr val="FFFFFF"/>
                  </a:solidFill>
                </a:rPr>
                <a:t>中間言語</a:t>
              </a:r>
            </a:p>
          </p:txBody>
        </p:sp>
      </p:grpSp>
    </p:spTree>
    <p:extLst>
      <p:ext uri="{BB962C8B-B14F-4D97-AF65-F5344CB8AC3E}">
        <p14:creationId xmlns:p14="http://schemas.microsoft.com/office/powerpoint/2010/main" val="2673978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par>
                                <p:cTn id="8" presetID="22" presetClass="entr" presetSubtype="8"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left)">
                                      <p:cBhvr>
                                        <p:cTn id="10" dur="500"/>
                                        <p:tgtEl>
                                          <p:spTgt spid="2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2000"/>
                                        <p:tgtEl>
                                          <p:spTgt spid="18"/>
                                        </p:tgtEl>
                                      </p:cBhvr>
                                    </p:animEffect>
                                  </p:childTnLst>
                                </p:cTn>
                              </p:par>
                              <p:par>
                                <p:cTn id="15" presetID="10"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2000"/>
                                        <p:tgtEl>
                                          <p:spTgt spid="21"/>
                                        </p:tgtEl>
                                      </p:cBhvr>
                                    </p:animEffect>
                                  </p:childTnLst>
                                </p:cTn>
                              </p:par>
                            </p:childTnLst>
                          </p:cTn>
                        </p:par>
                        <p:par>
                          <p:cTn id="18" fill="hold">
                            <p:stCondLst>
                              <p:cond delay="2500"/>
                            </p:stCondLst>
                            <p:childTnLst>
                              <p:par>
                                <p:cTn id="19" presetID="22" presetClass="entr" presetSubtype="8" fill="hold"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left)">
                                      <p:cBhvr>
                                        <p:cTn id="21" dur="500"/>
                                        <p:tgtEl>
                                          <p:spTgt spid="26"/>
                                        </p:tgtEl>
                                      </p:cBhvr>
                                    </p:animEffect>
                                  </p:childTnLst>
                                </p:cTn>
                              </p:par>
                              <p:par>
                                <p:cTn id="22" presetID="22" presetClass="entr" presetSubtype="8"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left)">
                                      <p:cBhvr>
                                        <p:cTn id="2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角丸四角形 6"/>
          <p:cNvSpPr/>
          <p:nvPr/>
        </p:nvSpPr>
        <p:spPr bwMode="auto">
          <a:xfrm>
            <a:off x="2809852" y="2857496"/>
            <a:ext cx="5500726" cy="2714644"/>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altLang="ja-JP" sz="2300" dirty="0">
                <a:solidFill>
                  <a:srgbClr val="F2F2F2">
                    <a:lumMod val="10000"/>
                  </a:srgbClr>
                </a:solidFill>
                <a:latin typeface="Segoe" pitchFamily="34" charset="0"/>
              </a:rPr>
              <a:t>CLR</a:t>
            </a:r>
            <a:endParaRPr lang="ja-JP" altLang="en-US" sz="2300" dirty="0">
              <a:solidFill>
                <a:srgbClr val="F2F2F2">
                  <a:lumMod val="10000"/>
                </a:srgbClr>
              </a:solidFill>
              <a:latin typeface="Segoe" pitchFamily="34" charset="0"/>
            </a:endParaRPr>
          </a:p>
        </p:txBody>
      </p:sp>
      <p:sp>
        <p:nvSpPr>
          <p:cNvPr id="3" name="コンテンツ プレースホルダ 2"/>
          <p:cNvSpPr>
            <a:spLocks noGrp="1"/>
          </p:cNvSpPr>
          <p:nvPr>
            <p:ph sz="quarter" idx="10"/>
          </p:nvPr>
        </p:nvSpPr>
        <p:spPr/>
        <p:txBody>
          <a:bodyPr/>
          <a:lstStyle/>
          <a:p>
            <a:r>
              <a:rPr kumimoji="1" lang="ja-JP" altLang="en-US" dirty="0"/>
              <a:t>適切なバージョンの </a:t>
            </a:r>
            <a:r>
              <a:rPr kumimoji="1" lang="en-US" altLang="ja-JP" dirty="0"/>
              <a:t>CLR</a:t>
            </a:r>
            <a:r>
              <a:rPr kumimoji="1" lang="ja-JP" altLang="en-US" dirty="0"/>
              <a:t> によって実行</a:t>
            </a:r>
            <a:endParaRPr kumimoji="1" lang="en-US" altLang="ja-JP" dirty="0"/>
          </a:p>
          <a:p>
            <a:r>
              <a:rPr kumimoji="1" lang="en-US" altLang="ja-JP" dirty="0"/>
              <a:t>JIT</a:t>
            </a:r>
            <a:r>
              <a:rPr kumimoji="1" lang="ja-JP" altLang="en-US" dirty="0"/>
              <a:t> コンパイラが </a:t>
            </a:r>
            <a:r>
              <a:rPr kumimoji="1" lang="en-US" altLang="ja-JP" dirty="0"/>
              <a:t>CPU</a:t>
            </a:r>
            <a:r>
              <a:rPr kumimoji="1" lang="ja-JP" altLang="en-US" dirty="0"/>
              <a:t> に合わせたネイティブコードを出力し実行</a:t>
            </a:r>
          </a:p>
        </p:txBody>
      </p:sp>
      <p:sp>
        <p:nvSpPr>
          <p:cNvPr id="2" name="タイトル 1"/>
          <p:cNvSpPr>
            <a:spLocks noGrp="1"/>
          </p:cNvSpPr>
          <p:nvPr>
            <p:ph type="title"/>
          </p:nvPr>
        </p:nvSpPr>
        <p:spPr/>
        <p:txBody>
          <a:bodyPr/>
          <a:lstStyle/>
          <a:p>
            <a:r>
              <a:rPr kumimoji="1" lang="en-US" altLang="ja-JP" dirty="0"/>
              <a:t>JIT</a:t>
            </a:r>
            <a:r>
              <a:rPr kumimoji="1" lang="ja-JP" altLang="en-US" dirty="0"/>
              <a:t> コンパイラと実行</a:t>
            </a:r>
          </a:p>
        </p:txBody>
      </p:sp>
      <p:pic>
        <p:nvPicPr>
          <p:cNvPr id="1029" name="Picture 5" descr="D:\Pictures\ppt_items\ppt_material\Artwork_Imagery\Shapes\Arrows\Gold Gradient Collection\arrow 0 gold  arrow 7.png"/>
          <p:cNvPicPr>
            <a:picLocks noChangeAspect="1" noChangeArrowheads="1"/>
          </p:cNvPicPr>
          <p:nvPr/>
        </p:nvPicPr>
        <p:blipFill>
          <a:blip r:embed="rId3" cstate="print"/>
          <a:srcRect/>
          <a:stretch>
            <a:fillRect/>
          </a:stretch>
        </p:blipFill>
        <p:spPr bwMode="auto">
          <a:xfrm>
            <a:off x="2381224" y="3214687"/>
            <a:ext cx="7000924" cy="1869243"/>
          </a:xfrm>
          <a:prstGeom prst="rect">
            <a:avLst/>
          </a:prstGeom>
          <a:noFill/>
        </p:spPr>
      </p:pic>
      <p:pic>
        <p:nvPicPr>
          <p:cNvPr id="1028" name="Picture 4" descr="D:\Pictures\ppt_items\ICONS\USsampleusage\PNG_large\Parts_mini\gear.png"/>
          <p:cNvPicPr>
            <a:picLocks noChangeAspect="1" noChangeArrowheads="1"/>
          </p:cNvPicPr>
          <p:nvPr/>
        </p:nvPicPr>
        <p:blipFill>
          <a:blip r:embed="rId4" cstate="print"/>
          <a:srcRect/>
          <a:stretch>
            <a:fillRect/>
          </a:stretch>
        </p:blipFill>
        <p:spPr bwMode="auto">
          <a:xfrm>
            <a:off x="4524364" y="3571876"/>
            <a:ext cx="1780000" cy="1170000"/>
          </a:xfrm>
          <a:prstGeom prst="rect">
            <a:avLst/>
          </a:prstGeom>
          <a:noFill/>
        </p:spPr>
      </p:pic>
      <p:pic>
        <p:nvPicPr>
          <p:cNvPr id="1026" name="Picture 2" descr="D:\Pictures\ppt_items\ICONS\Geneal_icons\ICON_PNG_withoutshadow\File&amp;Message\Binary Code.png"/>
          <p:cNvPicPr>
            <a:picLocks noChangeAspect="1" noChangeArrowheads="1"/>
          </p:cNvPicPr>
          <p:nvPr/>
        </p:nvPicPr>
        <p:blipFill>
          <a:blip r:embed="rId5" cstate="print"/>
          <a:srcRect/>
          <a:stretch>
            <a:fillRect/>
          </a:stretch>
        </p:blipFill>
        <p:spPr bwMode="auto">
          <a:xfrm>
            <a:off x="1666844" y="3143248"/>
            <a:ext cx="952500" cy="2038350"/>
          </a:xfrm>
          <a:prstGeom prst="rect">
            <a:avLst/>
          </a:prstGeom>
          <a:noFill/>
        </p:spPr>
      </p:pic>
      <p:sp>
        <p:nvSpPr>
          <p:cNvPr id="9" name="角丸四角形 8"/>
          <p:cNvSpPr/>
          <p:nvPr/>
        </p:nvSpPr>
        <p:spPr bwMode="auto">
          <a:xfrm>
            <a:off x="3167042" y="3429000"/>
            <a:ext cx="1285884" cy="142876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ja-JP" altLang="en-US" dirty="0">
                <a:solidFill>
                  <a:srgbClr val="F2F2F2"/>
                </a:solidFill>
                <a:latin typeface="Segoe" pitchFamily="34" charset="0"/>
              </a:rPr>
              <a:t>ポリシーチェック</a:t>
            </a:r>
            <a:endParaRPr lang="en-US" altLang="ja-JP" dirty="0">
              <a:solidFill>
                <a:srgbClr val="F2F2F2"/>
              </a:solidFill>
              <a:latin typeface="Segoe" pitchFamily="34" charset="0"/>
            </a:endParaRPr>
          </a:p>
          <a:p>
            <a:pPr algn="ctr" defTabSz="914099" fontAlgn="base">
              <a:spcBef>
                <a:spcPct val="0"/>
              </a:spcBef>
              <a:spcAft>
                <a:spcPct val="0"/>
              </a:spcAft>
            </a:pPr>
            <a:r>
              <a:rPr lang="ja-JP" altLang="en-US" dirty="0">
                <a:solidFill>
                  <a:srgbClr val="F2F2F2"/>
                </a:solidFill>
                <a:latin typeface="Segoe" pitchFamily="34" charset="0"/>
              </a:rPr>
              <a:t>など</a:t>
            </a:r>
          </a:p>
        </p:txBody>
      </p:sp>
      <p:sp>
        <p:nvSpPr>
          <p:cNvPr id="10" name="角丸四角形 9"/>
          <p:cNvSpPr/>
          <p:nvPr/>
        </p:nvSpPr>
        <p:spPr bwMode="auto">
          <a:xfrm>
            <a:off x="6453190" y="3429000"/>
            <a:ext cx="1500198" cy="142876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ja-JP" altLang="en-US" dirty="0">
                <a:solidFill>
                  <a:srgbClr val="F2F2F2"/>
                </a:solidFill>
                <a:latin typeface="Segoe" pitchFamily="34" charset="0"/>
              </a:rPr>
              <a:t>型チェック</a:t>
            </a:r>
            <a:endParaRPr lang="en-US" altLang="ja-JP" dirty="0">
              <a:solidFill>
                <a:srgbClr val="F2F2F2"/>
              </a:solidFill>
              <a:latin typeface="Segoe" pitchFamily="34" charset="0"/>
            </a:endParaRPr>
          </a:p>
          <a:p>
            <a:pPr algn="ctr" defTabSz="914099" fontAlgn="base">
              <a:spcBef>
                <a:spcPct val="0"/>
              </a:spcBef>
              <a:spcAft>
                <a:spcPct val="0"/>
              </a:spcAft>
            </a:pPr>
            <a:r>
              <a:rPr lang="ja-JP" altLang="en-US" dirty="0">
                <a:solidFill>
                  <a:srgbClr val="F2F2F2"/>
                </a:solidFill>
                <a:latin typeface="Segoe" pitchFamily="34" charset="0"/>
              </a:rPr>
              <a:t>メモリ配置</a:t>
            </a:r>
            <a:endParaRPr lang="en-US" altLang="ja-JP" dirty="0">
              <a:solidFill>
                <a:srgbClr val="F2F2F2"/>
              </a:solidFill>
              <a:latin typeface="Segoe" pitchFamily="34" charset="0"/>
            </a:endParaRPr>
          </a:p>
          <a:p>
            <a:pPr algn="ctr" defTabSz="914099" fontAlgn="base">
              <a:spcBef>
                <a:spcPct val="0"/>
              </a:spcBef>
              <a:spcAft>
                <a:spcPct val="0"/>
              </a:spcAft>
            </a:pPr>
            <a:r>
              <a:rPr lang="ja-JP" altLang="en-US" dirty="0">
                <a:solidFill>
                  <a:srgbClr val="F2F2F2"/>
                </a:solidFill>
                <a:latin typeface="Segoe" pitchFamily="34" charset="0"/>
              </a:rPr>
              <a:t>など</a:t>
            </a:r>
          </a:p>
        </p:txBody>
      </p:sp>
      <p:sp>
        <p:nvSpPr>
          <p:cNvPr id="12" name="テキスト ボックス 11"/>
          <p:cNvSpPr txBox="1"/>
          <p:nvPr/>
        </p:nvSpPr>
        <p:spPr>
          <a:xfrm>
            <a:off x="4549896" y="4929198"/>
            <a:ext cx="1382110" cy="369332"/>
          </a:xfrm>
          <a:prstGeom prst="rect">
            <a:avLst/>
          </a:prstGeom>
          <a:noFill/>
        </p:spPr>
        <p:txBody>
          <a:bodyPr wrap="none" rtlCol="0">
            <a:spAutoFit/>
          </a:bodyPr>
          <a:lstStyle/>
          <a:p>
            <a:r>
              <a:rPr lang="en-US" altLang="ja-JP" dirty="0">
                <a:solidFill>
                  <a:srgbClr val="F2F2F2">
                    <a:lumMod val="10000"/>
                  </a:srgbClr>
                </a:solidFill>
              </a:rPr>
              <a:t>JIT</a:t>
            </a:r>
            <a:r>
              <a:rPr lang="ja-JP" altLang="en-US" dirty="0">
                <a:solidFill>
                  <a:srgbClr val="F2F2F2">
                    <a:lumMod val="10000"/>
                  </a:srgbClr>
                </a:solidFill>
              </a:rPr>
              <a:t> コンパイル</a:t>
            </a:r>
          </a:p>
        </p:txBody>
      </p:sp>
      <p:pic>
        <p:nvPicPr>
          <p:cNvPr id="13" name="Picture 2" descr="D:\Pictures\ppt_items\ICONS\Geneal_icons\ICON_PNG_withoutshadow\File&amp;Message\Binary Code.png"/>
          <p:cNvPicPr>
            <a:picLocks noChangeAspect="1" noChangeArrowheads="1"/>
          </p:cNvPicPr>
          <p:nvPr/>
        </p:nvPicPr>
        <p:blipFill>
          <a:blip r:embed="rId5" cstate="print">
            <a:duotone>
              <a:schemeClr val="accent6">
                <a:shade val="45000"/>
                <a:satMod val="135000"/>
              </a:schemeClr>
              <a:prstClr val="white"/>
            </a:duotone>
          </a:blip>
          <a:srcRect/>
          <a:stretch>
            <a:fillRect/>
          </a:stretch>
        </p:blipFill>
        <p:spPr bwMode="auto">
          <a:xfrm>
            <a:off x="8810644" y="3143248"/>
            <a:ext cx="952500" cy="2038350"/>
          </a:xfrm>
          <a:prstGeom prst="rect">
            <a:avLst/>
          </a:prstGeom>
          <a:noFill/>
        </p:spPr>
      </p:pic>
      <p:pic>
        <p:nvPicPr>
          <p:cNvPr id="4" name="Picture 2" descr="D:\Pictures\ppt_items\ppt_material\Artwork_Imagery\Shapes\Stars Starbursts\MSN On Line Stars\starburst gold.png"/>
          <p:cNvPicPr>
            <a:picLocks noChangeAspect="1" noChangeArrowheads="1"/>
          </p:cNvPicPr>
          <p:nvPr/>
        </p:nvPicPr>
        <p:blipFill>
          <a:blip r:embed="rId6" cstate="print"/>
          <a:srcRect/>
          <a:stretch>
            <a:fillRect/>
          </a:stretch>
        </p:blipFill>
        <p:spPr bwMode="auto">
          <a:xfrm>
            <a:off x="7881951" y="5057776"/>
            <a:ext cx="2962275" cy="1800225"/>
          </a:xfrm>
          <a:prstGeom prst="rect">
            <a:avLst/>
          </a:prstGeom>
          <a:noFill/>
        </p:spPr>
      </p:pic>
      <p:sp>
        <p:nvSpPr>
          <p:cNvPr id="14" name="テキスト ボックス 13"/>
          <p:cNvSpPr txBox="1"/>
          <p:nvPr/>
        </p:nvSpPr>
        <p:spPr>
          <a:xfrm>
            <a:off x="8948250" y="5773184"/>
            <a:ext cx="1005403" cy="584775"/>
          </a:xfrm>
          <a:prstGeom prst="rect">
            <a:avLst/>
          </a:prstGeom>
          <a:noFill/>
        </p:spPr>
        <p:txBody>
          <a:bodyPr wrap="none" rtlCol="0">
            <a:spAutoFit/>
          </a:bodyPr>
          <a:lstStyle/>
          <a:p>
            <a:pPr algn="ctr"/>
            <a:r>
              <a:rPr lang="ja-JP" alt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rPr>
              <a:t>実行</a:t>
            </a:r>
          </a:p>
        </p:txBody>
      </p:sp>
      <p:sp>
        <p:nvSpPr>
          <p:cNvPr id="15" name="テキスト ボックス 14"/>
          <p:cNvSpPr txBox="1"/>
          <p:nvPr/>
        </p:nvSpPr>
        <p:spPr>
          <a:xfrm>
            <a:off x="1524000" y="2786058"/>
            <a:ext cx="1075936" cy="369332"/>
          </a:xfrm>
          <a:prstGeom prst="rect">
            <a:avLst/>
          </a:prstGeom>
          <a:noFill/>
        </p:spPr>
        <p:txBody>
          <a:bodyPr wrap="none" rtlCol="0">
            <a:spAutoFit/>
          </a:bodyPr>
          <a:lstStyle/>
          <a:p>
            <a:r>
              <a:rPr lang="ja-JP" altLang="en-US" b="1" dirty="0">
                <a:solidFill>
                  <a:srgbClr val="000000"/>
                </a:solidFill>
              </a:rPr>
              <a:t>アセンブリ</a:t>
            </a:r>
          </a:p>
        </p:txBody>
      </p:sp>
      <p:sp>
        <p:nvSpPr>
          <p:cNvPr id="16" name="テキスト ボックス 15"/>
          <p:cNvSpPr txBox="1"/>
          <p:nvPr/>
        </p:nvSpPr>
        <p:spPr>
          <a:xfrm>
            <a:off x="8686263" y="2845354"/>
            <a:ext cx="1045479" cy="369332"/>
          </a:xfrm>
          <a:prstGeom prst="rect">
            <a:avLst/>
          </a:prstGeom>
          <a:noFill/>
        </p:spPr>
        <p:txBody>
          <a:bodyPr wrap="none" rtlCol="0">
            <a:spAutoFit/>
          </a:bodyPr>
          <a:lstStyle/>
          <a:p>
            <a:r>
              <a:rPr lang="ja-JP" altLang="en-US" b="1" dirty="0">
                <a:solidFill>
                  <a:srgbClr val="000000"/>
                </a:solidFill>
              </a:rPr>
              <a:t>ネイティブ</a:t>
            </a:r>
          </a:p>
        </p:txBody>
      </p:sp>
      <p:pic>
        <p:nvPicPr>
          <p:cNvPr id="1027" name="Picture 3" descr="D:\Pictures\ppt_items\ppt_material\Artwork_Imagery\Shapes\Arrows\Gold Gradient Collection\arrow 0 gold  arrow 1.png"/>
          <p:cNvPicPr>
            <a:picLocks noChangeAspect="1" noChangeArrowheads="1"/>
          </p:cNvPicPr>
          <p:nvPr/>
        </p:nvPicPr>
        <p:blipFill>
          <a:blip r:embed="rId7" cstate="print"/>
          <a:srcRect/>
          <a:stretch>
            <a:fillRect/>
          </a:stretch>
        </p:blipFill>
        <p:spPr bwMode="auto">
          <a:xfrm rot="5400000">
            <a:off x="8794131" y="4588522"/>
            <a:ext cx="1104597" cy="1214446"/>
          </a:xfrm>
          <a:prstGeom prst="rect">
            <a:avLst/>
          </a:prstGeom>
          <a:noFill/>
        </p:spPr>
      </p:pic>
      <p:sp>
        <p:nvSpPr>
          <p:cNvPr id="17" name="角丸四角形 16"/>
          <p:cNvSpPr/>
          <p:nvPr/>
        </p:nvSpPr>
        <p:spPr bwMode="auto">
          <a:xfrm>
            <a:off x="6810380" y="6072206"/>
            <a:ext cx="2143140" cy="64291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ja-JP" altLang="en-US" dirty="0">
                <a:solidFill>
                  <a:srgbClr val="F2F2F2"/>
                </a:solidFill>
                <a:latin typeface="Segoe" pitchFamily="34" charset="0"/>
              </a:rPr>
              <a:t>自動メモリ管理</a:t>
            </a:r>
            <a:endParaRPr lang="en-US" altLang="ja-JP" dirty="0">
              <a:solidFill>
                <a:srgbClr val="F2F2F2"/>
              </a:solidFill>
              <a:latin typeface="Segoe" pitchFamily="34" charset="0"/>
            </a:endParaRPr>
          </a:p>
          <a:p>
            <a:pPr algn="ctr" defTabSz="914099" fontAlgn="base">
              <a:spcBef>
                <a:spcPct val="0"/>
              </a:spcBef>
              <a:spcAft>
                <a:spcPct val="0"/>
              </a:spcAft>
            </a:pPr>
            <a:r>
              <a:rPr lang="ja-JP" altLang="en-US" dirty="0">
                <a:solidFill>
                  <a:srgbClr val="F2F2F2"/>
                </a:solidFill>
                <a:latin typeface="Segoe" pitchFamily="34" charset="0"/>
              </a:rPr>
              <a:t>例外処理</a:t>
            </a:r>
          </a:p>
        </p:txBody>
      </p:sp>
    </p:spTree>
    <p:extLst>
      <p:ext uri="{BB962C8B-B14F-4D97-AF65-F5344CB8AC3E}">
        <p14:creationId xmlns:p14="http://schemas.microsoft.com/office/powerpoint/2010/main" val="3273633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 4"/>
          <p:cNvSpPr>
            <a:spLocks noGrp="1"/>
          </p:cNvSpPr>
          <p:nvPr>
            <p:ph sz="quarter" idx="10"/>
          </p:nvPr>
        </p:nvSpPr>
        <p:spPr/>
        <p:txBody>
          <a:bodyPr>
            <a:normAutofit/>
          </a:bodyPr>
          <a:lstStyle/>
          <a:p>
            <a:r>
              <a:rPr kumimoji="1" lang="ja-JP" altLang="en-US" dirty="0"/>
              <a:t>アセンブリとは</a:t>
            </a:r>
            <a:endParaRPr kumimoji="1" lang="en-US" altLang="ja-JP" dirty="0"/>
          </a:p>
          <a:p>
            <a:pPr lvl="1"/>
            <a:r>
              <a:rPr lang="ja-JP" altLang="en-US" dirty="0"/>
              <a:t>アプリケーションのビルディング ブロック</a:t>
            </a:r>
            <a:endParaRPr lang="en-US" altLang="ja-JP" dirty="0"/>
          </a:p>
          <a:p>
            <a:pPr lvl="1"/>
            <a:r>
              <a:rPr lang="ja-JP" altLang="en-US" dirty="0"/>
              <a:t>基本単位</a:t>
            </a:r>
            <a:endParaRPr lang="en-US" altLang="ja-JP" dirty="0"/>
          </a:p>
          <a:p>
            <a:pPr lvl="2"/>
            <a:r>
              <a:rPr lang="ja-JP" altLang="en-US" dirty="0"/>
              <a:t>配置</a:t>
            </a:r>
            <a:endParaRPr lang="en-US" altLang="ja-JP" dirty="0"/>
          </a:p>
          <a:p>
            <a:pPr lvl="2"/>
            <a:r>
              <a:rPr lang="ja-JP" altLang="en-US" dirty="0"/>
              <a:t>バージョン管理</a:t>
            </a:r>
            <a:endParaRPr lang="en-US" altLang="ja-JP" dirty="0"/>
          </a:p>
          <a:p>
            <a:pPr lvl="2"/>
            <a:r>
              <a:rPr lang="ja-JP" altLang="en-US" dirty="0"/>
              <a:t>再利用</a:t>
            </a:r>
            <a:endParaRPr lang="en-US" altLang="ja-JP" dirty="0"/>
          </a:p>
          <a:p>
            <a:pPr lvl="2"/>
            <a:r>
              <a:rPr lang="ja-JP" altLang="en-US" dirty="0"/>
              <a:t>アクティブ化のスコープの指定</a:t>
            </a:r>
            <a:endParaRPr lang="en-US" altLang="ja-JP" dirty="0"/>
          </a:p>
          <a:p>
            <a:pPr lvl="2"/>
            <a:r>
              <a:rPr lang="ja-JP" altLang="en-US" dirty="0"/>
              <a:t>セキュリティ アクセス許可</a:t>
            </a:r>
            <a:endParaRPr lang="en-US" altLang="ja-JP" dirty="0"/>
          </a:p>
          <a:p>
            <a:pPr lvl="1"/>
            <a:endParaRPr kumimoji="1" lang="ja-JP" altLang="en-US" dirty="0"/>
          </a:p>
        </p:txBody>
      </p:sp>
      <p:sp>
        <p:nvSpPr>
          <p:cNvPr id="4" name="タイトル 3"/>
          <p:cNvSpPr>
            <a:spLocks noGrp="1"/>
          </p:cNvSpPr>
          <p:nvPr>
            <p:ph type="title"/>
          </p:nvPr>
        </p:nvSpPr>
        <p:spPr/>
        <p:txBody>
          <a:bodyPr/>
          <a:lstStyle/>
          <a:p>
            <a:r>
              <a:rPr kumimoji="1" lang="ja-JP" altLang="en-US" dirty="0"/>
              <a:t>アセンブリ</a:t>
            </a:r>
          </a:p>
        </p:txBody>
      </p:sp>
      <p:sp>
        <p:nvSpPr>
          <p:cNvPr id="6" name="角丸四角形 5"/>
          <p:cNvSpPr/>
          <p:nvPr>
            <p:custDataLst>
              <p:tags r:id="rId1"/>
            </p:custDataLst>
          </p:nvPr>
        </p:nvSpPr>
        <p:spPr>
          <a:xfrm>
            <a:off x="3043197" y="4989113"/>
            <a:ext cx="5857916" cy="857256"/>
          </a:xfrm>
          <a:prstGeom prst="roundRect">
            <a:avLst/>
          </a:prstGeom>
          <a:solidFill>
            <a:srgbClr val="0072C6"/>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ja-JP" altLang="en-US" sz="4400" dirty="0">
                <a:solidFill>
                  <a:srgbClr val="FFFFFF"/>
                </a:solidFill>
              </a:rPr>
              <a:t>つまり、</a:t>
            </a:r>
            <a:r>
              <a:rPr lang="en-US" altLang="ja-JP" sz="4400" dirty="0">
                <a:solidFill>
                  <a:srgbClr val="FFFFFF"/>
                </a:solidFill>
              </a:rPr>
              <a:t>DLL</a:t>
            </a:r>
            <a:r>
              <a:rPr lang="ja-JP" altLang="en-US" sz="4400" dirty="0">
                <a:solidFill>
                  <a:srgbClr val="FFFFFF"/>
                </a:solidFill>
              </a:rPr>
              <a:t> や </a:t>
            </a:r>
            <a:r>
              <a:rPr lang="en-US" altLang="ja-JP" sz="4400" dirty="0">
                <a:solidFill>
                  <a:srgbClr val="FFFFFF"/>
                </a:solidFill>
              </a:rPr>
              <a:t>EXE</a:t>
            </a:r>
            <a:endParaRPr lang="ja-JP" altLang="en-US" sz="4400" dirty="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normAutofit fontScale="92500" lnSpcReduction="10000"/>
          </a:bodyPr>
          <a:lstStyle/>
          <a:p>
            <a:r>
              <a:rPr lang="en-US" altLang="ja-JP" sz="2400" dirty="0"/>
              <a:t>MANIFEST</a:t>
            </a:r>
          </a:p>
          <a:p>
            <a:pPr lvl="1"/>
            <a:r>
              <a:rPr lang="ja-JP" altLang="en-US" sz="2000" dirty="0"/>
              <a:t>自己記述型のアセンブリ情報</a:t>
            </a:r>
            <a:endParaRPr lang="en-US" altLang="ja-JP" sz="2000" dirty="0"/>
          </a:p>
          <a:p>
            <a:pPr lvl="2"/>
            <a:r>
              <a:rPr lang="ja-JP" altLang="en-US" dirty="0"/>
              <a:t>アセンブリの</a:t>
            </a:r>
            <a:r>
              <a:rPr lang="en-US" altLang="ja-JP" dirty="0"/>
              <a:t>ID</a:t>
            </a:r>
            <a:r>
              <a:rPr lang="ja-JP" altLang="en-US" dirty="0" err="1"/>
              <a:t>、</a:t>
            </a:r>
            <a:r>
              <a:rPr lang="ja-JP" altLang="en-US" dirty="0"/>
              <a:t>厳密名情報、バージョン情報、カルチャ</a:t>
            </a:r>
            <a:endParaRPr lang="en-US" altLang="ja-JP" dirty="0"/>
          </a:p>
          <a:p>
            <a:pPr lvl="2"/>
            <a:r>
              <a:rPr lang="ja-JP" altLang="en-US" dirty="0"/>
              <a:t>含まれる型やリソースの情報</a:t>
            </a:r>
            <a:endParaRPr lang="en-US" altLang="ja-JP" dirty="0"/>
          </a:p>
          <a:p>
            <a:pPr lvl="2"/>
            <a:r>
              <a:rPr lang="ja-JP" altLang="en-US" dirty="0"/>
              <a:t>参照しているアセンブリの情報</a:t>
            </a:r>
            <a:endParaRPr lang="en-US" altLang="ja-JP" dirty="0"/>
          </a:p>
          <a:p>
            <a:pPr lvl="2"/>
            <a:r>
              <a:rPr lang="ja-JP" altLang="en-US" dirty="0"/>
              <a:t>実行に必要な許可セット情報など</a:t>
            </a:r>
            <a:endParaRPr lang="en-US" altLang="ja-JP" dirty="0"/>
          </a:p>
          <a:p>
            <a:pPr lvl="1"/>
            <a:endParaRPr kumimoji="1" lang="en-US" altLang="ja-JP" dirty="0"/>
          </a:p>
          <a:p>
            <a:r>
              <a:rPr lang="en-US" altLang="ja-JP" sz="2400" dirty="0"/>
              <a:t>IL</a:t>
            </a:r>
          </a:p>
          <a:p>
            <a:pPr lvl="1"/>
            <a:r>
              <a:rPr lang="en-US" altLang="ja-JP" sz="2000" dirty="0"/>
              <a:t>JIT</a:t>
            </a:r>
            <a:r>
              <a:rPr lang="ja-JP" altLang="en-US" sz="2000" dirty="0"/>
              <a:t> コンパイラへの入力となる中間言語</a:t>
            </a:r>
            <a:endParaRPr lang="en-US" altLang="ja-JP" sz="2000" dirty="0"/>
          </a:p>
          <a:p>
            <a:r>
              <a:rPr lang="ja-JP" altLang="en-US" sz="2400" dirty="0"/>
              <a:t>メタデータ</a:t>
            </a:r>
            <a:endParaRPr lang="en-US" altLang="ja-JP" sz="2400" dirty="0"/>
          </a:p>
          <a:p>
            <a:pPr lvl="1"/>
            <a:r>
              <a:rPr lang="ja-JP" altLang="en-US" sz="2000" dirty="0"/>
              <a:t>型とメソッドに関する情報</a:t>
            </a:r>
            <a:endParaRPr lang="en-US" altLang="ja-JP" sz="2000" dirty="0"/>
          </a:p>
          <a:p>
            <a:pPr lvl="1"/>
            <a:endParaRPr lang="en-US" altLang="ja-JP" sz="2000" dirty="0"/>
          </a:p>
          <a:p>
            <a:r>
              <a:rPr lang="ja-JP" altLang="en-US" sz="2400" dirty="0"/>
              <a:t>リソース</a:t>
            </a:r>
            <a:endParaRPr lang="en-US" altLang="ja-JP" sz="2400" dirty="0"/>
          </a:p>
          <a:p>
            <a:pPr lvl="1"/>
            <a:r>
              <a:rPr lang="ja-JP" altLang="en-US" sz="2000" dirty="0"/>
              <a:t>文字列や画像、永続化されたデータなど</a:t>
            </a:r>
            <a:endParaRPr lang="en-US" altLang="ja-JP" dirty="0"/>
          </a:p>
        </p:txBody>
      </p:sp>
      <p:sp>
        <p:nvSpPr>
          <p:cNvPr id="2" name="タイトル 1"/>
          <p:cNvSpPr>
            <a:spLocks noGrp="1"/>
          </p:cNvSpPr>
          <p:nvPr>
            <p:ph type="title"/>
          </p:nvPr>
        </p:nvSpPr>
        <p:spPr/>
        <p:txBody>
          <a:bodyPr/>
          <a:lstStyle/>
          <a:p>
            <a:r>
              <a:rPr kumimoji="1" lang="ja-JP" altLang="en-US" dirty="0"/>
              <a:t>アセンブリの内容</a:t>
            </a:r>
          </a:p>
        </p:txBody>
      </p:sp>
      <p:grpSp>
        <p:nvGrpSpPr>
          <p:cNvPr id="4" name="グループ化 16"/>
          <p:cNvGrpSpPr/>
          <p:nvPr/>
        </p:nvGrpSpPr>
        <p:grpSpPr>
          <a:xfrm>
            <a:off x="6346033" y="3284406"/>
            <a:ext cx="3071834" cy="1714512"/>
            <a:chOff x="5214942" y="1500174"/>
            <a:chExt cx="3071834" cy="1714512"/>
          </a:xfrm>
        </p:grpSpPr>
        <p:sp>
          <p:nvSpPr>
            <p:cNvPr id="5" name="角丸四角形 4"/>
            <p:cNvSpPr/>
            <p:nvPr/>
          </p:nvSpPr>
          <p:spPr>
            <a:xfrm>
              <a:off x="5214942" y="1500174"/>
              <a:ext cx="3071834" cy="1714512"/>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ja-JP" altLang="en-US" sz="1200" dirty="0">
                  <a:solidFill>
                    <a:srgbClr val="FFFFFF"/>
                  </a:solidFill>
                </a:rPr>
                <a:t>アセンブリ</a:t>
              </a:r>
              <a:endParaRPr lang="ja-JP" altLang="en-US" dirty="0">
                <a:solidFill>
                  <a:srgbClr val="FFFFFF"/>
                </a:solidFill>
              </a:endParaRPr>
            </a:p>
          </p:txBody>
        </p:sp>
        <p:sp>
          <p:nvSpPr>
            <p:cNvPr id="6" name="角丸四角形 5"/>
            <p:cNvSpPr/>
            <p:nvPr/>
          </p:nvSpPr>
          <p:spPr>
            <a:xfrm>
              <a:off x="6929454" y="1857364"/>
              <a:ext cx="1214446" cy="500066"/>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dk1"/>
            </a:lnRef>
            <a:fillRef idx="2">
              <a:schemeClr val="dk1"/>
            </a:fillRef>
            <a:effectRef idx="1">
              <a:schemeClr val="dk1"/>
            </a:effectRef>
            <a:fontRef idx="minor">
              <a:schemeClr val="dk1"/>
            </a:fontRef>
          </p:style>
          <p:txBody>
            <a:bodyPr rtlCol="0" anchor="ctr"/>
            <a:lstStyle/>
            <a:p>
              <a:pPr algn="ctr"/>
              <a:r>
                <a:rPr lang="en-US" altLang="ja-JP" sz="1200" dirty="0">
                  <a:solidFill>
                    <a:srgbClr val="FFFFFF"/>
                  </a:solidFill>
                </a:rPr>
                <a:t>MANIFEST</a:t>
              </a:r>
              <a:endParaRPr lang="ja-JP" altLang="en-US" sz="1200" dirty="0">
                <a:solidFill>
                  <a:srgbClr val="FFFFFF"/>
                </a:solidFill>
              </a:endParaRPr>
            </a:p>
          </p:txBody>
        </p:sp>
        <p:grpSp>
          <p:nvGrpSpPr>
            <p:cNvPr id="7" name="グループ化 9"/>
            <p:cNvGrpSpPr/>
            <p:nvPr/>
          </p:nvGrpSpPr>
          <p:grpSpPr>
            <a:xfrm>
              <a:off x="5338770" y="1785926"/>
              <a:ext cx="1214446" cy="1000132"/>
              <a:chOff x="4929190" y="2643182"/>
              <a:chExt cx="1214446" cy="1000132"/>
            </a:xfrm>
          </p:grpSpPr>
          <p:sp>
            <p:nvSpPr>
              <p:cNvPr id="14" name="角丸四角形 6"/>
              <p:cNvSpPr/>
              <p:nvPr/>
            </p:nvSpPr>
            <p:spPr>
              <a:xfrm>
                <a:off x="4929190" y="2643182"/>
                <a:ext cx="1214446" cy="500066"/>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dk1"/>
              </a:lnRef>
              <a:fillRef idx="2">
                <a:schemeClr val="dk1"/>
              </a:fillRef>
              <a:effectRef idx="1">
                <a:schemeClr val="dk1"/>
              </a:effectRef>
              <a:fontRef idx="minor">
                <a:schemeClr val="dk1"/>
              </a:fontRef>
            </p:style>
            <p:txBody>
              <a:bodyPr rtlCol="0" anchor="ctr"/>
              <a:lstStyle/>
              <a:p>
                <a:pPr algn="ctr"/>
                <a:r>
                  <a:rPr lang="ja-JP" altLang="en-US" sz="1200" dirty="0">
                    <a:solidFill>
                      <a:srgbClr val="FFFFFF"/>
                    </a:solidFill>
                  </a:rPr>
                  <a:t>メタデータ</a:t>
                </a:r>
              </a:p>
            </p:txBody>
          </p:sp>
          <p:sp>
            <p:nvSpPr>
              <p:cNvPr id="15" name="角丸四角形 5"/>
              <p:cNvSpPr/>
              <p:nvPr/>
            </p:nvSpPr>
            <p:spPr>
              <a:xfrm>
                <a:off x="4929190" y="3143248"/>
                <a:ext cx="1214446" cy="500066"/>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dk1"/>
              </a:lnRef>
              <a:fillRef idx="2">
                <a:schemeClr val="dk1"/>
              </a:fillRef>
              <a:effectRef idx="1">
                <a:schemeClr val="dk1"/>
              </a:effectRef>
              <a:fontRef idx="minor">
                <a:schemeClr val="dk1"/>
              </a:fontRef>
            </p:style>
            <p:txBody>
              <a:bodyPr rtlCol="0" anchor="ctr"/>
              <a:lstStyle/>
              <a:p>
                <a:pPr algn="ctr"/>
                <a:r>
                  <a:rPr lang="en-US" altLang="ja-JP" sz="1200" dirty="0">
                    <a:solidFill>
                      <a:srgbClr val="FFFFFF"/>
                    </a:solidFill>
                  </a:rPr>
                  <a:t>IL</a:t>
                </a:r>
                <a:endParaRPr lang="ja-JP" altLang="en-US" sz="1200" dirty="0">
                  <a:solidFill>
                    <a:srgbClr val="FFFFFF"/>
                  </a:solidFill>
                </a:endParaRPr>
              </a:p>
            </p:txBody>
          </p:sp>
        </p:grpSp>
        <p:grpSp>
          <p:nvGrpSpPr>
            <p:cNvPr id="8" name="グループ化 10"/>
            <p:cNvGrpSpPr/>
            <p:nvPr/>
          </p:nvGrpSpPr>
          <p:grpSpPr>
            <a:xfrm>
              <a:off x="5491170" y="1938326"/>
              <a:ext cx="1214446" cy="1000132"/>
              <a:chOff x="4929190" y="2643182"/>
              <a:chExt cx="1214446" cy="1000132"/>
            </a:xfrm>
          </p:grpSpPr>
          <p:sp>
            <p:nvSpPr>
              <p:cNvPr id="12" name="角丸四角形 11"/>
              <p:cNvSpPr/>
              <p:nvPr/>
            </p:nvSpPr>
            <p:spPr>
              <a:xfrm>
                <a:off x="4929190" y="2643182"/>
                <a:ext cx="1214446" cy="500066"/>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dk1"/>
              </a:lnRef>
              <a:fillRef idx="2">
                <a:schemeClr val="dk1"/>
              </a:fillRef>
              <a:effectRef idx="1">
                <a:schemeClr val="dk1"/>
              </a:effectRef>
              <a:fontRef idx="minor">
                <a:schemeClr val="dk1"/>
              </a:fontRef>
            </p:style>
            <p:txBody>
              <a:bodyPr rtlCol="0" anchor="ctr"/>
              <a:lstStyle/>
              <a:p>
                <a:pPr algn="ctr"/>
                <a:r>
                  <a:rPr lang="ja-JP" altLang="en-US" sz="1200" dirty="0">
                    <a:solidFill>
                      <a:srgbClr val="FFFFFF"/>
                    </a:solidFill>
                  </a:rPr>
                  <a:t>メタデータ</a:t>
                </a:r>
              </a:p>
            </p:txBody>
          </p:sp>
          <p:sp>
            <p:nvSpPr>
              <p:cNvPr id="13" name="角丸四角形 12"/>
              <p:cNvSpPr/>
              <p:nvPr/>
            </p:nvSpPr>
            <p:spPr>
              <a:xfrm>
                <a:off x="4929190" y="3143248"/>
                <a:ext cx="1214446" cy="500066"/>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dk1"/>
              </a:lnRef>
              <a:fillRef idx="2">
                <a:schemeClr val="dk1"/>
              </a:fillRef>
              <a:effectRef idx="1">
                <a:schemeClr val="dk1"/>
              </a:effectRef>
              <a:fontRef idx="minor">
                <a:schemeClr val="dk1"/>
              </a:fontRef>
            </p:style>
            <p:txBody>
              <a:bodyPr rtlCol="0" anchor="ctr"/>
              <a:lstStyle/>
              <a:p>
                <a:pPr algn="ctr"/>
                <a:r>
                  <a:rPr lang="en-US" altLang="ja-JP" sz="1200" dirty="0">
                    <a:solidFill>
                      <a:srgbClr val="FFFFFF"/>
                    </a:solidFill>
                  </a:rPr>
                  <a:t>IL</a:t>
                </a:r>
                <a:endParaRPr lang="ja-JP" altLang="en-US" sz="1200" dirty="0">
                  <a:solidFill>
                    <a:srgbClr val="FFFFFF"/>
                  </a:solidFill>
                </a:endParaRPr>
              </a:p>
            </p:txBody>
          </p:sp>
        </p:grpSp>
        <p:sp>
          <p:nvSpPr>
            <p:cNvPr id="16" name="角丸四角形 15"/>
            <p:cNvSpPr/>
            <p:nvPr/>
          </p:nvSpPr>
          <p:spPr>
            <a:xfrm>
              <a:off x="6929454" y="2500306"/>
              <a:ext cx="1214446" cy="500066"/>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dk1"/>
            </a:lnRef>
            <a:fillRef idx="2">
              <a:schemeClr val="dk1"/>
            </a:fillRef>
            <a:effectRef idx="1">
              <a:schemeClr val="dk1"/>
            </a:effectRef>
            <a:fontRef idx="minor">
              <a:schemeClr val="dk1"/>
            </a:fontRef>
          </p:style>
          <p:txBody>
            <a:bodyPr rtlCol="0" anchor="ctr"/>
            <a:lstStyle/>
            <a:p>
              <a:pPr algn="ctr"/>
              <a:r>
                <a:rPr lang="ja-JP" altLang="en-US" sz="1200" dirty="0">
                  <a:solidFill>
                    <a:srgbClr val="FFFFFF"/>
                  </a:solidFill>
                </a:rPr>
                <a:t>リソース</a:t>
              </a:r>
            </a:p>
          </p:txBody>
        </p:sp>
        <p:grpSp>
          <p:nvGrpSpPr>
            <p:cNvPr id="9" name="グループ化 13"/>
            <p:cNvGrpSpPr/>
            <p:nvPr/>
          </p:nvGrpSpPr>
          <p:grpSpPr>
            <a:xfrm>
              <a:off x="5643570" y="2090726"/>
              <a:ext cx="1214446" cy="1000132"/>
              <a:chOff x="4929190" y="2643182"/>
              <a:chExt cx="1214446" cy="1000132"/>
            </a:xfrm>
          </p:grpSpPr>
          <p:sp>
            <p:nvSpPr>
              <p:cNvPr id="10" name="角丸四角形 9"/>
              <p:cNvSpPr/>
              <p:nvPr/>
            </p:nvSpPr>
            <p:spPr>
              <a:xfrm>
                <a:off x="4929190" y="2643182"/>
                <a:ext cx="1214446" cy="500066"/>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dk1"/>
              </a:lnRef>
              <a:fillRef idx="2">
                <a:schemeClr val="dk1"/>
              </a:fillRef>
              <a:effectRef idx="1">
                <a:schemeClr val="dk1"/>
              </a:effectRef>
              <a:fontRef idx="minor">
                <a:schemeClr val="dk1"/>
              </a:fontRef>
            </p:style>
            <p:txBody>
              <a:bodyPr rtlCol="0" anchor="ctr"/>
              <a:lstStyle/>
              <a:p>
                <a:pPr algn="ctr"/>
                <a:r>
                  <a:rPr lang="ja-JP" altLang="en-US" sz="1200" dirty="0">
                    <a:solidFill>
                      <a:srgbClr val="FFFFFF"/>
                    </a:solidFill>
                  </a:rPr>
                  <a:t>メタデータ</a:t>
                </a:r>
              </a:p>
            </p:txBody>
          </p:sp>
          <p:sp>
            <p:nvSpPr>
              <p:cNvPr id="11" name="角丸四角形 10"/>
              <p:cNvSpPr/>
              <p:nvPr/>
            </p:nvSpPr>
            <p:spPr>
              <a:xfrm>
                <a:off x="4929190" y="3143248"/>
                <a:ext cx="1214446" cy="500066"/>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dk1"/>
              </a:lnRef>
              <a:fillRef idx="2">
                <a:schemeClr val="dk1"/>
              </a:fillRef>
              <a:effectRef idx="1">
                <a:schemeClr val="dk1"/>
              </a:effectRef>
              <a:fontRef idx="minor">
                <a:schemeClr val="dk1"/>
              </a:fontRef>
            </p:style>
            <p:txBody>
              <a:bodyPr rtlCol="0" anchor="ctr"/>
              <a:lstStyle/>
              <a:p>
                <a:pPr algn="ctr"/>
                <a:r>
                  <a:rPr lang="en-US" altLang="ja-JP" sz="1200" dirty="0">
                    <a:solidFill>
                      <a:srgbClr val="FFFFFF"/>
                    </a:solidFill>
                  </a:rPr>
                  <a:t>IL</a:t>
                </a:r>
                <a:endParaRPr lang="ja-JP" altLang="en-US" sz="1200" dirty="0">
                  <a:solidFill>
                    <a:srgbClr val="FFFFFF"/>
                  </a:solidFill>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コンテンツ プレースホルダ 15"/>
          <p:cNvGraphicFramePr>
            <a:graphicFrameLocks noGrp="1"/>
          </p:cNvGraphicFramePr>
          <p:nvPr>
            <p:ph sz="quarter" idx="10"/>
            <p:extLst>
              <p:ext uri="{D42A27DB-BD31-4B8C-83A1-F6EECF244321}">
                <p14:modId xmlns:p14="http://schemas.microsoft.com/office/powerpoint/2010/main" val="2343706443"/>
              </p:ext>
            </p:extLst>
          </p:nvPr>
        </p:nvGraphicFramePr>
        <p:xfrm>
          <a:off x="519113" y="1463676"/>
          <a:ext cx="11158537" cy="31114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506" name="Rectangle 2"/>
          <p:cNvSpPr>
            <a:spLocks noGrp="1" noChangeArrowheads="1"/>
          </p:cNvSpPr>
          <p:nvPr>
            <p:ph type="title"/>
          </p:nvPr>
        </p:nvSpPr>
        <p:spPr/>
        <p:txBody>
          <a:bodyPr/>
          <a:lstStyle/>
          <a:p>
            <a:pPr eaLnBrk="1" hangingPunct="1"/>
            <a:r>
              <a:rPr lang="ja-JP" altLang="en-US">
                <a:latin typeface="+mj-ea"/>
              </a:rPr>
              <a:t>アセンブリ名</a:t>
            </a:r>
          </a:p>
        </p:txBody>
      </p:sp>
      <p:grpSp>
        <p:nvGrpSpPr>
          <p:cNvPr id="17" name="グループ化 16"/>
          <p:cNvGrpSpPr/>
          <p:nvPr/>
        </p:nvGrpSpPr>
        <p:grpSpPr>
          <a:xfrm>
            <a:off x="1919288" y="4786322"/>
            <a:ext cx="8208962" cy="1922480"/>
            <a:chOff x="395288" y="4581525"/>
            <a:chExt cx="8208962" cy="1922480"/>
          </a:xfrm>
        </p:grpSpPr>
        <p:sp>
          <p:nvSpPr>
            <p:cNvPr id="21508" name="Rectangle 4"/>
            <p:cNvSpPr>
              <a:spLocks noChangeArrowheads="1"/>
            </p:cNvSpPr>
            <p:nvPr/>
          </p:nvSpPr>
          <p:spPr bwMode="auto">
            <a:xfrm>
              <a:off x="1476375" y="4581525"/>
              <a:ext cx="1511300" cy="503238"/>
            </a:xfrm>
            <a:prstGeom prst="rect">
              <a:avLst/>
            </a:prstGeom>
            <a:solidFill>
              <a:srgbClr val="92D050"/>
            </a:solidFill>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spcBef>
                  <a:spcPct val="0"/>
                </a:spcBef>
                <a:buSzTx/>
                <a:buFontTx/>
                <a:buNone/>
              </a:pPr>
              <a:r>
                <a:rPr lang="ja-JP" altLang="en-US" sz="2000" dirty="0">
                  <a:solidFill>
                    <a:schemeClr val="accent6">
                      <a:lumMod val="75000"/>
                    </a:schemeClr>
                  </a:solidFill>
                </a:rPr>
                <a:t>テキスト</a:t>
              </a:r>
            </a:p>
          </p:txBody>
        </p:sp>
        <p:sp>
          <p:nvSpPr>
            <p:cNvPr id="21509" name="Rectangle 5"/>
            <p:cNvSpPr>
              <a:spLocks noChangeArrowheads="1"/>
            </p:cNvSpPr>
            <p:nvPr/>
          </p:nvSpPr>
          <p:spPr bwMode="auto">
            <a:xfrm>
              <a:off x="1476375" y="5173663"/>
              <a:ext cx="1511300" cy="503237"/>
            </a:xfrm>
            <a:prstGeom prst="rect">
              <a:avLst/>
            </a:prstGeom>
            <a:solidFill>
              <a:srgbClr val="92D050"/>
            </a:solidFill>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spcBef>
                  <a:spcPct val="0"/>
                </a:spcBef>
                <a:buSzTx/>
                <a:buFontTx/>
                <a:buNone/>
              </a:pPr>
              <a:r>
                <a:rPr lang="ja-JP" altLang="en-US" sz="2000" dirty="0">
                  <a:solidFill>
                    <a:schemeClr val="accent6">
                      <a:lumMod val="75000"/>
                    </a:schemeClr>
                  </a:solidFill>
                </a:rPr>
                <a:t>テキスト</a:t>
              </a:r>
            </a:p>
          </p:txBody>
        </p:sp>
        <p:sp>
          <p:nvSpPr>
            <p:cNvPr id="21510" name="Rectangle 6"/>
            <p:cNvSpPr>
              <a:spLocks noChangeArrowheads="1"/>
            </p:cNvSpPr>
            <p:nvPr/>
          </p:nvSpPr>
          <p:spPr bwMode="auto">
            <a:xfrm>
              <a:off x="3348038" y="5173663"/>
              <a:ext cx="1511300" cy="503237"/>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spcBef>
                  <a:spcPct val="0"/>
                </a:spcBef>
                <a:buSzTx/>
                <a:buFontTx/>
                <a:buNone/>
              </a:pPr>
              <a:r>
                <a:rPr lang="ja-JP" altLang="en-US" sz="2000">
                  <a:solidFill>
                    <a:schemeClr val="accent6">
                      <a:lumMod val="75000"/>
                    </a:schemeClr>
                  </a:solidFill>
                </a:rPr>
                <a:t>バージョン</a:t>
              </a:r>
            </a:p>
          </p:txBody>
        </p:sp>
        <p:sp>
          <p:nvSpPr>
            <p:cNvPr id="21511" name="Rectangle 7"/>
            <p:cNvSpPr>
              <a:spLocks noChangeArrowheads="1"/>
            </p:cNvSpPr>
            <p:nvPr/>
          </p:nvSpPr>
          <p:spPr bwMode="auto">
            <a:xfrm>
              <a:off x="5221288" y="5173663"/>
              <a:ext cx="1511300" cy="503237"/>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spcBef>
                  <a:spcPct val="0"/>
                </a:spcBef>
                <a:buSzTx/>
                <a:buFontTx/>
                <a:buNone/>
              </a:pPr>
              <a:r>
                <a:rPr lang="ja-JP" altLang="en-US" sz="2000" dirty="0">
                  <a:solidFill>
                    <a:schemeClr val="accent6">
                      <a:lumMod val="75000"/>
                    </a:schemeClr>
                  </a:solidFill>
                </a:rPr>
                <a:t>カルチャ</a:t>
              </a:r>
            </a:p>
          </p:txBody>
        </p:sp>
        <p:sp>
          <p:nvSpPr>
            <p:cNvPr id="21512" name="Rectangle 8"/>
            <p:cNvSpPr>
              <a:spLocks noChangeArrowheads="1"/>
            </p:cNvSpPr>
            <p:nvPr/>
          </p:nvSpPr>
          <p:spPr bwMode="auto">
            <a:xfrm>
              <a:off x="7092950" y="5173663"/>
              <a:ext cx="1511300" cy="503237"/>
            </a:xfrm>
            <a:prstGeom prst="rect">
              <a:avLst/>
            </a:prstGeom>
            <a:solidFill>
              <a:srgbClr val="99CCFF"/>
            </a:solidFill>
            <a:ln w="9525">
              <a:solidFill>
                <a:schemeClr val="tx1"/>
              </a:solidFill>
              <a:miter lim="800000"/>
              <a:headEnd/>
              <a:tailEnd/>
            </a:ln>
          </p:spPr>
          <p:txBody>
            <a:bodyPr wrap="none" anchor="ctr"/>
            <a:lstStyle/>
            <a:p>
              <a:pPr algn="ctr">
                <a:spcBef>
                  <a:spcPct val="0"/>
                </a:spcBef>
                <a:buSzTx/>
                <a:buFontTx/>
                <a:buNone/>
              </a:pPr>
              <a:r>
                <a:rPr lang="ja-JP" altLang="en-US" sz="2000">
                  <a:solidFill>
                    <a:schemeClr val="accent6">
                      <a:lumMod val="75000"/>
                    </a:schemeClr>
                  </a:solidFill>
                </a:rPr>
                <a:t>公開キー</a:t>
              </a:r>
            </a:p>
          </p:txBody>
        </p:sp>
        <p:sp>
          <p:nvSpPr>
            <p:cNvPr id="21513" name="Text Box 9"/>
            <p:cNvSpPr txBox="1">
              <a:spLocks noChangeArrowheads="1"/>
            </p:cNvSpPr>
            <p:nvPr/>
          </p:nvSpPr>
          <p:spPr bwMode="auto">
            <a:xfrm>
              <a:off x="2987675" y="5178425"/>
              <a:ext cx="429926" cy="523220"/>
            </a:xfrm>
            <a:prstGeom prst="rect">
              <a:avLst/>
            </a:prstGeom>
            <a:noFill/>
            <a:ln w="9525">
              <a:noFill/>
              <a:miter lim="800000"/>
              <a:headEnd/>
              <a:tailEnd/>
            </a:ln>
          </p:spPr>
          <p:txBody>
            <a:bodyPr wrap="none">
              <a:spAutoFit/>
            </a:bodyPr>
            <a:lstStyle/>
            <a:p>
              <a:pPr>
                <a:spcBef>
                  <a:spcPct val="0"/>
                </a:spcBef>
                <a:buSzTx/>
                <a:buFontTx/>
                <a:buNone/>
              </a:pPr>
              <a:r>
                <a:rPr lang="en-US" altLang="ja-JP" sz="2800" dirty="0"/>
                <a:t>+</a:t>
              </a:r>
            </a:p>
          </p:txBody>
        </p:sp>
        <p:sp>
          <p:nvSpPr>
            <p:cNvPr id="21514" name="Text Box 10"/>
            <p:cNvSpPr txBox="1">
              <a:spLocks noChangeArrowheads="1"/>
            </p:cNvSpPr>
            <p:nvPr/>
          </p:nvSpPr>
          <p:spPr bwMode="auto">
            <a:xfrm>
              <a:off x="4857750" y="5194300"/>
              <a:ext cx="429926" cy="523220"/>
            </a:xfrm>
            <a:prstGeom prst="rect">
              <a:avLst/>
            </a:prstGeom>
            <a:noFill/>
            <a:ln w="9525">
              <a:noFill/>
              <a:miter lim="800000"/>
              <a:headEnd/>
              <a:tailEnd/>
            </a:ln>
          </p:spPr>
          <p:txBody>
            <a:bodyPr wrap="none">
              <a:spAutoFit/>
            </a:bodyPr>
            <a:lstStyle/>
            <a:p>
              <a:pPr>
                <a:spcBef>
                  <a:spcPct val="0"/>
                </a:spcBef>
                <a:buSzTx/>
                <a:buFontTx/>
                <a:buNone/>
              </a:pPr>
              <a:r>
                <a:rPr lang="en-US" altLang="ja-JP" sz="2800" dirty="0"/>
                <a:t>+</a:t>
              </a:r>
            </a:p>
          </p:txBody>
        </p:sp>
        <p:sp>
          <p:nvSpPr>
            <p:cNvPr id="21515" name="Text Box 11"/>
            <p:cNvSpPr txBox="1">
              <a:spLocks noChangeArrowheads="1"/>
            </p:cNvSpPr>
            <p:nvPr/>
          </p:nvSpPr>
          <p:spPr bwMode="auto">
            <a:xfrm>
              <a:off x="6731000" y="5194300"/>
              <a:ext cx="429926" cy="523220"/>
            </a:xfrm>
            <a:prstGeom prst="rect">
              <a:avLst/>
            </a:prstGeom>
            <a:noFill/>
            <a:ln w="9525">
              <a:noFill/>
              <a:miter lim="800000"/>
              <a:headEnd/>
              <a:tailEnd/>
            </a:ln>
          </p:spPr>
          <p:txBody>
            <a:bodyPr wrap="none">
              <a:spAutoFit/>
            </a:bodyPr>
            <a:lstStyle/>
            <a:p>
              <a:pPr>
                <a:spcBef>
                  <a:spcPct val="0"/>
                </a:spcBef>
                <a:buSzTx/>
                <a:buFontTx/>
                <a:buNone/>
              </a:pPr>
              <a:r>
                <a:rPr lang="en-US" altLang="ja-JP" sz="2800" dirty="0"/>
                <a:t>+</a:t>
              </a:r>
            </a:p>
          </p:txBody>
        </p:sp>
        <p:sp>
          <p:nvSpPr>
            <p:cNvPr id="21516" name="Text Box 12"/>
            <p:cNvSpPr txBox="1">
              <a:spLocks noChangeArrowheads="1"/>
            </p:cNvSpPr>
            <p:nvPr/>
          </p:nvSpPr>
          <p:spPr bwMode="auto">
            <a:xfrm>
              <a:off x="395288" y="4652963"/>
              <a:ext cx="1584325" cy="396875"/>
            </a:xfrm>
            <a:prstGeom prst="rect">
              <a:avLst/>
            </a:prstGeom>
            <a:noFill/>
            <a:ln w="9525">
              <a:noFill/>
              <a:miter lim="800000"/>
              <a:headEnd/>
              <a:tailEnd/>
            </a:ln>
          </p:spPr>
          <p:txBody>
            <a:bodyPr/>
            <a:lstStyle/>
            <a:p>
              <a:pPr>
                <a:spcBef>
                  <a:spcPct val="0"/>
                </a:spcBef>
                <a:buSzTx/>
                <a:buFontTx/>
                <a:buNone/>
              </a:pPr>
              <a:r>
                <a:rPr lang="ja-JP" altLang="en-US" sz="2000" b="1" dirty="0"/>
                <a:t>簡易名</a:t>
              </a:r>
            </a:p>
          </p:txBody>
        </p:sp>
        <p:sp>
          <p:nvSpPr>
            <p:cNvPr id="21517" name="Text Box 13"/>
            <p:cNvSpPr txBox="1">
              <a:spLocks noChangeArrowheads="1"/>
            </p:cNvSpPr>
            <p:nvPr/>
          </p:nvSpPr>
          <p:spPr bwMode="auto">
            <a:xfrm>
              <a:off x="395288" y="5208588"/>
              <a:ext cx="1584325" cy="396875"/>
            </a:xfrm>
            <a:prstGeom prst="rect">
              <a:avLst/>
            </a:prstGeom>
            <a:noFill/>
            <a:ln w="9525">
              <a:noFill/>
              <a:miter lim="800000"/>
              <a:headEnd/>
              <a:tailEnd/>
            </a:ln>
          </p:spPr>
          <p:txBody>
            <a:bodyPr/>
            <a:lstStyle/>
            <a:p>
              <a:pPr>
                <a:spcBef>
                  <a:spcPct val="0"/>
                </a:spcBef>
                <a:buSzTx/>
                <a:buFontTx/>
                <a:buNone/>
              </a:pPr>
              <a:r>
                <a:rPr lang="ja-JP" altLang="en-US" sz="2000" b="1"/>
                <a:t>厳密名</a:t>
              </a:r>
            </a:p>
          </p:txBody>
        </p:sp>
        <p:sp>
          <p:nvSpPr>
            <p:cNvPr id="21518" name="Rectangle 14"/>
            <p:cNvSpPr>
              <a:spLocks noChangeArrowheads="1"/>
            </p:cNvSpPr>
            <p:nvPr/>
          </p:nvSpPr>
          <p:spPr bwMode="auto">
            <a:xfrm>
              <a:off x="7092950" y="6000768"/>
              <a:ext cx="1511300" cy="503237"/>
            </a:xfrm>
            <a:prstGeom prst="rect">
              <a:avLst/>
            </a:prstGeom>
            <a:solidFill>
              <a:srgbClr val="99CCFF"/>
            </a:solidFill>
            <a:ln w="9525" algn="ctr">
              <a:solidFill>
                <a:schemeClr val="tx1"/>
              </a:solidFill>
              <a:miter lim="800000"/>
              <a:headEnd/>
              <a:tailEnd/>
            </a:ln>
          </p:spPr>
          <p:txBody>
            <a:bodyPr wrap="none" anchor="ctr"/>
            <a:lstStyle/>
            <a:p>
              <a:pPr algn="ctr">
                <a:spcBef>
                  <a:spcPct val="0"/>
                </a:spcBef>
                <a:buSzTx/>
                <a:buFontTx/>
                <a:buNone/>
              </a:pPr>
              <a:r>
                <a:rPr lang="ja-JP" altLang="en-US" sz="2000">
                  <a:solidFill>
                    <a:schemeClr val="accent6">
                      <a:lumMod val="75000"/>
                    </a:schemeClr>
                  </a:solidFill>
                </a:rPr>
                <a:t>秘密キー</a:t>
              </a:r>
            </a:p>
          </p:txBody>
        </p:sp>
        <p:pic>
          <p:nvPicPr>
            <p:cNvPr id="25602" name="Picture 2" descr="C:\Users\tashinmu\Pictures\ppt_items\ppt_material\Shapes and Graphics\Arrows - arrow\Curved\arrow circle.png"/>
            <p:cNvPicPr>
              <a:picLocks noChangeAspect="1" noChangeArrowheads="1"/>
            </p:cNvPicPr>
            <p:nvPr/>
          </p:nvPicPr>
          <p:blipFill>
            <a:blip r:embed="rId8" cstate="print"/>
            <a:srcRect/>
            <a:stretch>
              <a:fillRect/>
            </a:stretch>
          </p:blipFill>
          <p:spPr bwMode="auto">
            <a:xfrm>
              <a:off x="7500958" y="5589999"/>
              <a:ext cx="642942" cy="482207"/>
            </a:xfrm>
            <a:prstGeom prst="rect">
              <a:avLst/>
            </a:prstGeom>
            <a:noFill/>
          </p:spPr>
        </p:pic>
      </p:grpSp>
      <p:pic>
        <p:nvPicPr>
          <p:cNvPr id="2050" name="Picture 2" descr="C:\Users\tashinmu\Pictures\ppt_items\ICONS\Geneal_icons\ICON_PNG_withoutshadow\File&amp;Message\Binary Code.png"/>
          <p:cNvPicPr>
            <a:picLocks noChangeAspect="1" noChangeArrowheads="1"/>
          </p:cNvPicPr>
          <p:nvPr/>
        </p:nvPicPr>
        <p:blipFill>
          <a:blip r:embed="rId9" cstate="print"/>
          <a:srcRect/>
          <a:stretch>
            <a:fillRect/>
          </a:stretch>
        </p:blipFill>
        <p:spPr bwMode="auto">
          <a:xfrm>
            <a:off x="8524892" y="1142984"/>
            <a:ext cx="952500" cy="2038350"/>
          </a:xfrm>
          <a:prstGeom prst="rect">
            <a:avLst/>
          </a:prstGeom>
          <a:noFill/>
        </p:spPr>
      </p:pic>
      <p:pic>
        <p:nvPicPr>
          <p:cNvPr id="19" name="Picture 2" descr="C:\Users\tashinmu\Pictures\ppt_items\ICONS\Geneal_icons\ICON_PNG_withoutshadow\File&amp;Message\Binary Code.png"/>
          <p:cNvPicPr>
            <a:picLocks noChangeAspect="1" noChangeArrowheads="1"/>
          </p:cNvPicPr>
          <p:nvPr/>
        </p:nvPicPr>
        <p:blipFill>
          <a:blip r:embed="rId9" cstate="print"/>
          <a:srcRect/>
          <a:stretch>
            <a:fillRect/>
          </a:stretch>
        </p:blipFill>
        <p:spPr bwMode="auto">
          <a:xfrm>
            <a:off x="8524892" y="2857496"/>
            <a:ext cx="952500" cy="2038350"/>
          </a:xfrm>
          <a:prstGeom prst="rect">
            <a:avLst/>
          </a:prstGeom>
          <a:noFill/>
        </p:spPr>
      </p:pic>
      <p:pic>
        <p:nvPicPr>
          <p:cNvPr id="2051" name="Picture 3" descr="C:\Users\tashinmu\Pictures\ppt_items\ICONS\Geneal_icons\ICON_PNG_withoutshadow\File&amp;Message\certificate.png"/>
          <p:cNvPicPr>
            <a:picLocks noChangeAspect="1" noChangeArrowheads="1"/>
          </p:cNvPicPr>
          <p:nvPr/>
        </p:nvPicPr>
        <p:blipFill>
          <a:blip r:embed="rId10" cstate="print"/>
          <a:srcRect/>
          <a:stretch>
            <a:fillRect/>
          </a:stretch>
        </p:blipFill>
        <p:spPr bwMode="auto">
          <a:xfrm>
            <a:off x="9096396" y="4357695"/>
            <a:ext cx="390522" cy="690061"/>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normAutofit/>
          </a:bodyPr>
          <a:lstStyle/>
          <a:p>
            <a:r>
              <a:rPr lang="ja-JP" altLang="en-US" dirty="0"/>
              <a:t>任意のディレクトリ</a:t>
            </a:r>
            <a:endParaRPr lang="en-US" altLang="ja-JP" dirty="0"/>
          </a:p>
          <a:p>
            <a:pPr lvl="1"/>
            <a:r>
              <a:rPr lang="ja-JP" altLang="en-US" dirty="0"/>
              <a:t>単一のアプリケーションからしか使用しない場合</a:t>
            </a:r>
            <a:endParaRPr lang="en-US" altLang="ja-JP" dirty="0"/>
          </a:p>
          <a:p>
            <a:pPr lvl="1"/>
            <a:r>
              <a:rPr lang="ja-JP" altLang="en-US" dirty="0"/>
              <a:t>構成ファイルの</a:t>
            </a:r>
            <a:r>
              <a:rPr lang="en-US" altLang="ja-JP" dirty="0"/>
              <a:t>&lt;</a:t>
            </a:r>
            <a:r>
              <a:rPr lang="en-US" altLang="ja-JP" dirty="0" err="1"/>
              <a:t>codeBase</a:t>
            </a:r>
            <a:r>
              <a:rPr lang="en-US" altLang="ja-JP" dirty="0"/>
              <a:t>&gt;</a:t>
            </a:r>
            <a:r>
              <a:rPr lang="ja-JP" altLang="en-US" dirty="0"/>
              <a:t>を使用して検索場所を指定</a:t>
            </a:r>
            <a:endParaRPr lang="en-US" altLang="ja-JP" dirty="0"/>
          </a:p>
          <a:p>
            <a:pPr lvl="2"/>
            <a:r>
              <a:rPr lang="ja-JP" altLang="en-US" dirty="0"/>
              <a:t>厳密名を持つ場合</a:t>
            </a:r>
            <a:endParaRPr lang="en-US" altLang="ja-JP" dirty="0"/>
          </a:p>
          <a:p>
            <a:pPr lvl="3"/>
            <a:r>
              <a:rPr lang="ja-JP" altLang="en-US" dirty="0"/>
              <a:t>コンピュータ、イントラネット、インターネットの任意の場所</a:t>
            </a:r>
            <a:endParaRPr lang="en-US" altLang="ja-JP" dirty="0"/>
          </a:p>
          <a:p>
            <a:pPr lvl="2"/>
            <a:r>
              <a:rPr lang="ja-JP" altLang="en-US" dirty="0"/>
              <a:t>厳密名を持たない場合</a:t>
            </a:r>
            <a:endParaRPr lang="en-US" altLang="ja-JP" dirty="0"/>
          </a:p>
          <a:p>
            <a:pPr lvl="3"/>
            <a:r>
              <a:rPr lang="ja-JP" altLang="en-US" dirty="0"/>
              <a:t>アプリケーションのディレクトリ、もしくはサブディレクトリ</a:t>
            </a:r>
            <a:endParaRPr lang="en-US" altLang="ja-JP" dirty="0"/>
          </a:p>
          <a:p>
            <a:pPr lvl="3"/>
            <a:endParaRPr lang="en-US" altLang="ja-JP" dirty="0"/>
          </a:p>
          <a:p>
            <a:r>
              <a:rPr lang="en-US" altLang="ja-JP" dirty="0"/>
              <a:t>GAC (Global Assembly Cache)</a:t>
            </a:r>
          </a:p>
          <a:p>
            <a:pPr lvl="1"/>
            <a:r>
              <a:rPr lang="ja-JP" altLang="en-US" dirty="0"/>
              <a:t>複数のアプリケーションで共有する場合</a:t>
            </a:r>
            <a:endParaRPr lang="en-US" altLang="ja-JP" dirty="0"/>
          </a:p>
          <a:p>
            <a:pPr lvl="1"/>
            <a:r>
              <a:rPr lang="ja-JP" altLang="en-US" dirty="0"/>
              <a:t>厳密名を持つ場合のみ登録可能</a:t>
            </a:r>
            <a:endParaRPr lang="en-US" altLang="ja-JP" dirty="0"/>
          </a:p>
          <a:p>
            <a:pPr lvl="1"/>
            <a:r>
              <a:rPr kumimoji="1" lang="en-US" altLang="ja-JP" dirty="0"/>
              <a:t>gacutil.exe </a:t>
            </a:r>
            <a:r>
              <a:rPr kumimoji="1" lang="ja-JP" altLang="en-US" dirty="0"/>
              <a:t>を使用して アセンブリのインストールや削除を行う</a:t>
            </a:r>
          </a:p>
        </p:txBody>
      </p:sp>
      <p:sp>
        <p:nvSpPr>
          <p:cNvPr id="2" name="タイトル 1"/>
          <p:cNvSpPr>
            <a:spLocks noGrp="1"/>
          </p:cNvSpPr>
          <p:nvPr>
            <p:ph type="title"/>
          </p:nvPr>
        </p:nvSpPr>
        <p:spPr/>
        <p:txBody>
          <a:bodyPr/>
          <a:lstStyle/>
          <a:p>
            <a:r>
              <a:rPr kumimoji="1" lang="ja-JP" altLang="en-US" dirty="0"/>
              <a:t>アセンブリの配置場所</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normAutofit lnSpcReduction="10000"/>
          </a:bodyPr>
          <a:lstStyle/>
          <a:p>
            <a:pPr>
              <a:defRPr/>
            </a:pPr>
            <a:r>
              <a:rPr lang="ja-JP" altLang="en-US" dirty="0">
                <a:latin typeface="+mn-ea"/>
              </a:rPr>
              <a:t>配置の特徴</a:t>
            </a:r>
            <a:endParaRPr lang="en-US" altLang="ja-JP" dirty="0">
              <a:latin typeface="+mn-ea"/>
            </a:endParaRPr>
          </a:p>
          <a:p>
            <a:pPr lvl="1">
              <a:defRPr/>
            </a:pPr>
            <a:r>
              <a:rPr lang="ja-JP" altLang="en-US" dirty="0">
                <a:latin typeface="+mn-ea"/>
              </a:rPr>
              <a:t>レジストリへの登録は不要</a:t>
            </a:r>
          </a:p>
          <a:p>
            <a:pPr lvl="1">
              <a:defRPr/>
            </a:pPr>
            <a:r>
              <a:rPr lang="ja-JP" altLang="en-US" dirty="0">
                <a:latin typeface="+mn-ea"/>
              </a:rPr>
              <a:t>アセンブリ単位で管理される</a:t>
            </a:r>
          </a:p>
          <a:p>
            <a:pPr lvl="1">
              <a:defRPr/>
            </a:pPr>
            <a:r>
              <a:rPr lang="ja-JP" altLang="en-US" dirty="0">
                <a:latin typeface="+mn-ea"/>
              </a:rPr>
              <a:t>高度なバージョン管理が可能</a:t>
            </a:r>
            <a:endParaRPr lang="en-US" altLang="ja-JP" dirty="0">
              <a:latin typeface="+mn-ea"/>
            </a:endParaRPr>
          </a:p>
          <a:p>
            <a:pPr lvl="1">
              <a:defRPr/>
            </a:pPr>
            <a:endParaRPr lang="en-US" altLang="ja-JP" dirty="0">
              <a:latin typeface="+mn-ea"/>
            </a:endParaRPr>
          </a:p>
          <a:p>
            <a:pPr>
              <a:defRPr/>
            </a:pPr>
            <a:r>
              <a:rPr lang="ja-JP" altLang="en-US" dirty="0">
                <a:latin typeface="+mn-ea"/>
              </a:rPr>
              <a:t>配置方法</a:t>
            </a:r>
            <a:endParaRPr lang="en-US" altLang="ja-JP" dirty="0">
              <a:latin typeface="+mn-ea"/>
            </a:endParaRPr>
          </a:p>
          <a:p>
            <a:pPr lvl="1">
              <a:defRPr/>
            </a:pPr>
            <a:r>
              <a:rPr lang="en-US" altLang="ja-JP" dirty="0" err="1">
                <a:latin typeface="+mn-ea"/>
              </a:rPr>
              <a:t>XCopy</a:t>
            </a:r>
            <a:r>
              <a:rPr lang="en-US" altLang="ja-JP" dirty="0">
                <a:latin typeface="+mn-ea"/>
              </a:rPr>
              <a:t> </a:t>
            </a:r>
            <a:r>
              <a:rPr lang="ja-JP" altLang="en-US" dirty="0">
                <a:latin typeface="+mn-ea"/>
              </a:rPr>
              <a:t>による配置 </a:t>
            </a:r>
            <a:r>
              <a:rPr lang="en-US" altLang="ja-JP" dirty="0">
                <a:latin typeface="+mn-ea"/>
              </a:rPr>
              <a:t>(</a:t>
            </a:r>
            <a:r>
              <a:rPr lang="en-US" altLang="ja-JP" dirty="0" err="1">
                <a:latin typeface="+mn-ea"/>
              </a:rPr>
              <a:t>XCopy</a:t>
            </a:r>
            <a:r>
              <a:rPr lang="en-US" altLang="ja-JP" dirty="0">
                <a:latin typeface="+mn-ea"/>
              </a:rPr>
              <a:t> </a:t>
            </a:r>
            <a:r>
              <a:rPr lang="ja-JP" altLang="en-US" dirty="0">
                <a:latin typeface="+mn-ea"/>
              </a:rPr>
              <a:t>デプロイメント</a:t>
            </a:r>
            <a:r>
              <a:rPr lang="en-US" altLang="ja-JP" dirty="0">
                <a:latin typeface="+mn-ea"/>
              </a:rPr>
              <a:t>)</a:t>
            </a:r>
          </a:p>
          <a:p>
            <a:pPr lvl="2">
              <a:defRPr/>
            </a:pPr>
            <a:r>
              <a:rPr lang="ja-JP" altLang="en-US" dirty="0">
                <a:latin typeface="+mn-ea"/>
              </a:rPr>
              <a:t>単純なファイルのコピー</a:t>
            </a:r>
          </a:p>
          <a:p>
            <a:pPr lvl="1">
              <a:defRPr/>
            </a:pPr>
            <a:r>
              <a:rPr lang="en-US" altLang="ja-JP" dirty="0">
                <a:latin typeface="+mn-ea"/>
              </a:rPr>
              <a:t>Windows </a:t>
            </a:r>
            <a:r>
              <a:rPr lang="ja-JP" altLang="en-US" dirty="0">
                <a:latin typeface="+mn-ea"/>
              </a:rPr>
              <a:t>インストーラを利用した配置</a:t>
            </a:r>
          </a:p>
          <a:p>
            <a:pPr lvl="2">
              <a:defRPr/>
            </a:pPr>
            <a:r>
              <a:rPr lang="en-US" altLang="ja-JP" dirty="0">
                <a:latin typeface="+mn-ea"/>
              </a:rPr>
              <a:t>.</a:t>
            </a:r>
            <a:r>
              <a:rPr lang="en-US" altLang="ja-JP" dirty="0" err="1">
                <a:latin typeface="+mn-ea"/>
              </a:rPr>
              <a:t>msi</a:t>
            </a:r>
            <a:r>
              <a:rPr lang="en-US" altLang="ja-JP" dirty="0">
                <a:latin typeface="+mn-ea"/>
              </a:rPr>
              <a:t> </a:t>
            </a:r>
            <a:r>
              <a:rPr lang="ja-JP" altLang="en-US" dirty="0">
                <a:latin typeface="+mn-ea"/>
              </a:rPr>
              <a:t>ファイルを利用したセットアップ プログラム</a:t>
            </a:r>
            <a:endParaRPr lang="en-US" altLang="ja-JP" dirty="0">
              <a:latin typeface="+mn-ea"/>
            </a:endParaRPr>
          </a:p>
          <a:p>
            <a:pPr lvl="2">
              <a:defRPr/>
            </a:pPr>
            <a:r>
              <a:rPr lang="en-US" altLang="ja-JP" dirty="0">
                <a:latin typeface="+mn-ea"/>
              </a:rPr>
              <a:t>Visual</a:t>
            </a:r>
            <a:r>
              <a:rPr lang="ja-JP" altLang="en-US" dirty="0">
                <a:latin typeface="+mn-ea"/>
              </a:rPr>
              <a:t> </a:t>
            </a:r>
            <a:r>
              <a:rPr lang="en-US" altLang="ja-JP" dirty="0">
                <a:latin typeface="+mn-ea"/>
              </a:rPr>
              <a:t>Studio</a:t>
            </a:r>
            <a:r>
              <a:rPr lang="ja-JP" altLang="en-US" dirty="0">
                <a:latin typeface="+mn-ea"/>
              </a:rPr>
              <a:t> を使って作成</a:t>
            </a:r>
          </a:p>
          <a:p>
            <a:pPr lvl="1">
              <a:defRPr/>
            </a:pPr>
            <a:r>
              <a:rPr lang="en-US" altLang="ja-JP" dirty="0" err="1">
                <a:latin typeface="+mn-ea"/>
              </a:rPr>
              <a:t>ClickOnce</a:t>
            </a:r>
            <a:endParaRPr lang="ja-JP" altLang="en-US" dirty="0">
              <a:latin typeface="+mn-ea"/>
            </a:endParaRPr>
          </a:p>
          <a:p>
            <a:pPr lvl="2">
              <a:defRPr/>
            </a:pPr>
            <a:r>
              <a:rPr lang="en-US" altLang="ja-JP" dirty="0">
                <a:latin typeface="+mn-ea"/>
              </a:rPr>
              <a:t>HTTP </a:t>
            </a:r>
            <a:r>
              <a:rPr lang="ja-JP" altLang="en-US" dirty="0">
                <a:latin typeface="+mn-ea"/>
              </a:rPr>
              <a:t>を利用して </a:t>
            </a:r>
            <a:r>
              <a:rPr lang="en-US" altLang="ja-JP" dirty="0">
                <a:latin typeface="+mn-ea"/>
              </a:rPr>
              <a:t>Web </a:t>
            </a:r>
            <a:r>
              <a:rPr lang="ja-JP" altLang="en-US" dirty="0">
                <a:latin typeface="+mn-ea"/>
              </a:rPr>
              <a:t>サーバーからダウンロード</a:t>
            </a:r>
          </a:p>
          <a:p>
            <a:endParaRPr kumimoji="1" lang="ja-JP" altLang="en-US" dirty="0">
              <a:latin typeface="+mn-ea"/>
            </a:endParaRPr>
          </a:p>
        </p:txBody>
      </p:sp>
      <p:sp>
        <p:nvSpPr>
          <p:cNvPr id="2" name="タイトル 1"/>
          <p:cNvSpPr>
            <a:spLocks noGrp="1"/>
          </p:cNvSpPr>
          <p:nvPr>
            <p:ph type="title"/>
          </p:nvPr>
        </p:nvSpPr>
        <p:spPr/>
        <p:txBody>
          <a:bodyPr/>
          <a:lstStyle/>
          <a:p>
            <a:r>
              <a:rPr lang="en-US" altLang="ja-JP" dirty="0">
                <a:latin typeface="+mj-ea"/>
              </a:rPr>
              <a:t>.NET </a:t>
            </a:r>
            <a:r>
              <a:rPr lang="ja-JP" altLang="en-US" dirty="0" err="1">
                <a:latin typeface="+mj-ea"/>
              </a:rPr>
              <a:t>での</a:t>
            </a:r>
            <a:r>
              <a:rPr lang="ja-JP" altLang="en-US" dirty="0">
                <a:latin typeface="+mj-ea"/>
              </a:rPr>
              <a:t>配置方法</a:t>
            </a:r>
            <a:endParaRPr kumimoji="1" lang="ja-JP" altLang="en-US" dirty="0">
              <a:latin typeface="+mj-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normAutofit/>
          </a:bodyPr>
          <a:lstStyle/>
          <a:p>
            <a:r>
              <a:rPr lang="ja-JP" altLang="en-US" dirty="0"/>
              <a:t>厳密名</a:t>
            </a:r>
            <a:endParaRPr lang="en-US" altLang="ja-JP" dirty="0"/>
          </a:p>
          <a:p>
            <a:pPr lvl="1"/>
            <a:r>
              <a:rPr lang="ja-JP" altLang="en-US" dirty="0"/>
              <a:t>バージョンもアセンブリ区別の対象となる</a:t>
            </a:r>
            <a:endParaRPr lang="en-US" altLang="ja-JP" dirty="0"/>
          </a:p>
          <a:p>
            <a:pPr lvl="1"/>
            <a:endParaRPr lang="ja-JP" altLang="en-US" dirty="0"/>
          </a:p>
          <a:p>
            <a:r>
              <a:rPr lang="en-US" altLang="ja-JP" dirty="0"/>
              <a:t>DLL HELL </a:t>
            </a:r>
            <a:r>
              <a:rPr lang="ja-JP" altLang="en-US" dirty="0"/>
              <a:t>からの解放</a:t>
            </a:r>
            <a:endParaRPr lang="en-US" altLang="ja-JP" dirty="0"/>
          </a:p>
          <a:p>
            <a:pPr lvl="1"/>
            <a:r>
              <a:rPr lang="ja-JP" altLang="en-US" dirty="0"/>
              <a:t>複数のバージョンの </a:t>
            </a:r>
            <a:r>
              <a:rPr lang="en-US" altLang="ja-JP" dirty="0"/>
              <a:t>DLL</a:t>
            </a:r>
            <a:r>
              <a:rPr lang="ja-JP" altLang="en-US" dirty="0"/>
              <a:t> を管理可能</a:t>
            </a:r>
            <a:endParaRPr lang="en-US" altLang="ja-JP" dirty="0"/>
          </a:p>
          <a:p>
            <a:pPr lvl="1"/>
            <a:r>
              <a:rPr lang="ja-JP" altLang="en-US" dirty="0"/>
              <a:t>前提とするバージョンの </a:t>
            </a:r>
            <a:r>
              <a:rPr lang="en-US" altLang="ja-JP" dirty="0"/>
              <a:t>DLL</a:t>
            </a:r>
            <a:r>
              <a:rPr lang="ja-JP" altLang="en-US" dirty="0"/>
              <a:t> を勝手に更新しない </a:t>
            </a:r>
            <a:r>
              <a:rPr lang="en-US" altLang="ja-JP" dirty="0"/>
              <a:t>(GAC</a:t>
            </a:r>
            <a:r>
              <a:rPr lang="ja-JP" altLang="en-US" dirty="0"/>
              <a:t>の場合</a:t>
            </a:r>
            <a:r>
              <a:rPr lang="en-US" altLang="ja-JP" dirty="0"/>
              <a:t>)</a:t>
            </a:r>
          </a:p>
          <a:p>
            <a:pPr lvl="1"/>
            <a:endParaRPr lang="ja-JP" altLang="en-US" dirty="0"/>
          </a:p>
          <a:p>
            <a:r>
              <a:rPr lang="ja-JP" altLang="en-US" dirty="0"/>
              <a:t>サイド バイ サイド 実行</a:t>
            </a:r>
          </a:p>
          <a:p>
            <a:pPr lvl="1"/>
            <a:r>
              <a:rPr kumimoji="1" lang="ja-JP" altLang="en-US" dirty="0"/>
              <a:t>適切なバージョンの </a:t>
            </a:r>
            <a:r>
              <a:rPr kumimoji="1" lang="en-US" altLang="ja-JP" dirty="0"/>
              <a:t>DLL</a:t>
            </a:r>
            <a:r>
              <a:rPr kumimoji="1" lang="ja-JP" altLang="en-US" dirty="0"/>
              <a:t> を検索し、ロード</a:t>
            </a:r>
          </a:p>
        </p:txBody>
      </p:sp>
      <p:sp>
        <p:nvSpPr>
          <p:cNvPr id="2" name="タイトル 1"/>
          <p:cNvSpPr>
            <a:spLocks noGrp="1"/>
          </p:cNvSpPr>
          <p:nvPr>
            <p:ph type="title"/>
          </p:nvPr>
        </p:nvSpPr>
        <p:spPr/>
        <p:txBody>
          <a:bodyPr>
            <a:normAutofit/>
          </a:bodyPr>
          <a:lstStyle/>
          <a:p>
            <a:r>
              <a:rPr kumimoji="1" lang="ja-JP" altLang="en-US" dirty="0"/>
              <a:t>アセンブリのバージョン管理</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Line 65"/>
          <p:cNvSpPr>
            <a:spLocks noChangeShapeType="1"/>
          </p:cNvSpPr>
          <p:nvPr/>
        </p:nvSpPr>
        <p:spPr bwMode="auto">
          <a:xfrm flipH="1">
            <a:off x="7667636" y="2000240"/>
            <a:ext cx="0" cy="1295400"/>
          </a:xfrm>
          <a:prstGeom prst="line">
            <a:avLst/>
          </a:prstGeom>
          <a:noFill/>
          <a:ln w="38100">
            <a:solidFill>
              <a:schemeClr val="tx2">
                <a:lumMod val="75000"/>
              </a:schemeClr>
            </a:solidFill>
            <a:round/>
            <a:headEnd/>
            <a:tailEnd type="triangle" w="lg" len="lg"/>
          </a:ln>
        </p:spPr>
        <p:txBody>
          <a:bodyPr/>
          <a:lstStyle/>
          <a:p>
            <a:endParaRPr lang="ja-JP" altLang="en-US">
              <a:latin typeface="+mn-ea"/>
            </a:endParaRPr>
          </a:p>
        </p:txBody>
      </p:sp>
      <p:sp>
        <p:nvSpPr>
          <p:cNvPr id="27650" name="Rectangle 2"/>
          <p:cNvSpPr>
            <a:spLocks noGrp="1" noChangeArrowheads="1"/>
          </p:cNvSpPr>
          <p:nvPr>
            <p:ph type="title"/>
          </p:nvPr>
        </p:nvSpPr>
        <p:spPr/>
        <p:txBody>
          <a:bodyPr>
            <a:normAutofit/>
          </a:bodyPr>
          <a:lstStyle/>
          <a:p>
            <a:pPr eaLnBrk="1" hangingPunct="1"/>
            <a:r>
              <a:rPr lang="ja-JP" altLang="en-US" sz="4000" dirty="0">
                <a:latin typeface="+mj-ea"/>
              </a:rPr>
              <a:t>アセンブリのサイド</a:t>
            </a:r>
            <a:r>
              <a:rPr lang="ja-JP" altLang="en-US" dirty="0">
                <a:latin typeface="+mj-ea"/>
              </a:rPr>
              <a:t> </a:t>
            </a:r>
            <a:r>
              <a:rPr lang="ja-JP" altLang="en-US" sz="4000" dirty="0">
                <a:latin typeface="+mj-ea"/>
              </a:rPr>
              <a:t>バイ サイド実行</a:t>
            </a:r>
            <a:endParaRPr lang="en-US" altLang="ja-JP" sz="2400" dirty="0">
              <a:latin typeface="+mj-ea"/>
            </a:endParaRPr>
          </a:p>
        </p:txBody>
      </p:sp>
      <p:sp>
        <p:nvSpPr>
          <p:cNvPr id="27651" name="AutoShape 13"/>
          <p:cNvSpPr>
            <a:spLocks noChangeArrowheads="1"/>
          </p:cNvSpPr>
          <p:nvPr/>
        </p:nvSpPr>
        <p:spPr bwMode="auto">
          <a:xfrm>
            <a:off x="1676400" y="2514600"/>
            <a:ext cx="4953000" cy="3938588"/>
          </a:xfrm>
          <a:prstGeom prst="roundRect">
            <a:avLst>
              <a:gd name="adj" fmla="val 7324"/>
            </a:avLst>
          </a:prstGeom>
          <a:noFill/>
          <a:ln w="9525">
            <a:solidFill>
              <a:schemeClr val="tx1"/>
            </a:solidFill>
            <a:round/>
            <a:headEnd/>
            <a:tailEnd/>
          </a:ln>
        </p:spPr>
        <p:txBody>
          <a:bodyPr anchor="ctr"/>
          <a:lstStyle/>
          <a:p>
            <a:endParaRPr lang="ja-JP" altLang="en-US">
              <a:latin typeface="+mn-ea"/>
            </a:endParaRPr>
          </a:p>
        </p:txBody>
      </p:sp>
      <p:sp>
        <p:nvSpPr>
          <p:cNvPr id="27696" name="Rectangle 48"/>
          <p:cNvSpPr>
            <a:spLocks noChangeArrowheads="1"/>
          </p:cNvSpPr>
          <p:nvPr/>
        </p:nvSpPr>
        <p:spPr bwMode="auto">
          <a:xfrm>
            <a:off x="2024034" y="1066800"/>
            <a:ext cx="1828800" cy="1219200"/>
          </a:xfrm>
          <a:prstGeom prst="rect">
            <a:avLst/>
          </a:prstGeom>
          <a:noFill/>
          <a:ln w="9525">
            <a:solidFill>
              <a:schemeClr val="tx1"/>
            </a:solidFill>
            <a:miter lim="800000"/>
            <a:headEnd/>
            <a:tailEnd/>
          </a:ln>
        </p:spPr>
        <p:txBody>
          <a:bodyPr lIns="182562" tIns="46038" rIns="182562" bIns="46038" anchor="ctr"/>
          <a:lstStyle/>
          <a:p>
            <a:endParaRPr lang="ja-JP" altLang="en-US">
              <a:latin typeface="+mn-ea"/>
            </a:endParaRPr>
          </a:p>
        </p:txBody>
      </p:sp>
      <p:sp>
        <p:nvSpPr>
          <p:cNvPr id="27659" name="Line 51"/>
          <p:cNvSpPr>
            <a:spLocks noChangeShapeType="1"/>
          </p:cNvSpPr>
          <p:nvPr/>
        </p:nvSpPr>
        <p:spPr bwMode="auto">
          <a:xfrm>
            <a:off x="2952728" y="2057400"/>
            <a:ext cx="0" cy="1219200"/>
          </a:xfrm>
          <a:prstGeom prst="line">
            <a:avLst/>
          </a:prstGeom>
          <a:noFill/>
          <a:ln w="38100">
            <a:solidFill>
              <a:schemeClr val="tx2">
                <a:lumMod val="75000"/>
              </a:schemeClr>
            </a:solidFill>
            <a:round/>
            <a:headEnd/>
            <a:tailEnd type="triangle" w="lg" len="lg"/>
          </a:ln>
        </p:spPr>
        <p:txBody>
          <a:bodyPr/>
          <a:lstStyle/>
          <a:p>
            <a:endParaRPr lang="ja-JP" altLang="en-US">
              <a:latin typeface="+mn-ea"/>
            </a:endParaRPr>
          </a:p>
        </p:txBody>
      </p:sp>
      <p:sp>
        <p:nvSpPr>
          <p:cNvPr id="92249" name="Text Box 89"/>
          <p:cNvSpPr txBox="1">
            <a:spLocks noChangeArrowheads="1"/>
          </p:cNvSpPr>
          <p:nvPr/>
        </p:nvSpPr>
        <p:spPr bwMode="auto">
          <a:xfrm>
            <a:off x="1793876" y="6519864"/>
            <a:ext cx="4606925" cy="293687"/>
          </a:xfrm>
          <a:prstGeom prst="rect">
            <a:avLst/>
          </a:prstGeom>
          <a:noFill/>
          <a:ln w="9525">
            <a:noFill/>
            <a:miter lim="800000"/>
            <a:headEnd/>
            <a:tailEnd/>
          </a:ln>
          <a:effectLst/>
        </p:spPr>
        <p:txBody>
          <a:bodyPr lIns="36000" tIns="0" rIns="36000" bIns="0"/>
          <a:lstStyle/>
          <a:p>
            <a:pPr algn="ctr">
              <a:defRPr/>
            </a:pPr>
            <a:r>
              <a:rPr lang="ja-JP" altLang="en-US" sz="2000" b="1" dirty="0">
                <a:solidFill>
                  <a:srgbClr val="000000"/>
                </a:solidFill>
                <a:latin typeface="+mn-ea"/>
              </a:rPr>
              <a:t>異なるバージョンの共有 </a:t>
            </a:r>
            <a:r>
              <a:rPr lang="en-US" altLang="ja-JP" sz="2000" b="1" dirty="0">
                <a:solidFill>
                  <a:srgbClr val="000000"/>
                </a:solidFill>
                <a:latin typeface="+mn-ea"/>
              </a:rPr>
              <a:t>DLL </a:t>
            </a:r>
            <a:r>
              <a:rPr lang="ja-JP" altLang="en-US" sz="2000" b="1" dirty="0">
                <a:solidFill>
                  <a:srgbClr val="000000"/>
                </a:solidFill>
                <a:latin typeface="+mn-ea"/>
              </a:rPr>
              <a:t>が共存</a:t>
            </a:r>
          </a:p>
        </p:txBody>
      </p:sp>
      <p:grpSp>
        <p:nvGrpSpPr>
          <p:cNvPr id="2" name="グループ化 85"/>
          <p:cNvGrpSpPr/>
          <p:nvPr/>
        </p:nvGrpSpPr>
        <p:grpSpPr>
          <a:xfrm>
            <a:off x="8843994" y="5429264"/>
            <a:ext cx="1752600" cy="763588"/>
            <a:chOff x="7239000" y="5680075"/>
            <a:chExt cx="1752600" cy="763588"/>
          </a:xfrm>
        </p:grpSpPr>
        <p:sp>
          <p:nvSpPr>
            <p:cNvPr id="27665" name="Text Box 90"/>
            <p:cNvSpPr txBox="1">
              <a:spLocks noChangeArrowheads="1"/>
            </p:cNvSpPr>
            <p:nvPr/>
          </p:nvSpPr>
          <p:spPr bwMode="auto">
            <a:xfrm>
              <a:off x="7392988" y="5780088"/>
              <a:ext cx="1522412" cy="649287"/>
            </a:xfrm>
            <a:prstGeom prst="rect">
              <a:avLst/>
            </a:prstGeom>
            <a:noFill/>
            <a:ln w="9525">
              <a:noFill/>
              <a:miter lim="800000"/>
              <a:headEnd/>
              <a:tailEnd/>
            </a:ln>
          </p:spPr>
          <p:txBody>
            <a:bodyPr lIns="36000" tIns="36000" rIns="36000" bIns="36000"/>
            <a:lstStyle/>
            <a:p>
              <a:r>
                <a:rPr lang="ja-JP" altLang="en-US" sz="1600" dirty="0">
                  <a:latin typeface="+mn-ea"/>
                </a:rPr>
                <a:t>バージョン管理</a:t>
              </a:r>
            </a:p>
            <a:p>
              <a:r>
                <a:rPr lang="ja-JP" altLang="en-US" sz="1600" dirty="0">
                  <a:latin typeface="+mn-ea"/>
                </a:rPr>
                <a:t>の対象外</a:t>
              </a:r>
            </a:p>
          </p:txBody>
        </p:sp>
        <p:sp>
          <p:nvSpPr>
            <p:cNvPr id="27666" name="Freeform 91"/>
            <p:cNvSpPr>
              <a:spLocks/>
            </p:cNvSpPr>
            <p:nvPr/>
          </p:nvSpPr>
          <p:spPr bwMode="auto">
            <a:xfrm>
              <a:off x="7239000" y="5681663"/>
              <a:ext cx="152400" cy="762000"/>
            </a:xfrm>
            <a:custGeom>
              <a:avLst/>
              <a:gdLst>
                <a:gd name="T0" fmla="*/ 2147483647 w 112"/>
                <a:gd name="T1" fmla="*/ 0 h 624"/>
                <a:gd name="T2" fmla="*/ 2147483647 w 112"/>
                <a:gd name="T3" fmla="*/ 2147483647 h 624"/>
                <a:gd name="T4" fmla="*/ 2147483647 w 112"/>
                <a:gd name="T5" fmla="*/ 2147483647 h 624"/>
                <a:gd name="T6" fmla="*/ 2147483647 w 112"/>
                <a:gd name="T7" fmla="*/ 2147483647 h 624"/>
                <a:gd name="T8" fmla="*/ 0 60000 65536"/>
                <a:gd name="T9" fmla="*/ 0 60000 65536"/>
                <a:gd name="T10" fmla="*/ 0 60000 65536"/>
                <a:gd name="T11" fmla="*/ 0 60000 65536"/>
                <a:gd name="T12" fmla="*/ 0 w 112"/>
                <a:gd name="T13" fmla="*/ 0 h 624"/>
                <a:gd name="T14" fmla="*/ 112 w 112"/>
                <a:gd name="T15" fmla="*/ 624 h 624"/>
              </a:gdLst>
              <a:ahLst/>
              <a:cxnLst>
                <a:cxn ang="T8">
                  <a:pos x="T0" y="T1"/>
                </a:cxn>
                <a:cxn ang="T9">
                  <a:pos x="T2" y="T3"/>
                </a:cxn>
                <a:cxn ang="T10">
                  <a:pos x="T4" y="T5"/>
                </a:cxn>
                <a:cxn ang="T11">
                  <a:pos x="T6" y="T7"/>
                </a:cxn>
              </a:cxnLst>
              <a:rect l="T12" t="T13" r="T14" b="T15"/>
              <a:pathLst>
                <a:path w="112" h="624">
                  <a:moveTo>
                    <a:pt x="112" y="0"/>
                  </a:moveTo>
                  <a:cubicBezTo>
                    <a:pt x="72" y="32"/>
                    <a:pt x="32" y="64"/>
                    <a:pt x="16" y="144"/>
                  </a:cubicBezTo>
                  <a:cubicBezTo>
                    <a:pt x="0" y="224"/>
                    <a:pt x="0" y="400"/>
                    <a:pt x="16" y="480"/>
                  </a:cubicBezTo>
                  <a:cubicBezTo>
                    <a:pt x="32" y="560"/>
                    <a:pt x="72" y="592"/>
                    <a:pt x="112" y="624"/>
                  </a:cubicBezTo>
                </a:path>
              </a:pathLst>
            </a:custGeom>
            <a:noFill/>
            <a:ln w="9525">
              <a:solidFill>
                <a:schemeClr val="tx1"/>
              </a:solidFill>
              <a:round/>
              <a:headEnd/>
              <a:tailEnd/>
            </a:ln>
          </p:spPr>
          <p:txBody>
            <a:bodyPr lIns="36000" tIns="36000" rIns="36000" bIns="36000"/>
            <a:lstStyle/>
            <a:p>
              <a:endParaRPr lang="ja-JP" altLang="en-US">
                <a:latin typeface="+mn-ea"/>
              </a:endParaRPr>
            </a:p>
          </p:txBody>
        </p:sp>
        <p:sp>
          <p:nvSpPr>
            <p:cNvPr id="27667" name="Freeform 92"/>
            <p:cNvSpPr>
              <a:spLocks/>
            </p:cNvSpPr>
            <p:nvPr/>
          </p:nvSpPr>
          <p:spPr bwMode="auto">
            <a:xfrm rot="-10755428">
              <a:off x="8842375" y="5680075"/>
              <a:ext cx="149225" cy="762000"/>
            </a:xfrm>
            <a:custGeom>
              <a:avLst/>
              <a:gdLst>
                <a:gd name="T0" fmla="*/ 2147483647 w 112"/>
                <a:gd name="T1" fmla="*/ 0 h 624"/>
                <a:gd name="T2" fmla="*/ 2147483647 w 112"/>
                <a:gd name="T3" fmla="*/ 2147483647 h 624"/>
                <a:gd name="T4" fmla="*/ 2147483647 w 112"/>
                <a:gd name="T5" fmla="*/ 2147483647 h 624"/>
                <a:gd name="T6" fmla="*/ 2147483647 w 112"/>
                <a:gd name="T7" fmla="*/ 2147483647 h 624"/>
                <a:gd name="T8" fmla="*/ 0 60000 65536"/>
                <a:gd name="T9" fmla="*/ 0 60000 65536"/>
                <a:gd name="T10" fmla="*/ 0 60000 65536"/>
                <a:gd name="T11" fmla="*/ 0 60000 65536"/>
                <a:gd name="T12" fmla="*/ 0 w 112"/>
                <a:gd name="T13" fmla="*/ 0 h 624"/>
                <a:gd name="T14" fmla="*/ 112 w 112"/>
                <a:gd name="T15" fmla="*/ 624 h 624"/>
              </a:gdLst>
              <a:ahLst/>
              <a:cxnLst>
                <a:cxn ang="T8">
                  <a:pos x="T0" y="T1"/>
                </a:cxn>
                <a:cxn ang="T9">
                  <a:pos x="T2" y="T3"/>
                </a:cxn>
                <a:cxn ang="T10">
                  <a:pos x="T4" y="T5"/>
                </a:cxn>
                <a:cxn ang="T11">
                  <a:pos x="T6" y="T7"/>
                </a:cxn>
              </a:cxnLst>
              <a:rect l="T12" t="T13" r="T14" b="T15"/>
              <a:pathLst>
                <a:path w="112" h="624">
                  <a:moveTo>
                    <a:pt x="112" y="0"/>
                  </a:moveTo>
                  <a:cubicBezTo>
                    <a:pt x="72" y="32"/>
                    <a:pt x="32" y="64"/>
                    <a:pt x="16" y="144"/>
                  </a:cubicBezTo>
                  <a:cubicBezTo>
                    <a:pt x="0" y="224"/>
                    <a:pt x="0" y="400"/>
                    <a:pt x="16" y="480"/>
                  </a:cubicBezTo>
                  <a:cubicBezTo>
                    <a:pt x="32" y="560"/>
                    <a:pt x="72" y="592"/>
                    <a:pt x="112" y="624"/>
                  </a:cubicBezTo>
                </a:path>
              </a:pathLst>
            </a:custGeom>
            <a:noFill/>
            <a:ln w="9525">
              <a:solidFill>
                <a:schemeClr val="tx1"/>
              </a:solidFill>
              <a:round/>
              <a:headEnd/>
              <a:tailEnd/>
            </a:ln>
          </p:spPr>
          <p:txBody>
            <a:bodyPr lIns="36000" tIns="36000" rIns="36000" bIns="36000"/>
            <a:lstStyle/>
            <a:p>
              <a:endParaRPr lang="ja-JP" altLang="en-US">
                <a:latin typeface="+mn-ea"/>
              </a:endParaRPr>
            </a:p>
          </p:txBody>
        </p:sp>
      </p:grpSp>
      <p:sp>
        <p:nvSpPr>
          <p:cNvPr id="27694" name="Rectangle 103"/>
          <p:cNvSpPr>
            <a:spLocks noChangeArrowheads="1"/>
          </p:cNvSpPr>
          <p:nvPr/>
        </p:nvSpPr>
        <p:spPr bwMode="auto">
          <a:xfrm>
            <a:off x="4081434" y="1066800"/>
            <a:ext cx="1828800" cy="1219200"/>
          </a:xfrm>
          <a:prstGeom prst="rect">
            <a:avLst/>
          </a:prstGeom>
          <a:noFill/>
          <a:ln w="9525">
            <a:solidFill>
              <a:schemeClr val="tx1"/>
            </a:solidFill>
            <a:miter lim="800000"/>
            <a:headEnd/>
            <a:tailEnd/>
          </a:ln>
        </p:spPr>
        <p:txBody>
          <a:bodyPr lIns="182562" tIns="46038" rIns="182562" bIns="46038" anchor="ctr"/>
          <a:lstStyle/>
          <a:p>
            <a:endParaRPr lang="ja-JP" altLang="en-US">
              <a:latin typeface="+mn-ea"/>
            </a:endParaRPr>
          </a:p>
        </p:txBody>
      </p:sp>
      <p:sp>
        <p:nvSpPr>
          <p:cNvPr id="27692" name="Rectangle 106"/>
          <p:cNvSpPr>
            <a:spLocks noChangeArrowheads="1"/>
          </p:cNvSpPr>
          <p:nvPr/>
        </p:nvSpPr>
        <p:spPr bwMode="auto">
          <a:xfrm>
            <a:off x="6781800" y="1066800"/>
            <a:ext cx="1828800" cy="1219200"/>
          </a:xfrm>
          <a:prstGeom prst="rect">
            <a:avLst/>
          </a:prstGeom>
          <a:noFill/>
          <a:ln w="9525">
            <a:solidFill>
              <a:schemeClr val="tx1"/>
            </a:solidFill>
            <a:miter lim="800000"/>
            <a:headEnd/>
            <a:tailEnd/>
          </a:ln>
        </p:spPr>
        <p:txBody>
          <a:bodyPr lIns="182562" tIns="46038" rIns="182562" bIns="46038" anchor="ctr"/>
          <a:lstStyle/>
          <a:p>
            <a:endParaRPr lang="ja-JP" altLang="en-US">
              <a:latin typeface="+mn-ea"/>
            </a:endParaRPr>
          </a:p>
        </p:txBody>
      </p:sp>
      <p:sp>
        <p:nvSpPr>
          <p:cNvPr id="27690" name="Rectangle 109"/>
          <p:cNvSpPr>
            <a:spLocks noChangeArrowheads="1"/>
          </p:cNvSpPr>
          <p:nvPr/>
        </p:nvSpPr>
        <p:spPr bwMode="auto">
          <a:xfrm>
            <a:off x="8686800" y="1066800"/>
            <a:ext cx="1828800" cy="1219200"/>
          </a:xfrm>
          <a:prstGeom prst="rect">
            <a:avLst/>
          </a:prstGeom>
          <a:noFill/>
          <a:ln w="9525">
            <a:solidFill>
              <a:schemeClr val="tx1"/>
            </a:solidFill>
            <a:miter lim="800000"/>
            <a:headEnd/>
            <a:tailEnd/>
          </a:ln>
        </p:spPr>
        <p:txBody>
          <a:bodyPr lIns="182562" tIns="46038" rIns="182562" bIns="46038" anchor="ctr"/>
          <a:lstStyle/>
          <a:p>
            <a:endParaRPr lang="ja-JP" altLang="en-US">
              <a:latin typeface="+mn-ea"/>
            </a:endParaRPr>
          </a:p>
        </p:txBody>
      </p:sp>
      <p:sp>
        <p:nvSpPr>
          <p:cNvPr id="27680" name="Line 52"/>
          <p:cNvSpPr>
            <a:spLocks noChangeShapeType="1"/>
          </p:cNvSpPr>
          <p:nvPr/>
        </p:nvSpPr>
        <p:spPr bwMode="auto">
          <a:xfrm flipH="1">
            <a:off x="4953000" y="2057400"/>
            <a:ext cx="0" cy="1219200"/>
          </a:xfrm>
          <a:prstGeom prst="line">
            <a:avLst/>
          </a:prstGeom>
          <a:noFill/>
          <a:ln w="38100">
            <a:solidFill>
              <a:schemeClr val="tx2">
                <a:lumMod val="75000"/>
              </a:schemeClr>
            </a:solidFill>
            <a:round/>
            <a:headEnd/>
            <a:tailEnd type="triangle" w="lg" len="lg"/>
          </a:ln>
        </p:spPr>
        <p:txBody>
          <a:bodyPr/>
          <a:lstStyle/>
          <a:p>
            <a:endParaRPr lang="ja-JP" altLang="en-US">
              <a:latin typeface="+mn-ea"/>
            </a:endParaRPr>
          </a:p>
        </p:txBody>
      </p:sp>
      <p:sp>
        <p:nvSpPr>
          <p:cNvPr id="27685" name="Line 65"/>
          <p:cNvSpPr>
            <a:spLocks noChangeShapeType="1"/>
          </p:cNvSpPr>
          <p:nvPr/>
        </p:nvSpPr>
        <p:spPr bwMode="auto">
          <a:xfrm flipH="1">
            <a:off x="9601200" y="2057400"/>
            <a:ext cx="0" cy="1295400"/>
          </a:xfrm>
          <a:prstGeom prst="line">
            <a:avLst/>
          </a:prstGeom>
          <a:noFill/>
          <a:ln w="38100">
            <a:solidFill>
              <a:schemeClr val="tx2">
                <a:lumMod val="75000"/>
              </a:schemeClr>
            </a:solidFill>
            <a:round/>
            <a:headEnd/>
            <a:tailEnd type="triangle" w="lg" len="lg"/>
          </a:ln>
        </p:spPr>
        <p:txBody>
          <a:bodyPr/>
          <a:lstStyle/>
          <a:p>
            <a:endParaRPr lang="ja-JP" altLang="en-US">
              <a:latin typeface="+mn-ea"/>
            </a:endParaRPr>
          </a:p>
        </p:txBody>
      </p:sp>
      <p:sp>
        <p:nvSpPr>
          <p:cNvPr id="27687" name="Text Box 116"/>
          <p:cNvSpPr txBox="1">
            <a:spLocks noChangeArrowheads="1"/>
          </p:cNvSpPr>
          <p:nvPr/>
        </p:nvSpPr>
        <p:spPr bwMode="auto">
          <a:xfrm>
            <a:off x="3127376" y="2551114"/>
            <a:ext cx="1673225" cy="649287"/>
          </a:xfrm>
          <a:prstGeom prst="rect">
            <a:avLst/>
          </a:prstGeom>
          <a:noFill/>
          <a:ln w="9525">
            <a:noFill/>
            <a:miter lim="800000"/>
            <a:headEnd/>
            <a:tailEnd/>
          </a:ln>
        </p:spPr>
        <p:txBody>
          <a:bodyPr lIns="36000" tIns="36000" rIns="36000" bIns="36000"/>
          <a:lstStyle/>
          <a:p>
            <a:r>
              <a:rPr lang="ja-JP" altLang="en-US" dirty="0">
                <a:latin typeface="+mn-ea"/>
              </a:rPr>
              <a:t>共有アセンブリ</a:t>
            </a:r>
          </a:p>
          <a:p>
            <a:r>
              <a:rPr lang="ja-JP" altLang="en-US" dirty="0">
                <a:latin typeface="+mn-ea"/>
              </a:rPr>
              <a:t>としての使用</a:t>
            </a:r>
          </a:p>
        </p:txBody>
      </p:sp>
      <p:sp>
        <p:nvSpPr>
          <p:cNvPr id="27688" name="Text Box 117"/>
          <p:cNvSpPr txBox="1">
            <a:spLocks noChangeArrowheads="1"/>
          </p:cNvSpPr>
          <p:nvPr/>
        </p:nvSpPr>
        <p:spPr bwMode="auto">
          <a:xfrm>
            <a:off x="7848601" y="2471738"/>
            <a:ext cx="1673225" cy="347662"/>
          </a:xfrm>
          <a:prstGeom prst="rect">
            <a:avLst/>
          </a:prstGeom>
          <a:noFill/>
          <a:ln w="9525">
            <a:noFill/>
            <a:miter lim="800000"/>
            <a:headEnd/>
            <a:tailEnd/>
          </a:ln>
        </p:spPr>
        <p:txBody>
          <a:bodyPr lIns="36000" tIns="36000" rIns="36000" bIns="36000"/>
          <a:lstStyle/>
          <a:p>
            <a:r>
              <a:rPr lang="ja-JP" altLang="en-US">
                <a:latin typeface="+mn-ea"/>
              </a:rPr>
              <a:t>ローカルな使用</a:t>
            </a:r>
          </a:p>
        </p:txBody>
      </p:sp>
      <p:sp>
        <p:nvSpPr>
          <p:cNvPr id="92278" name="Text Box 118"/>
          <p:cNvSpPr txBox="1">
            <a:spLocks noChangeArrowheads="1"/>
          </p:cNvSpPr>
          <p:nvPr/>
        </p:nvSpPr>
        <p:spPr bwMode="auto">
          <a:xfrm>
            <a:off x="1847851" y="5734050"/>
            <a:ext cx="4608513" cy="762000"/>
          </a:xfrm>
          <a:prstGeom prst="rect">
            <a:avLst/>
          </a:prstGeom>
          <a:noFill/>
          <a:ln w="9525">
            <a:noFill/>
            <a:miter lim="800000"/>
            <a:headEnd/>
            <a:tailEnd/>
          </a:ln>
          <a:effectLst/>
        </p:spPr>
        <p:txBody>
          <a:bodyPr lIns="36000" tIns="0" rIns="36000" bIns="0" anchor="ctr"/>
          <a:lstStyle/>
          <a:p>
            <a:pPr algn="ctr">
              <a:spcBef>
                <a:spcPct val="0"/>
              </a:spcBef>
              <a:defRPr/>
            </a:pPr>
            <a:r>
              <a:rPr lang="en-US" altLang="ja-JP" sz="1600" b="1" dirty="0">
                <a:latin typeface="+mn-ea"/>
              </a:rPr>
              <a:t>\Windows\assembly </a:t>
            </a:r>
            <a:endParaRPr lang="en-US" altLang="ja-JP" sz="1600" dirty="0">
              <a:latin typeface="+mn-ea"/>
            </a:endParaRPr>
          </a:p>
          <a:p>
            <a:pPr algn="ctr">
              <a:spcBef>
                <a:spcPct val="0"/>
              </a:spcBef>
              <a:defRPr/>
            </a:pPr>
            <a:r>
              <a:rPr lang="ja-JP" altLang="en-US" b="1" dirty="0">
                <a:solidFill>
                  <a:srgbClr val="333399"/>
                </a:solidFill>
                <a:effectLst>
                  <a:outerShdw blurRad="38100" dist="38100" dir="2700000" algn="tl">
                    <a:srgbClr val="000000"/>
                  </a:outerShdw>
                </a:effectLst>
                <a:latin typeface="+mn-ea"/>
              </a:rPr>
              <a:t>グローバル アセンブリ キャッシュ </a:t>
            </a:r>
            <a:r>
              <a:rPr lang="en-US" altLang="ja-JP" b="1" dirty="0">
                <a:solidFill>
                  <a:srgbClr val="333399"/>
                </a:solidFill>
                <a:effectLst>
                  <a:outerShdw blurRad="38100" dist="38100" dir="2700000" algn="tl">
                    <a:srgbClr val="000000"/>
                  </a:outerShdw>
                </a:effectLst>
                <a:latin typeface="+mn-ea"/>
              </a:rPr>
              <a:t>(GAC)</a:t>
            </a:r>
            <a:r>
              <a:rPr lang="en-US" altLang="ja-JP" b="1" dirty="0">
                <a:solidFill>
                  <a:srgbClr val="333399"/>
                </a:solidFill>
                <a:latin typeface="+mn-ea"/>
              </a:rPr>
              <a:t> </a:t>
            </a:r>
            <a:endParaRPr lang="en-US" altLang="ja-JP" b="1" dirty="0">
              <a:latin typeface="+mn-ea"/>
            </a:endParaRPr>
          </a:p>
        </p:txBody>
      </p:sp>
      <p:sp>
        <p:nvSpPr>
          <p:cNvPr id="27697" name="AutoShape 73"/>
          <p:cNvSpPr>
            <a:spLocks noChangeArrowheads="1"/>
          </p:cNvSpPr>
          <p:nvPr/>
        </p:nvSpPr>
        <p:spPr bwMode="auto">
          <a:xfrm>
            <a:off x="2176434" y="1143001"/>
            <a:ext cx="1614488" cy="928678"/>
          </a:xfrm>
          <a:prstGeom prst="roundRect">
            <a:avLst>
              <a:gd name="adj" fmla="val 13069"/>
            </a:avLst>
          </a:prstGeom>
          <a:ln>
            <a:headEnd/>
            <a:tailEnd/>
          </a:ln>
        </p:spPr>
        <p:style>
          <a:lnRef idx="1">
            <a:schemeClr val="accent3"/>
          </a:lnRef>
          <a:fillRef idx="2">
            <a:schemeClr val="accent3"/>
          </a:fillRef>
          <a:effectRef idx="1">
            <a:schemeClr val="accent3"/>
          </a:effectRef>
          <a:fontRef idx="minor">
            <a:schemeClr val="dk1"/>
          </a:fontRef>
        </p:style>
        <p:txBody>
          <a:bodyPr lIns="36000" tIns="46038" rIns="36000" bIns="46038"/>
          <a:lstStyle/>
          <a:p>
            <a:pPr algn="ctr">
              <a:spcBef>
                <a:spcPct val="0"/>
              </a:spcBef>
            </a:pPr>
            <a:r>
              <a:rPr lang="ja-JP" altLang="en-US" sz="1600" dirty="0">
                <a:latin typeface="+mn-ea"/>
              </a:rPr>
              <a:t>プログラム </a:t>
            </a:r>
            <a:r>
              <a:rPr lang="en-US" altLang="ja-JP" sz="1600" dirty="0">
                <a:latin typeface="+mn-ea"/>
              </a:rPr>
              <a:t>A</a:t>
            </a:r>
          </a:p>
          <a:p>
            <a:pPr algn="ctr">
              <a:spcBef>
                <a:spcPct val="0"/>
              </a:spcBef>
            </a:pPr>
            <a:endParaRPr lang="en-US" altLang="ja-JP" dirty="0">
              <a:latin typeface="+mn-ea"/>
            </a:endParaRPr>
          </a:p>
          <a:p>
            <a:pPr algn="ctr">
              <a:spcBef>
                <a:spcPct val="0"/>
              </a:spcBef>
            </a:pPr>
            <a:r>
              <a:rPr lang="en-US" altLang="ja-JP" sz="1600" dirty="0">
                <a:latin typeface="+mn-ea"/>
              </a:rPr>
              <a:t>New Class1()</a:t>
            </a:r>
          </a:p>
        </p:txBody>
      </p:sp>
      <p:sp>
        <p:nvSpPr>
          <p:cNvPr id="27695" name="AutoShape 104"/>
          <p:cNvSpPr>
            <a:spLocks noChangeArrowheads="1"/>
          </p:cNvSpPr>
          <p:nvPr/>
        </p:nvSpPr>
        <p:spPr bwMode="auto">
          <a:xfrm>
            <a:off x="4233835" y="1143001"/>
            <a:ext cx="1522413" cy="928678"/>
          </a:xfrm>
          <a:prstGeom prst="roundRect">
            <a:avLst>
              <a:gd name="adj" fmla="val 13069"/>
            </a:avLst>
          </a:prstGeom>
          <a:ln>
            <a:headEnd/>
            <a:tailEnd/>
          </a:ln>
        </p:spPr>
        <p:style>
          <a:lnRef idx="1">
            <a:schemeClr val="accent3"/>
          </a:lnRef>
          <a:fillRef idx="2">
            <a:schemeClr val="accent3"/>
          </a:fillRef>
          <a:effectRef idx="1">
            <a:schemeClr val="accent3"/>
          </a:effectRef>
          <a:fontRef idx="minor">
            <a:schemeClr val="dk1"/>
          </a:fontRef>
        </p:style>
        <p:txBody>
          <a:bodyPr lIns="36000" tIns="46038" rIns="36000" bIns="46038"/>
          <a:lstStyle/>
          <a:p>
            <a:pPr algn="ctr">
              <a:spcBef>
                <a:spcPct val="0"/>
              </a:spcBef>
            </a:pPr>
            <a:r>
              <a:rPr lang="ja-JP" altLang="en-US" sz="1600">
                <a:latin typeface="+mn-ea"/>
              </a:rPr>
              <a:t>プログラム </a:t>
            </a:r>
            <a:r>
              <a:rPr lang="en-US" altLang="ja-JP" sz="1600">
                <a:latin typeface="+mn-ea"/>
              </a:rPr>
              <a:t>B</a:t>
            </a:r>
          </a:p>
          <a:p>
            <a:pPr algn="ctr">
              <a:spcBef>
                <a:spcPct val="0"/>
              </a:spcBef>
            </a:pPr>
            <a:endParaRPr lang="en-US" altLang="ja-JP">
              <a:latin typeface="+mn-ea"/>
            </a:endParaRPr>
          </a:p>
          <a:p>
            <a:pPr algn="ctr">
              <a:spcBef>
                <a:spcPct val="0"/>
              </a:spcBef>
            </a:pPr>
            <a:r>
              <a:rPr lang="en-US" altLang="ja-JP" sz="1600">
                <a:latin typeface="+mn-ea"/>
              </a:rPr>
              <a:t>New Class1()</a:t>
            </a:r>
          </a:p>
        </p:txBody>
      </p:sp>
      <p:sp>
        <p:nvSpPr>
          <p:cNvPr id="27693" name="AutoShape 107"/>
          <p:cNvSpPr>
            <a:spLocks noChangeArrowheads="1"/>
          </p:cNvSpPr>
          <p:nvPr/>
        </p:nvSpPr>
        <p:spPr bwMode="auto">
          <a:xfrm>
            <a:off x="6934201" y="1143001"/>
            <a:ext cx="1522413" cy="928678"/>
          </a:xfrm>
          <a:prstGeom prst="roundRect">
            <a:avLst>
              <a:gd name="adj" fmla="val 13069"/>
            </a:avLst>
          </a:prstGeom>
          <a:ln>
            <a:headEnd/>
            <a:tailEnd/>
          </a:ln>
        </p:spPr>
        <p:style>
          <a:lnRef idx="1">
            <a:schemeClr val="accent3"/>
          </a:lnRef>
          <a:fillRef idx="2">
            <a:schemeClr val="accent3"/>
          </a:fillRef>
          <a:effectRef idx="1">
            <a:schemeClr val="accent3"/>
          </a:effectRef>
          <a:fontRef idx="minor">
            <a:schemeClr val="dk1"/>
          </a:fontRef>
        </p:style>
        <p:txBody>
          <a:bodyPr lIns="36000" tIns="46038" rIns="36000" bIns="46038"/>
          <a:lstStyle/>
          <a:p>
            <a:pPr algn="ctr">
              <a:spcBef>
                <a:spcPct val="0"/>
              </a:spcBef>
            </a:pPr>
            <a:r>
              <a:rPr lang="ja-JP" altLang="en-US" sz="1600">
                <a:latin typeface="+mn-ea"/>
              </a:rPr>
              <a:t>プログラム </a:t>
            </a:r>
            <a:r>
              <a:rPr lang="en-US" altLang="ja-JP" sz="1600">
                <a:latin typeface="+mn-ea"/>
              </a:rPr>
              <a:t>C</a:t>
            </a:r>
          </a:p>
          <a:p>
            <a:pPr algn="ctr">
              <a:spcBef>
                <a:spcPct val="0"/>
              </a:spcBef>
            </a:pPr>
            <a:endParaRPr lang="en-US" altLang="ja-JP">
              <a:latin typeface="+mn-ea"/>
            </a:endParaRPr>
          </a:p>
          <a:p>
            <a:pPr algn="ctr">
              <a:spcBef>
                <a:spcPct val="0"/>
              </a:spcBef>
            </a:pPr>
            <a:r>
              <a:rPr lang="en-US" altLang="ja-JP" sz="1600">
                <a:latin typeface="+mn-ea"/>
              </a:rPr>
              <a:t>New Class1()</a:t>
            </a:r>
          </a:p>
        </p:txBody>
      </p:sp>
      <p:sp>
        <p:nvSpPr>
          <p:cNvPr id="27691" name="AutoShape 110"/>
          <p:cNvSpPr>
            <a:spLocks noChangeArrowheads="1"/>
          </p:cNvSpPr>
          <p:nvPr/>
        </p:nvSpPr>
        <p:spPr bwMode="auto">
          <a:xfrm>
            <a:off x="8839201" y="1143001"/>
            <a:ext cx="1522413" cy="928678"/>
          </a:xfrm>
          <a:prstGeom prst="roundRect">
            <a:avLst>
              <a:gd name="adj" fmla="val 13069"/>
            </a:avLst>
          </a:prstGeom>
          <a:ln>
            <a:headEnd/>
            <a:tailEnd/>
          </a:ln>
        </p:spPr>
        <p:style>
          <a:lnRef idx="1">
            <a:schemeClr val="accent3"/>
          </a:lnRef>
          <a:fillRef idx="2">
            <a:schemeClr val="accent3"/>
          </a:fillRef>
          <a:effectRef idx="1">
            <a:schemeClr val="accent3"/>
          </a:effectRef>
          <a:fontRef idx="minor">
            <a:schemeClr val="dk1"/>
          </a:fontRef>
        </p:style>
        <p:txBody>
          <a:bodyPr lIns="36000" tIns="46038" rIns="36000" bIns="46038"/>
          <a:lstStyle/>
          <a:p>
            <a:pPr algn="ctr">
              <a:spcBef>
                <a:spcPct val="0"/>
              </a:spcBef>
            </a:pPr>
            <a:r>
              <a:rPr lang="ja-JP" altLang="en-US" sz="1600">
                <a:latin typeface="+mn-ea"/>
              </a:rPr>
              <a:t>プログラム </a:t>
            </a:r>
            <a:r>
              <a:rPr lang="en-US" altLang="ja-JP" sz="1600">
                <a:latin typeface="+mn-ea"/>
              </a:rPr>
              <a:t>D</a:t>
            </a:r>
          </a:p>
          <a:p>
            <a:pPr algn="ctr">
              <a:spcBef>
                <a:spcPct val="0"/>
              </a:spcBef>
            </a:pPr>
            <a:endParaRPr lang="en-US" altLang="ja-JP">
              <a:latin typeface="+mn-ea"/>
            </a:endParaRPr>
          </a:p>
          <a:p>
            <a:pPr algn="ctr">
              <a:spcBef>
                <a:spcPct val="0"/>
              </a:spcBef>
            </a:pPr>
            <a:r>
              <a:rPr lang="en-US" altLang="ja-JP" sz="1600">
                <a:latin typeface="+mn-ea"/>
              </a:rPr>
              <a:t>New Class1()</a:t>
            </a:r>
          </a:p>
        </p:txBody>
      </p:sp>
      <p:grpSp>
        <p:nvGrpSpPr>
          <p:cNvPr id="3" name="グループ化 56"/>
          <p:cNvGrpSpPr/>
          <p:nvPr/>
        </p:nvGrpSpPr>
        <p:grpSpPr>
          <a:xfrm>
            <a:off x="1881159" y="3429000"/>
            <a:ext cx="1965082" cy="2130438"/>
            <a:chOff x="357159" y="3429000"/>
            <a:chExt cx="1965082" cy="2130438"/>
          </a:xfrm>
        </p:grpSpPr>
        <p:pic>
          <p:nvPicPr>
            <p:cNvPr id="3075" name="Picture 3" descr="C:\Users\tashinmu\Pictures\ppt_items\ppt_material\Shapes and Graphics\Box\MSN On Line squares\square-green-dk.png"/>
            <p:cNvPicPr>
              <a:picLocks noChangeAspect="1" noChangeArrowheads="1"/>
            </p:cNvPicPr>
            <p:nvPr/>
          </p:nvPicPr>
          <p:blipFill>
            <a:blip r:embed="rId3" cstate="print"/>
            <a:srcRect/>
            <a:stretch>
              <a:fillRect/>
            </a:stretch>
          </p:blipFill>
          <p:spPr bwMode="auto">
            <a:xfrm>
              <a:off x="357159" y="3429000"/>
              <a:ext cx="1965082" cy="1928826"/>
            </a:xfrm>
            <a:prstGeom prst="rect">
              <a:avLst/>
            </a:prstGeom>
            <a:noFill/>
          </p:spPr>
        </p:pic>
        <p:sp>
          <p:nvSpPr>
            <p:cNvPr id="27661" name="AutoShape 80"/>
            <p:cNvSpPr>
              <a:spLocks noChangeArrowheads="1"/>
            </p:cNvSpPr>
            <p:nvPr/>
          </p:nvSpPr>
          <p:spPr bwMode="auto">
            <a:xfrm>
              <a:off x="615800" y="4500570"/>
              <a:ext cx="1447800" cy="642942"/>
            </a:xfrm>
            <a:prstGeom prst="roundRect">
              <a:avLst>
                <a:gd name="adj" fmla="val 8102"/>
              </a:avLst>
            </a:prstGeom>
            <a:ln>
              <a:headEnd/>
              <a:tailEnd/>
            </a:ln>
          </p:spPr>
          <p:style>
            <a:lnRef idx="1">
              <a:schemeClr val="accent4"/>
            </a:lnRef>
            <a:fillRef idx="2">
              <a:schemeClr val="accent4"/>
            </a:fillRef>
            <a:effectRef idx="1">
              <a:schemeClr val="accent4"/>
            </a:effectRef>
            <a:fontRef idx="minor">
              <a:schemeClr val="dk1"/>
            </a:fontRef>
          </p:style>
          <p:txBody>
            <a:bodyPr lIns="36000" tIns="46038" rIns="36000" bIns="46038"/>
            <a:lstStyle/>
            <a:p>
              <a:pPr>
                <a:spcBef>
                  <a:spcPct val="0"/>
                </a:spcBef>
              </a:pPr>
              <a:r>
                <a:rPr lang="en-US" altLang="ja-JP" dirty="0">
                  <a:latin typeface="+mn-ea"/>
                </a:rPr>
                <a:t>MANIFEST</a:t>
              </a:r>
            </a:p>
            <a:p>
              <a:r>
                <a:rPr lang="en-US" altLang="ja-JP" b="1" dirty="0">
                  <a:solidFill>
                    <a:srgbClr val="333399"/>
                  </a:solidFill>
                  <a:latin typeface="+mn-ea"/>
                </a:rPr>
                <a:t>Ver.1.0.0.0</a:t>
              </a:r>
            </a:p>
            <a:p>
              <a:pPr>
                <a:spcBef>
                  <a:spcPct val="0"/>
                </a:spcBef>
              </a:pPr>
              <a:endParaRPr lang="en-US" altLang="ja-JP" dirty="0">
                <a:latin typeface="+mn-ea"/>
              </a:endParaRPr>
            </a:p>
          </p:txBody>
        </p:sp>
        <p:sp>
          <p:nvSpPr>
            <p:cNvPr id="27686" name="Text Box 115"/>
            <p:cNvSpPr txBox="1">
              <a:spLocks noChangeArrowheads="1"/>
            </p:cNvSpPr>
            <p:nvPr/>
          </p:nvSpPr>
          <p:spPr bwMode="auto">
            <a:xfrm>
              <a:off x="597544" y="5286388"/>
              <a:ext cx="1484313" cy="273050"/>
            </a:xfrm>
            <a:prstGeom prst="rect">
              <a:avLst/>
            </a:prstGeom>
            <a:noFill/>
            <a:ln w="9525">
              <a:noFill/>
              <a:miter lim="800000"/>
              <a:headEnd/>
              <a:tailEnd/>
            </a:ln>
          </p:spPr>
          <p:txBody>
            <a:bodyPr lIns="0" tIns="0" rIns="0" bIns="0"/>
            <a:lstStyle/>
            <a:p>
              <a:pPr algn="ctr"/>
              <a:r>
                <a:rPr lang="ja-JP" altLang="en-US" b="1" dirty="0">
                  <a:latin typeface="+mn-ea"/>
                </a:rPr>
                <a:t>厳密名</a:t>
              </a:r>
            </a:p>
          </p:txBody>
        </p:sp>
        <p:pic>
          <p:nvPicPr>
            <p:cNvPr id="3074" name="Picture 2" descr="C:\Users\tashinmu\Pictures\ppt_items\ICONS\Geneal_icons\ICON_PNG_withoutshadow\File&amp;Message\certificate.png"/>
            <p:cNvPicPr>
              <a:picLocks noChangeAspect="1" noChangeArrowheads="1"/>
            </p:cNvPicPr>
            <p:nvPr/>
          </p:nvPicPr>
          <p:blipFill>
            <a:blip r:embed="rId4" cstate="print"/>
            <a:srcRect/>
            <a:stretch>
              <a:fillRect/>
            </a:stretch>
          </p:blipFill>
          <p:spPr bwMode="auto">
            <a:xfrm>
              <a:off x="1928794" y="5000636"/>
              <a:ext cx="360287" cy="504821"/>
            </a:xfrm>
            <a:prstGeom prst="rect">
              <a:avLst/>
            </a:prstGeom>
            <a:noFill/>
          </p:spPr>
        </p:pic>
        <p:grpSp>
          <p:nvGrpSpPr>
            <p:cNvPr id="4" name="グループ化 54"/>
            <p:cNvGrpSpPr/>
            <p:nvPr/>
          </p:nvGrpSpPr>
          <p:grpSpPr>
            <a:xfrm>
              <a:off x="609081" y="3857628"/>
              <a:ext cx="1461239" cy="604838"/>
              <a:chOff x="5357818" y="5857892"/>
              <a:chExt cx="1461239" cy="604838"/>
            </a:xfrm>
          </p:grpSpPr>
          <p:pic>
            <p:nvPicPr>
              <p:cNvPr id="3076" name="Picture 4" descr="C:\Users\tashinmu\Pictures\ppt_items\ppt_material\Shapes and Graphics\Box\MSN On Line rectangles\rectangle small orange.png"/>
              <p:cNvPicPr>
                <a:picLocks noChangeAspect="1" noChangeArrowheads="1"/>
              </p:cNvPicPr>
              <p:nvPr/>
            </p:nvPicPr>
            <p:blipFill>
              <a:blip r:embed="rId5" cstate="print"/>
              <a:srcRect/>
              <a:stretch>
                <a:fillRect/>
              </a:stretch>
            </p:blipFill>
            <p:spPr bwMode="auto">
              <a:xfrm>
                <a:off x="5357818" y="5857892"/>
                <a:ext cx="1461239" cy="604838"/>
              </a:xfrm>
              <a:prstGeom prst="rect">
                <a:avLst/>
              </a:prstGeom>
              <a:noFill/>
            </p:spPr>
          </p:pic>
          <p:sp>
            <p:nvSpPr>
              <p:cNvPr id="54" name="テキスト ボックス 53"/>
              <p:cNvSpPr txBox="1"/>
              <p:nvPr/>
            </p:nvSpPr>
            <p:spPr>
              <a:xfrm>
                <a:off x="5634627" y="5988626"/>
                <a:ext cx="821059" cy="369332"/>
              </a:xfrm>
              <a:prstGeom prst="rect">
                <a:avLst/>
              </a:prstGeom>
              <a:noFill/>
            </p:spPr>
            <p:txBody>
              <a:bodyPr wrap="none" rtlCol="0">
                <a:spAutoFit/>
              </a:bodyPr>
              <a:lstStyle/>
              <a:p>
                <a:r>
                  <a:rPr lang="en-US" altLang="ja-JP" dirty="0">
                    <a:latin typeface="+mn-ea"/>
                  </a:rPr>
                  <a:t>Class1</a:t>
                </a:r>
                <a:endParaRPr lang="ja-JP" altLang="en-US" dirty="0">
                  <a:latin typeface="+mn-ea"/>
                </a:endParaRPr>
              </a:p>
            </p:txBody>
          </p:sp>
        </p:grpSp>
        <p:sp>
          <p:nvSpPr>
            <p:cNvPr id="56" name="テキスト ボックス 55"/>
            <p:cNvSpPr txBox="1"/>
            <p:nvPr/>
          </p:nvSpPr>
          <p:spPr>
            <a:xfrm>
              <a:off x="597349" y="3571876"/>
              <a:ext cx="1334020" cy="369332"/>
            </a:xfrm>
            <a:prstGeom prst="rect">
              <a:avLst/>
            </a:prstGeom>
            <a:noFill/>
          </p:spPr>
          <p:txBody>
            <a:bodyPr wrap="none" rtlCol="0">
              <a:spAutoFit/>
            </a:bodyPr>
            <a:lstStyle/>
            <a:p>
              <a:r>
                <a:rPr lang="en-US" altLang="ja-JP" dirty="0">
                  <a:latin typeface="+mn-ea"/>
                </a:rPr>
                <a:t>Example.dll</a:t>
              </a:r>
              <a:endParaRPr lang="ja-JP" altLang="en-US" dirty="0">
                <a:latin typeface="+mn-ea"/>
              </a:endParaRPr>
            </a:p>
          </p:txBody>
        </p:sp>
      </p:grpSp>
      <p:grpSp>
        <p:nvGrpSpPr>
          <p:cNvPr id="5" name="グループ化 57"/>
          <p:cNvGrpSpPr/>
          <p:nvPr/>
        </p:nvGrpSpPr>
        <p:grpSpPr>
          <a:xfrm>
            <a:off x="4238612" y="3429000"/>
            <a:ext cx="1965082" cy="2130438"/>
            <a:chOff x="357159" y="3429000"/>
            <a:chExt cx="1965082" cy="2130438"/>
          </a:xfrm>
        </p:grpSpPr>
        <p:pic>
          <p:nvPicPr>
            <p:cNvPr id="59" name="Picture 3" descr="C:\Users\tashinmu\Pictures\ppt_items\ppt_material\Shapes and Graphics\Box\MSN On Line squares\square-green-dk.png"/>
            <p:cNvPicPr>
              <a:picLocks noChangeAspect="1" noChangeArrowheads="1"/>
            </p:cNvPicPr>
            <p:nvPr/>
          </p:nvPicPr>
          <p:blipFill>
            <a:blip r:embed="rId3" cstate="print"/>
            <a:srcRect/>
            <a:stretch>
              <a:fillRect/>
            </a:stretch>
          </p:blipFill>
          <p:spPr bwMode="auto">
            <a:xfrm>
              <a:off x="357159" y="3429000"/>
              <a:ext cx="1965082" cy="1928826"/>
            </a:xfrm>
            <a:prstGeom prst="rect">
              <a:avLst/>
            </a:prstGeom>
            <a:noFill/>
          </p:spPr>
        </p:pic>
        <p:sp>
          <p:nvSpPr>
            <p:cNvPr id="60" name="AutoShape 80"/>
            <p:cNvSpPr>
              <a:spLocks noChangeArrowheads="1"/>
            </p:cNvSpPr>
            <p:nvPr/>
          </p:nvSpPr>
          <p:spPr bwMode="auto">
            <a:xfrm>
              <a:off x="615800" y="4500570"/>
              <a:ext cx="1447800" cy="642942"/>
            </a:xfrm>
            <a:prstGeom prst="roundRect">
              <a:avLst>
                <a:gd name="adj" fmla="val 8102"/>
              </a:avLst>
            </a:prstGeom>
            <a:ln>
              <a:headEnd/>
              <a:tailEnd/>
            </a:ln>
          </p:spPr>
          <p:style>
            <a:lnRef idx="1">
              <a:schemeClr val="accent4"/>
            </a:lnRef>
            <a:fillRef idx="2">
              <a:schemeClr val="accent4"/>
            </a:fillRef>
            <a:effectRef idx="1">
              <a:schemeClr val="accent4"/>
            </a:effectRef>
            <a:fontRef idx="minor">
              <a:schemeClr val="dk1"/>
            </a:fontRef>
          </p:style>
          <p:txBody>
            <a:bodyPr lIns="36000" tIns="46038" rIns="36000" bIns="46038"/>
            <a:lstStyle/>
            <a:p>
              <a:pPr>
                <a:spcBef>
                  <a:spcPct val="0"/>
                </a:spcBef>
              </a:pPr>
              <a:r>
                <a:rPr lang="en-US" altLang="ja-JP" dirty="0">
                  <a:latin typeface="+mn-ea"/>
                </a:rPr>
                <a:t>MANIFEST</a:t>
              </a:r>
            </a:p>
            <a:p>
              <a:r>
                <a:rPr lang="en-US" altLang="ja-JP" b="1" dirty="0">
                  <a:solidFill>
                    <a:srgbClr val="333399"/>
                  </a:solidFill>
                  <a:latin typeface="+mn-ea"/>
                </a:rPr>
                <a:t>Ver.2.0.0.0</a:t>
              </a:r>
            </a:p>
            <a:p>
              <a:pPr>
                <a:spcBef>
                  <a:spcPct val="0"/>
                </a:spcBef>
              </a:pPr>
              <a:endParaRPr lang="en-US" altLang="ja-JP" dirty="0">
                <a:latin typeface="+mn-ea"/>
              </a:endParaRPr>
            </a:p>
          </p:txBody>
        </p:sp>
        <p:sp>
          <p:nvSpPr>
            <p:cNvPr id="61" name="Text Box 115"/>
            <p:cNvSpPr txBox="1">
              <a:spLocks noChangeArrowheads="1"/>
            </p:cNvSpPr>
            <p:nvPr/>
          </p:nvSpPr>
          <p:spPr bwMode="auto">
            <a:xfrm>
              <a:off x="597544" y="5286388"/>
              <a:ext cx="1484313" cy="273050"/>
            </a:xfrm>
            <a:prstGeom prst="rect">
              <a:avLst/>
            </a:prstGeom>
            <a:noFill/>
            <a:ln w="9525">
              <a:noFill/>
              <a:miter lim="800000"/>
              <a:headEnd/>
              <a:tailEnd/>
            </a:ln>
          </p:spPr>
          <p:txBody>
            <a:bodyPr lIns="0" tIns="0" rIns="0" bIns="0"/>
            <a:lstStyle/>
            <a:p>
              <a:pPr algn="ctr"/>
              <a:r>
                <a:rPr lang="ja-JP" altLang="en-US" b="1" dirty="0">
                  <a:latin typeface="+mn-ea"/>
                </a:rPr>
                <a:t>厳密名</a:t>
              </a:r>
            </a:p>
          </p:txBody>
        </p:sp>
        <p:pic>
          <p:nvPicPr>
            <p:cNvPr id="62" name="Picture 2" descr="C:\Users\tashinmu\Pictures\ppt_items\ICONS\Geneal_icons\ICON_PNG_withoutshadow\File&amp;Message\certificate.png"/>
            <p:cNvPicPr>
              <a:picLocks noChangeAspect="1" noChangeArrowheads="1"/>
            </p:cNvPicPr>
            <p:nvPr/>
          </p:nvPicPr>
          <p:blipFill>
            <a:blip r:embed="rId4" cstate="print"/>
            <a:srcRect/>
            <a:stretch>
              <a:fillRect/>
            </a:stretch>
          </p:blipFill>
          <p:spPr bwMode="auto">
            <a:xfrm>
              <a:off x="1928794" y="5000636"/>
              <a:ext cx="360287" cy="504821"/>
            </a:xfrm>
            <a:prstGeom prst="rect">
              <a:avLst/>
            </a:prstGeom>
            <a:noFill/>
          </p:spPr>
        </p:pic>
        <p:grpSp>
          <p:nvGrpSpPr>
            <p:cNvPr id="6" name="グループ化 54"/>
            <p:cNvGrpSpPr/>
            <p:nvPr/>
          </p:nvGrpSpPr>
          <p:grpSpPr>
            <a:xfrm>
              <a:off x="609081" y="3857628"/>
              <a:ext cx="1461239" cy="604838"/>
              <a:chOff x="5357818" y="5857892"/>
              <a:chExt cx="1461239" cy="604838"/>
            </a:xfrm>
          </p:grpSpPr>
          <p:pic>
            <p:nvPicPr>
              <p:cNvPr id="65" name="Picture 4" descr="C:\Users\tashinmu\Pictures\ppt_items\ppt_material\Shapes and Graphics\Box\MSN On Line rectangles\rectangle small orange.png"/>
              <p:cNvPicPr>
                <a:picLocks noChangeAspect="1" noChangeArrowheads="1"/>
              </p:cNvPicPr>
              <p:nvPr/>
            </p:nvPicPr>
            <p:blipFill>
              <a:blip r:embed="rId5" cstate="print"/>
              <a:srcRect/>
              <a:stretch>
                <a:fillRect/>
              </a:stretch>
            </p:blipFill>
            <p:spPr bwMode="auto">
              <a:xfrm>
                <a:off x="5357818" y="5857892"/>
                <a:ext cx="1461239" cy="604838"/>
              </a:xfrm>
              <a:prstGeom prst="rect">
                <a:avLst/>
              </a:prstGeom>
              <a:noFill/>
            </p:spPr>
          </p:pic>
          <p:sp>
            <p:nvSpPr>
              <p:cNvPr id="66" name="テキスト ボックス 65"/>
              <p:cNvSpPr txBox="1"/>
              <p:nvPr/>
            </p:nvSpPr>
            <p:spPr>
              <a:xfrm>
                <a:off x="5634627" y="5988626"/>
                <a:ext cx="821059" cy="369332"/>
              </a:xfrm>
              <a:prstGeom prst="rect">
                <a:avLst/>
              </a:prstGeom>
              <a:noFill/>
            </p:spPr>
            <p:txBody>
              <a:bodyPr wrap="none" rtlCol="0">
                <a:spAutoFit/>
              </a:bodyPr>
              <a:lstStyle/>
              <a:p>
                <a:r>
                  <a:rPr lang="en-US" altLang="ja-JP" dirty="0">
                    <a:latin typeface="+mn-ea"/>
                  </a:rPr>
                  <a:t>Class1</a:t>
                </a:r>
                <a:endParaRPr lang="ja-JP" altLang="en-US" dirty="0">
                  <a:latin typeface="+mn-ea"/>
                </a:endParaRPr>
              </a:p>
            </p:txBody>
          </p:sp>
        </p:grpSp>
        <p:sp>
          <p:nvSpPr>
            <p:cNvPr id="64" name="テキスト ボックス 63"/>
            <p:cNvSpPr txBox="1"/>
            <p:nvPr/>
          </p:nvSpPr>
          <p:spPr>
            <a:xfrm>
              <a:off x="597349" y="3571876"/>
              <a:ext cx="1334020" cy="369332"/>
            </a:xfrm>
            <a:prstGeom prst="rect">
              <a:avLst/>
            </a:prstGeom>
            <a:noFill/>
          </p:spPr>
          <p:txBody>
            <a:bodyPr wrap="none" rtlCol="0">
              <a:spAutoFit/>
            </a:bodyPr>
            <a:lstStyle/>
            <a:p>
              <a:r>
                <a:rPr lang="en-US" altLang="ja-JP" dirty="0">
                  <a:latin typeface="+mn-ea"/>
                </a:rPr>
                <a:t>Example.dll</a:t>
              </a:r>
              <a:endParaRPr lang="ja-JP" altLang="en-US" dirty="0">
                <a:latin typeface="+mn-ea"/>
              </a:endParaRPr>
            </a:p>
          </p:txBody>
        </p:sp>
      </p:grpSp>
      <p:grpSp>
        <p:nvGrpSpPr>
          <p:cNvPr id="7" name="グループ化 66"/>
          <p:cNvGrpSpPr/>
          <p:nvPr/>
        </p:nvGrpSpPr>
        <p:grpSpPr>
          <a:xfrm>
            <a:off x="6738942" y="3214686"/>
            <a:ext cx="1965082" cy="2130438"/>
            <a:chOff x="357159" y="3429000"/>
            <a:chExt cx="1965082" cy="2130438"/>
          </a:xfrm>
        </p:grpSpPr>
        <p:pic>
          <p:nvPicPr>
            <p:cNvPr id="68" name="Picture 3" descr="C:\Users\tashinmu\Pictures\ppt_items\ppt_material\Shapes and Graphics\Box\MSN On Line squares\square-green-dk.png"/>
            <p:cNvPicPr>
              <a:picLocks noChangeAspect="1" noChangeArrowheads="1"/>
            </p:cNvPicPr>
            <p:nvPr/>
          </p:nvPicPr>
          <p:blipFill>
            <a:blip r:embed="rId3" cstate="print"/>
            <a:srcRect/>
            <a:stretch>
              <a:fillRect/>
            </a:stretch>
          </p:blipFill>
          <p:spPr bwMode="auto">
            <a:xfrm>
              <a:off x="357159" y="3429000"/>
              <a:ext cx="1965082" cy="1928826"/>
            </a:xfrm>
            <a:prstGeom prst="rect">
              <a:avLst/>
            </a:prstGeom>
            <a:noFill/>
          </p:spPr>
        </p:pic>
        <p:sp>
          <p:nvSpPr>
            <p:cNvPr id="69" name="AutoShape 80"/>
            <p:cNvSpPr>
              <a:spLocks noChangeArrowheads="1"/>
            </p:cNvSpPr>
            <p:nvPr/>
          </p:nvSpPr>
          <p:spPr bwMode="auto">
            <a:xfrm>
              <a:off x="615800" y="4500570"/>
              <a:ext cx="1447800" cy="642942"/>
            </a:xfrm>
            <a:prstGeom prst="roundRect">
              <a:avLst>
                <a:gd name="adj" fmla="val 8102"/>
              </a:avLst>
            </a:prstGeom>
            <a:ln>
              <a:headEnd/>
              <a:tailEnd/>
            </a:ln>
          </p:spPr>
          <p:style>
            <a:lnRef idx="1">
              <a:schemeClr val="accent4"/>
            </a:lnRef>
            <a:fillRef idx="2">
              <a:schemeClr val="accent4"/>
            </a:fillRef>
            <a:effectRef idx="1">
              <a:schemeClr val="accent4"/>
            </a:effectRef>
            <a:fontRef idx="minor">
              <a:schemeClr val="dk1"/>
            </a:fontRef>
          </p:style>
          <p:txBody>
            <a:bodyPr lIns="36000" tIns="46038" rIns="36000" bIns="46038"/>
            <a:lstStyle/>
            <a:p>
              <a:pPr>
                <a:spcBef>
                  <a:spcPct val="0"/>
                </a:spcBef>
              </a:pPr>
              <a:r>
                <a:rPr lang="en-US" altLang="ja-JP" dirty="0">
                  <a:latin typeface="+mn-ea"/>
                </a:rPr>
                <a:t>MANIFEST</a:t>
              </a:r>
            </a:p>
            <a:p>
              <a:r>
                <a:rPr lang="en-US" altLang="ja-JP" b="1" dirty="0">
                  <a:solidFill>
                    <a:srgbClr val="333399"/>
                  </a:solidFill>
                  <a:latin typeface="+mn-ea"/>
                </a:rPr>
                <a:t>Ver.2.0.1.0</a:t>
              </a:r>
            </a:p>
            <a:p>
              <a:pPr>
                <a:spcBef>
                  <a:spcPct val="0"/>
                </a:spcBef>
              </a:pPr>
              <a:endParaRPr lang="en-US" altLang="ja-JP" dirty="0">
                <a:latin typeface="+mn-ea"/>
              </a:endParaRPr>
            </a:p>
          </p:txBody>
        </p:sp>
        <p:sp>
          <p:nvSpPr>
            <p:cNvPr id="70" name="Text Box 115"/>
            <p:cNvSpPr txBox="1">
              <a:spLocks noChangeArrowheads="1"/>
            </p:cNvSpPr>
            <p:nvPr/>
          </p:nvSpPr>
          <p:spPr bwMode="auto">
            <a:xfrm>
              <a:off x="597544" y="5286388"/>
              <a:ext cx="1484313" cy="273050"/>
            </a:xfrm>
            <a:prstGeom prst="rect">
              <a:avLst/>
            </a:prstGeom>
            <a:noFill/>
            <a:ln w="9525">
              <a:noFill/>
              <a:miter lim="800000"/>
              <a:headEnd/>
              <a:tailEnd/>
            </a:ln>
          </p:spPr>
          <p:txBody>
            <a:bodyPr lIns="0" tIns="0" rIns="0" bIns="0"/>
            <a:lstStyle/>
            <a:p>
              <a:pPr algn="ctr"/>
              <a:r>
                <a:rPr lang="ja-JP" altLang="en-US" b="1" dirty="0">
                  <a:latin typeface="+mn-ea"/>
                </a:rPr>
                <a:t>厳密名</a:t>
              </a:r>
            </a:p>
          </p:txBody>
        </p:sp>
        <p:pic>
          <p:nvPicPr>
            <p:cNvPr id="71" name="Picture 2" descr="C:\Users\tashinmu\Pictures\ppt_items\ICONS\Geneal_icons\ICON_PNG_withoutshadow\File&amp;Message\certificate.png"/>
            <p:cNvPicPr>
              <a:picLocks noChangeAspect="1" noChangeArrowheads="1"/>
            </p:cNvPicPr>
            <p:nvPr/>
          </p:nvPicPr>
          <p:blipFill>
            <a:blip r:embed="rId4" cstate="print"/>
            <a:srcRect/>
            <a:stretch>
              <a:fillRect/>
            </a:stretch>
          </p:blipFill>
          <p:spPr bwMode="auto">
            <a:xfrm>
              <a:off x="1928794" y="5000636"/>
              <a:ext cx="360287" cy="504821"/>
            </a:xfrm>
            <a:prstGeom prst="rect">
              <a:avLst/>
            </a:prstGeom>
            <a:noFill/>
          </p:spPr>
        </p:pic>
        <p:grpSp>
          <p:nvGrpSpPr>
            <p:cNvPr id="8" name="グループ化 54"/>
            <p:cNvGrpSpPr/>
            <p:nvPr/>
          </p:nvGrpSpPr>
          <p:grpSpPr>
            <a:xfrm>
              <a:off x="609081" y="3857628"/>
              <a:ext cx="1461239" cy="604838"/>
              <a:chOff x="5357818" y="5857892"/>
              <a:chExt cx="1461239" cy="604838"/>
            </a:xfrm>
          </p:grpSpPr>
          <p:pic>
            <p:nvPicPr>
              <p:cNvPr id="74" name="Picture 4" descr="C:\Users\tashinmu\Pictures\ppt_items\ppt_material\Shapes and Graphics\Box\MSN On Line rectangles\rectangle small orange.png"/>
              <p:cNvPicPr>
                <a:picLocks noChangeAspect="1" noChangeArrowheads="1"/>
              </p:cNvPicPr>
              <p:nvPr/>
            </p:nvPicPr>
            <p:blipFill>
              <a:blip r:embed="rId5" cstate="print"/>
              <a:srcRect/>
              <a:stretch>
                <a:fillRect/>
              </a:stretch>
            </p:blipFill>
            <p:spPr bwMode="auto">
              <a:xfrm>
                <a:off x="5357818" y="5857892"/>
                <a:ext cx="1461239" cy="604838"/>
              </a:xfrm>
              <a:prstGeom prst="rect">
                <a:avLst/>
              </a:prstGeom>
              <a:noFill/>
            </p:spPr>
          </p:pic>
          <p:sp>
            <p:nvSpPr>
              <p:cNvPr id="75" name="テキスト ボックス 74"/>
              <p:cNvSpPr txBox="1"/>
              <p:nvPr/>
            </p:nvSpPr>
            <p:spPr>
              <a:xfrm>
                <a:off x="5634627" y="5988626"/>
                <a:ext cx="821059" cy="369332"/>
              </a:xfrm>
              <a:prstGeom prst="rect">
                <a:avLst/>
              </a:prstGeom>
              <a:noFill/>
            </p:spPr>
            <p:txBody>
              <a:bodyPr wrap="none" rtlCol="0">
                <a:spAutoFit/>
              </a:bodyPr>
              <a:lstStyle/>
              <a:p>
                <a:r>
                  <a:rPr lang="en-US" altLang="ja-JP" dirty="0">
                    <a:latin typeface="+mn-ea"/>
                  </a:rPr>
                  <a:t>Class1</a:t>
                </a:r>
                <a:endParaRPr lang="ja-JP" altLang="en-US" dirty="0">
                  <a:latin typeface="+mn-ea"/>
                </a:endParaRPr>
              </a:p>
            </p:txBody>
          </p:sp>
        </p:grpSp>
        <p:sp>
          <p:nvSpPr>
            <p:cNvPr id="73" name="テキスト ボックス 72"/>
            <p:cNvSpPr txBox="1"/>
            <p:nvPr/>
          </p:nvSpPr>
          <p:spPr>
            <a:xfrm>
              <a:off x="597349" y="3571876"/>
              <a:ext cx="1334020" cy="369332"/>
            </a:xfrm>
            <a:prstGeom prst="rect">
              <a:avLst/>
            </a:prstGeom>
            <a:noFill/>
          </p:spPr>
          <p:txBody>
            <a:bodyPr wrap="none" rtlCol="0">
              <a:spAutoFit/>
            </a:bodyPr>
            <a:lstStyle/>
            <a:p>
              <a:r>
                <a:rPr lang="en-US" altLang="ja-JP" dirty="0">
                  <a:latin typeface="+mn-ea"/>
                </a:rPr>
                <a:t>Example.dll</a:t>
              </a:r>
              <a:endParaRPr lang="ja-JP" altLang="en-US" dirty="0">
                <a:latin typeface="+mn-ea"/>
              </a:endParaRPr>
            </a:p>
          </p:txBody>
        </p:sp>
      </p:grpSp>
      <p:grpSp>
        <p:nvGrpSpPr>
          <p:cNvPr id="9" name="グループ化 84"/>
          <p:cNvGrpSpPr/>
          <p:nvPr/>
        </p:nvGrpSpPr>
        <p:grpSpPr>
          <a:xfrm>
            <a:off x="8702918" y="3214686"/>
            <a:ext cx="1965082" cy="2130438"/>
            <a:chOff x="7178918" y="3214686"/>
            <a:chExt cx="1965082" cy="2130438"/>
          </a:xfrm>
        </p:grpSpPr>
        <p:pic>
          <p:nvPicPr>
            <p:cNvPr id="77" name="Picture 3" descr="C:\Users\tashinmu\Pictures\ppt_items\ppt_material\Shapes and Graphics\Box\MSN On Line squares\square-green-dk.png"/>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7178918" y="3214686"/>
              <a:ext cx="1965082" cy="1928826"/>
            </a:xfrm>
            <a:prstGeom prst="rect">
              <a:avLst/>
            </a:prstGeom>
            <a:noFill/>
          </p:spPr>
        </p:pic>
        <p:sp>
          <p:nvSpPr>
            <p:cNvPr id="78" name="AutoShape 80"/>
            <p:cNvSpPr>
              <a:spLocks noChangeArrowheads="1"/>
            </p:cNvSpPr>
            <p:nvPr/>
          </p:nvSpPr>
          <p:spPr bwMode="auto">
            <a:xfrm>
              <a:off x="7437559" y="4286256"/>
              <a:ext cx="1447800" cy="642942"/>
            </a:xfrm>
            <a:prstGeom prst="roundRect">
              <a:avLst>
                <a:gd name="adj" fmla="val 8102"/>
              </a:avLst>
            </a:prstGeom>
            <a:ln>
              <a:headEnd/>
              <a:tailEnd/>
            </a:ln>
          </p:spPr>
          <p:style>
            <a:lnRef idx="1">
              <a:schemeClr val="accent4"/>
            </a:lnRef>
            <a:fillRef idx="2">
              <a:schemeClr val="accent4"/>
            </a:fillRef>
            <a:effectRef idx="1">
              <a:schemeClr val="accent4"/>
            </a:effectRef>
            <a:fontRef idx="minor">
              <a:schemeClr val="dk1"/>
            </a:fontRef>
          </p:style>
          <p:txBody>
            <a:bodyPr lIns="36000" tIns="46038" rIns="36000" bIns="46038"/>
            <a:lstStyle/>
            <a:p>
              <a:pPr>
                <a:spcBef>
                  <a:spcPct val="0"/>
                </a:spcBef>
              </a:pPr>
              <a:r>
                <a:rPr lang="en-US" altLang="ja-JP" dirty="0">
                  <a:latin typeface="+mn-ea"/>
                </a:rPr>
                <a:t>MANIFEST</a:t>
              </a:r>
            </a:p>
            <a:p>
              <a:endParaRPr lang="en-US" altLang="ja-JP" b="1" dirty="0">
                <a:solidFill>
                  <a:srgbClr val="333399"/>
                </a:solidFill>
                <a:latin typeface="+mn-ea"/>
              </a:endParaRPr>
            </a:p>
            <a:p>
              <a:pPr>
                <a:spcBef>
                  <a:spcPct val="0"/>
                </a:spcBef>
              </a:pPr>
              <a:endParaRPr lang="en-US" altLang="ja-JP" dirty="0">
                <a:latin typeface="+mn-ea"/>
              </a:endParaRPr>
            </a:p>
          </p:txBody>
        </p:sp>
        <p:sp>
          <p:nvSpPr>
            <p:cNvPr id="79" name="Text Box 115"/>
            <p:cNvSpPr txBox="1">
              <a:spLocks noChangeArrowheads="1"/>
            </p:cNvSpPr>
            <p:nvPr/>
          </p:nvSpPr>
          <p:spPr bwMode="auto">
            <a:xfrm>
              <a:off x="7419303" y="5072074"/>
              <a:ext cx="1484313" cy="273050"/>
            </a:xfrm>
            <a:prstGeom prst="rect">
              <a:avLst/>
            </a:prstGeom>
            <a:noFill/>
            <a:ln w="9525">
              <a:noFill/>
              <a:miter lim="800000"/>
              <a:headEnd/>
              <a:tailEnd/>
            </a:ln>
          </p:spPr>
          <p:txBody>
            <a:bodyPr lIns="0" tIns="0" rIns="0" bIns="0"/>
            <a:lstStyle/>
            <a:p>
              <a:pPr algn="ctr"/>
              <a:r>
                <a:rPr lang="ja-JP" altLang="en-US" b="1" dirty="0">
                  <a:latin typeface="+mn-ea"/>
                </a:rPr>
                <a:t>簡易名</a:t>
              </a:r>
            </a:p>
          </p:txBody>
        </p:sp>
        <p:grpSp>
          <p:nvGrpSpPr>
            <p:cNvPr id="10" name="グループ化 54"/>
            <p:cNvGrpSpPr/>
            <p:nvPr/>
          </p:nvGrpSpPr>
          <p:grpSpPr>
            <a:xfrm>
              <a:off x="7430840" y="3643314"/>
              <a:ext cx="1461239" cy="604838"/>
              <a:chOff x="5357818" y="5857892"/>
              <a:chExt cx="1461239" cy="604838"/>
            </a:xfrm>
          </p:grpSpPr>
          <p:pic>
            <p:nvPicPr>
              <p:cNvPr id="83" name="Picture 4" descr="C:\Users\tashinmu\Pictures\ppt_items\ppt_material\Shapes and Graphics\Box\MSN On Line rectangles\rectangle small orange.png"/>
              <p:cNvPicPr>
                <a:picLocks noChangeAspect="1" noChangeArrowheads="1"/>
              </p:cNvPicPr>
              <p:nvPr/>
            </p:nvPicPr>
            <p:blipFill>
              <a:blip r:embed="rId5" cstate="print"/>
              <a:srcRect/>
              <a:stretch>
                <a:fillRect/>
              </a:stretch>
            </p:blipFill>
            <p:spPr bwMode="auto">
              <a:xfrm>
                <a:off x="5357818" y="5857892"/>
                <a:ext cx="1461239" cy="604838"/>
              </a:xfrm>
              <a:prstGeom prst="rect">
                <a:avLst/>
              </a:prstGeom>
              <a:noFill/>
            </p:spPr>
          </p:pic>
          <p:sp>
            <p:nvSpPr>
              <p:cNvPr id="84" name="テキスト ボックス 83"/>
              <p:cNvSpPr txBox="1"/>
              <p:nvPr/>
            </p:nvSpPr>
            <p:spPr>
              <a:xfrm>
                <a:off x="5634627" y="5988626"/>
                <a:ext cx="821059" cy="369332"/>
              </a:xfrm>
              <a:prstGeom prst="rect">
                <a:avLst/>
              </a:prstGeom>
              <a:noFill/>
            </p:spPr>
            <p:txBody>
              <a:bodyPr wrap="none" rtlCol="0">
                <a:spAutoFit/>
              </a:bodyPr>
              <a:lstStyle/>
              <a:p>
                <a:r>
                  <a:rPr lang="en-US" altLang="ja-JP" dirty="0">
                    <a:latin typeface="+mn-ea"/>
                  </a:rPr>
                  <a:t>Class1</a:t>
                </a:r>
                <a:endParaRPr lang="ja-JP" altLang="en-US" dirty="0">
                  <a:latin typeface="+mn-ea"/>
                </a:endParaRPr>
              </a:p>
            </p:txBody>
          </p:sp>
        </p:grpSp>
        <p:sp>
          <p:nvSpPr>
            <p:cNvPr id="82" name="テキスト ボックス 81"/>
            <p:cNvSpPr txBox="1"/>
            <p:nvPr/>
          </p:nvSpPr>
          <p:spPr>
            <a:xfrm>
              <a:off x="7419108" y="3357562"/>
              <a:ext cx="1334020" cy="369332"/>
            </a:xfrm>
            <a:prstGeom prst="rect">
              <a:avLst/>
            </a:prstGeom>
            <a:noFill/>
          </p:spPr>
          <p:txBody>
            <a:bodyPr wrap="none" rtlCol="0">
              <a:spAutoFit/>
            </a:bodyPr>
            <a:lstStyle/>
            <a:p>
              <a:r>
                <a:rPr lang="en-US" altLang="ja-JP" dirty="0">
                  <a:latin typeface="+mn-ea"/>
                </a:rPr>
                <a:t>Example.dll</a:t>
              </a:r>
              <a:endParaRPr lang="ja-JP" altLang="en-US" dirty="0">
                <a:latin typeface="+mn-ea"/>
              </a:endParaRPr>
            </a:p>
          </p:txBody>
        </p:sp>
      </p:gr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a:t>Microsoft Development Platform </a:t>
            </a:r>
            <a:r>
              <a:rPr lang="ja-JP" altLang="en-US"/>
              <a:t>の歩み</a:t>
            </a:r>
            <a:endParaRPr lang="ja-JP" altLang="en-US" dirty="0"/>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descr="C:\Users\tashinmu\Pictures\ppt_items\ppt_material\Shapes and Graphics\Arrows - arrow\Straight\big green arrow.png"/>
          <p:cNvPicPr>
            <a:picLocks noChangeAspect="1" noChangeArrowheads="1"/>
          </p:cNvPicPr>
          <p:nvPr/>
        </p:nvPicPr>
        <p:blipFill>
          <a:blip r:embed="rId3" cstate="print"/>
          <a:srcRect/>
          <a:stretch>
            <a:fillRect/>
          </a:stretch>
        </p:blipFill>
        <p:spPr bwMode="auto">
          <a:xfrm>
            <a:off x="8453455" y="2786059"/>
            <a:ext cx="906769" cy="1214423"/>
          </a:xfrm>
          <a:prstGeom prst="rect">
            <a:avLst/>
          </a:prstGeom>
          <a:noFill/>
        </p:spPr>
      </p:pic>
      <p:cxnSp>
        <p:nvCxnSpPr>
          <p:cNvPr id="24" name="直線矢印コネクタ 23"/>
          <p:cNvCxnSpPr/>
          <p:nvPr/>
        </p:nvCxnSpPr>
        <p:spPr>
          <a:xfrm rot="5400000" flipH="1" flipV="1">
            <a:off x="4951802" y="3357164"/>
            <a:ext cx="2286811" cy="159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p:txBody>
          <a:bodyPr/>
          <a:lstStyle/>
          <a:p>
            <a:r>
              <a:rPr kumimoji="1" lang="ja-JP" altLang="en-US" dirty="0"/>
              <a:t>アセンブリの実行</a:t>
            </a:r>
          </a:p>
        </p:txBody>
      </p:sp>
      <p:sp>
        <p:nvSpPr>
          <p:cNvPr id="3" name="角丸四角形 2"/>
          <p:cNvSpPr/>
          <p:nvPr/>
        </p:nvSpPr>
        <p:spPr bwMode="blackWhite">
          <a:xfrm>
            <a:off x="5810248" y="3143248"/>
            <a:ext cx="1214446" cy="50006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200" dirty="0"/>
              <a:t>アセンブリ</a:t>
            </a:r>
            <a:endParaRPr lang="en-US" altLang="ja-JP" sz="1200" dirty="0"/>
          </a:p>
          <a:p>
            <a:pPr algn="ctr"/>
            <a:r>
              <a:rPr lang="ja-JP" altLang="en-US" sz="1200" dirty="0"/>
              <a:t>ローダ</a:t>
            </a:r>
          </a:p>
        </p:txBody>
      </p:sp>
      <p:sp>
        <p:nvSpPr>
          <p:cNvPr id="4" name="角丸四角形 3"/>
          <p:cNvSpPr/>
          <p:nvPr/>
        </p:nvSpPr>
        <p:spPr>
          <a:xfrm>
            <a:off x="2452662" y="1428736"/>
            <a:ext cx="7286676" cy="78581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2800" dirty="0"/>
              <a:t>マネージ </a:t>
            </a:r>
            <a:r>
              <a:rPr lang="en-US" altLang="ja-JP" sz="2800" dirty="0"/>
              <a:t>EXE</a:t>
            </a:r>
            <a:endParaRPr lang="ja-JP" altLang="en-US" sz="2800" dirty="0"/>
          </a:p>
        </p:txBody>
      </p:sp>
      <p:sp>
        <p:nvSpPr>
          <p:cNvPr id="5" name="角丸四角形 4"/>
          <p:cNvSpPr/>
          <p:nvPr/>
        </p:nvSpPr>
        <p:spPr bwMode="blackWhite">
          <a:xfrm>
            <a:off x="7381884" y="3143248"/>
            <a:ext cx="1214446" cy="50006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sz="1200" dirty="0"/>
              <a:t>JIT</a:t>
            </a:r>
          </a:p>
          <a:p>
            <a:pPr algn="ctr"/>
            <a:r>
              <a:rPr lang="ja-JP" altLang="en-US" sz="1200" dirty="0"/>
              <a:t>コンパイラ</a:t>
            </a:r>
          </a:p>
        </p:txBody>
      </p:sp>
      <p:sp>
        <p:nvSpPr>
          <p:cNvPr id="8" name="角丸四角形 7"/>
          <p:cNvSpPr/>
          <p:nvPr/>
        </p:nvSpPr>
        <p:spPr bwMode="blackWhite">
          <a:xfrm>
            <a:off x="4095736" y="4500570"/>
            <a:ext cx="1214446" cy="50006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sz="1200" dirty="0"/>
              <a:t>MSCorEE.dll</a:t>
            </a:r>
            <a:endParaRPr lang="ja-JP" altLang="en-US" sz="1200" dirty="0"/>
          </a:p>
        </p:txBody>
      </p:sp>
      <p:sp>
        <p:nvSpPr>
          <p:cNvPr id="9" name="角丸四角形 8"/>
          <p:cNvSpPr/>
          <p:nvPr/>
        </p:nvSpPr>
        <p:spPr>
          <a:xfrm>
            <a:off x="2452662" y="5500702"/>
            <a:ext cx="7286676" cy="100013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ja-JP" altLang="en-US" sz="2000" dirty="0"/>
          </a:p>
        </p:txBody>
      </p:sp>
      <p:cxnSp>
        <p:nvCxnSpPr>
          <p:cNvPr id="11" name="直線矢印コネクタ 10"/>
          <p:cNvCxnSpPr/>
          <p:nvPr/>
        </p:nvCxnSpPr>
        <p:spPr>
          <a:xfrm rot="5400000" flipH="1" flipV="1">
            <a:off x="1666050" y="3857628"/>
            <a:ext cx="3286942" cy="79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2778934" y="4167522"/>
            <a:ext cx="894797" cy="261610"/>
          </a:xfrm>
          <a:prstGeom prst="rect">
            <a:avLst/>
          </a:prstGeom>
          <a:solidFill>
            <a:srgbClr val="474747"/>
          </a:solidFill>
        </p:spPr>
        <p:txBody>
          <a:bodyPr wrap="none" rtlCol="0">
            <a:spAutoFit/>
          </a:bodyPr>
          <a:lstStyle/>
          <a:p>
            <a:r>
              <a:rPr lang="ja-JP" altLang="en-US" sz="1100" b="1" dirty="0">
                <a:solidFill>
                  <a:srgbClr val="FFFFFF"/>
                </a:solidFill>
              </a:rPr>
              <a:t>ヘッダー解析</a:t>
            </a:r>
          </a:p>
        </p:txBody>
      </p:sp>
      <p:cxnSp>
        <p:nvCxnSpPr>
          <p:cNvPr id="15" name="直線矢印コネクタ 14"/>
          <p:cNvCxnSpPr/>
          <p:nvPr/>
        </p:nvCxnSpPr>
        <p:spPr>
          <a:xfrm rot="5400000" flipH="1" flipV="1">
            <a:off x="1023902" y="3857628"/>
            <a:ext cx="3286148"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2414496" y="3786190"/>
            <a:ext cx="466794" cy="261610"/>
          </a:xfrm>
          <a:prstGeom prst="rect">
            <a:avLst/>
          </a:prstGeom>
          <a:solidFill>
            <a:srgbClr val="474747"/>
          </a:solidFill>
        </p:spPr>
        <p:txBody>
          <a:bodyPr wrap="none" rtlCol="0">
            <a:spAutoFit/>
          </a:bodyPr>
          <a:lstStyle/>
          <a:p>
            <a:r>
              <a:rPr lang="ja-JP" altLang="en-US" sz="1100" b="1" dirty="0">
                <a:solidFill>
                  <a:srgbClr val="FFFFFF"/>
                </a:solidFill>
              </a:rPr>
              <a:t>起動</a:t>
            </a:r>
          </a:p>
        </p:txBody>
      </p:sp>
      <p:cxnSp>
        <p:nvCxnSpPr>
          <p:cNvPr id="20" name="図形 19"/>
          <p:cNvCxnSpPr>
            <a:endCxn id="8" idx="1"/>
          </p:cNvCxnSpPr>
          <p:nvPr/>
        </p:nvCxnSpPr>
        <p:spPr>
          <a:xfrm rot="5400000" flipH="1" flipV="1">
            <a:off x="3577813" y="4982778"/>
            <a:ext cx="750099" cy="285750"/>
          </a:xfrm>
          <a:prstGeom prst="bentConnector2">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3381356" y="5072075"/>
            <a:ext cx="1214446" cy="261610"/>
          </a:xfrm>
          <a:prstGeom prst="rect">
            <a:avLst/>
          </a:prstGeom>
          <a:solidFill>
            <a:srgbClr val="474747"/>
          </a:solidFill>
        </p:spPr>
        <p:txBody>
          <a:bodyPr wrap="square" rtlCol="0">
            <a:spAutoFit/>
          </a:bodyPr>
          <a:lstStyle/>
          <a:p>
            <a:r>
              <a:rPr lang="ja-JP" altLang="en-US" sz="1100" b="1" dirty="0">
                <a:solidFill>
                  <a:srgbClr val="FFFFFF"/>
                </a:solidFill>
              </a:rPr>
              <a:t>ロード・初期化</a:t>
            </a:r>
          </a:p>
        </p:txBody>
      </p:sp>
      <p:sp>
        <p:nvSpPr>
          <p:cNvPr id="25" name="テキスト ボックス 24"/>
          <p:cNvSpPr txBox="1"/>
          <p:nvPr/>
        </p:nvSpPr>
        <p:spPr>
          <a:xfrm>
            <a:off x="5595935" y="2500306"/>
            <a:ext cx="885179" cy="261610"/>
          </a:xfrm>
          <a:prstGeom prst="rect">
            <a:avLst/>
          </a:prstGeom>
          <a:solidFill>
            <a:srgbClr val="474747"/>
          </a:solidFill>
        </p:spPr>
        <p:txBody>
          <a:bodyPr wrap="none" rtlCol="0">
            <a:spAutoFit/>
          </a:bodyPr>
          <a:lstStyle/>
          <a:p>
            <a:r>
              <a:rPr lang="ja-JP" altLang="en-US" sz="1100" b="1" dirty="0">
                <a:solidFill>
                  <a:srgbClr val="FFFFFF"/>
                </a:solidFill>
              </a:rPr>
              <a:t>自身のロード</a:t>
            </a:r>
          </a:p>
        </p:txBody>
      </p:sp>
      <p:cxnSp>
        <p:nvCxnSpPr>
          <p:cNvPr id="28" name="直線矢印コネクタ 27"/>
          <p:cNvCxnSpPr/>
          <p:nvPr/>
        </p:nvCxnSpPr>
        <p:spPr>
          <a:xfrm rot="5400000" flipH="1" flipV="1">
            <a:off x="6380561" y="4071545"/>
            <a:ext cx="858050"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6401789" y="3929067"/>
            <a:ext cx="849912" cy="430887"/>
          </a:xfrm>
          <a:prstGeom prst="rect">
            <a:avLst/>
          </a:prstGeom>
          <a:solidFill>
            <a:srgbClr val="474747"/>
          </a:solidFill>
        </p:spPr>
        <p:txBody>
          <a:bodyPr wrap="none" rtlCol="0">
            <a:spAutoFit/>
          </a:bodyPr>
          <a:lstStyle/>
          <a:p>
            <a:pPr algn="ctr"/>
            <a:r>
              <a:rPr lang="ja-JP" altLang="en-US" sz="1100" b="1" dirty="0">
                <a:solidFill>
                  <a:srgbClr val="FFFFFF"/>
                </a:solidFill>
              </a:rPr>
              <a:t>必要な型の</a:t>
            </a:r>
            <a:endParaRPr lang="en-US" altLang="ja-JP" sz="1100" b="1" dirty="0">
              <a:solidFill>
                <a:srgbClr val="FFFFFF"/>
              </a:solidFill>
            </a:endParaRPr>
          </a:p>
          <a:p>
            <a:pPr algn="ctr"/>
            <a:r>
              <a:rPr lang="ja-JP" altLang="en-US" sz="1100" b="1" dirty="0">
                <a:solidFill>
                  <a:srgbClr val="FFFFFF"/>
                </a:solidFill>
              </a:rPr>
              <a:t>ロード</a:t>
            </a:r>
          </a:p>
        </p:txBody>
      </p:sp>
      <p:cxnSp>
        <p:nvCxnSpPr>
          <p:cNvPr id="31" name="直線矢印コネクタ 30"/>
          <p:cNvCxnSpPr/>
          <p:nvPr/>
        </p:nvCxnSpPr>
        <p:spPr>
          <a:xfrm rot="16200000" flipV="1">
            <a:off x="7596197" y="4071942"/>
            <a:ext cx="857256" cy="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7532314" y="3929067"/>
            <a:ext cx="881973" cy="430887"/>
          </a:xfrm>
          <a:prstGeom prst="rect">
            <a:avLst/>
          </a:prstGeom>
          <a:solidFill>
            <a:srgbClr val="474747"/>
          </a:solidFill>
        </p:spPr>
        <p:txBody>
          <a:bodyPr wrap="none" rtlCol="0">
            <a:spAutoFit/>
          </a:bodyPr>
          <a:lstStyle/>
          <a:p>
            <a:r>
              <a:rPr lang="ja-JP" altLang="en-US" sz="1100" b="1" dirty="0">
                <a:solidFill>
                  <a:srgbClr val="FFFFFF"/>
                </a:solidFill>
              </a:rPr>
              <a:t>コンパイル・</a:t>
            </a:r>
            <a:endParaRPr lang="en-US" altLang="ja-JP" sz="1100" b="1" dirty="0">
              <a:solidFill>
                <a:srgbClr val="FFFFFF"/>
              </a:solidFill>
            </a:endParaRPr>
          </a:p>
          <a:p>
            <a:r>
              <a:rPr lang="ja-JP" altLang="en-US" sz="1100" b="1" dirty="0">
                <a:solidFill>
                  <a:srgbClr val="FFFFFF"/>
                </a:solidFill>
              </a:rPr>
              <a:t>コードの検証</a:t>
            </a:r>
          </a:p>
        </p:txBody>
      </p:sp>
      <p:sp>
        <p:nvSpPr>
          <p:cNvPr id="30" name="角丸四角形 29"/>
          <p:cNvSpPr/>
          <p:nvPr/>
        </p:nvSpPr>
        <p:spPr bwMode="blackWhite">
          <a:xfrm>
            <a:off x="5953124" y="4500570"/>
            <a:ext cx="3071834" cy="50006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sz="1200" dirty="0"/>
              <a:t>MSCorWks.dll</a:t>
            </a:r>
            <a:endParaRPr lang="ja-JP" altLang="en-US" sz="1200" dirty="0"/>
          </a:p>
        </p:txBody>
      </p:sp>
      <p:cxnSp>
        <p:nvCxnSpPr>
          <p:cNvPr id="42" name="直線矢印コネクタ 41"/>
          <p:cNvCxnSpPr>
            <a:stCxn id="8" idx="3"/>
            <a:endCxn id="30" idx="1"/>
          </p:cNvCxnSpPr>
          <p:nvPr/>
        </p:nvCxnSpPr>
        <p:spPr>
          <a:xfrm>
            <a:off x="5310182" y="4750603"/>
            <a:ext cx="642942"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爆発 1 26"/>
          <p:cNvSpPr/>
          <p:nvPr/>
        </p:nvSpPr>
        <p:spPr>
          <a:xfrm>
            <a:off x="9167834" y="2786058"/>
            <a:ext cx="1500166" cy="1357322"/>
          </a:xfrm>
          <a:prstGeom prst="irregularSeal1">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ja-JP" altLang="en-US" dirty="0"/>
              <a:t>実行</a:t>
            </a:r>
          </a:p>
        </p:txBody>
      </p:sp>
      <p:pic>
        <p:nvPicPr>
          <p:cNvPr id="3074" name="Picture 2" descr="C:\Users\tashinmu\Pictures\Logos\Windows_brand_h_rgb_r.png"/>
          <p:cNvPicPr>
            <a:picLocks noChangeAspect="1" noChangeArrowheads="1"/>
          </p:cNvPicPr>
          <p:nvPr/>
        </p:nvPicPr>
        <p:blipFill>
          <a:blip r:embed="rId4" cstate="print"/>
          <a:srcRect/>
          <a:stretch>
            <a:fillRect/>
          </a:stretch>
        </p:blipFill>
        <p:spPr bwMode="auto">
          <a:xfrm>
            <a:off x="4407697" y="5561960"/>
            <a:ext cx="3376609" cy="896004"/>
          </a:xfrm>
          <a:prstGeom prst="rect">
            <a:avLst/>
          </a:prstGeom>
          <a:noFill/>
        </p:spPr>
      </p:pic>
      <p:pic>
        <p:nvPicPr>
          <p:cNvPr id="3075" name="Picture 3" descr="C:\Users\tashinmu\Pictures\ppt_items\ICONS\Geneal_icons\ICON_PNG_withoutshadow\Parts_mini\gear.png"/>
          <p:cNvPicPr>
            <a:picLocks noChangeAspect="1" noChangeArrowheads="1"/>
          </p:cNvPicPr>
          <p:nvPr/>
        </p:nvPicPr>
        <p:blipFill>
          <a:blip r:embed="rId5" cstate="print"/>
          <a:srcRect/>
          <a:stretch>
            <a:fillRect/>
          </a:stretch>
        </p:blipFill>
        <p:spPr bwMode="auto">
          <a:xfrm>
            <a:off x="5095868" y="4857761"/>
            <a:ext cx="352088" cy="231429"/>
          </a:xfrm>
          <a:prstGeom prst="rect">
            <a:avLst/>
          </a:prstGeom>
          <a:noFill/>
        </p:spPr>
      </p:pic>
      <p:pic>
        <p:nvPicPr>
          <p:cNvPr id="26" name="Picture 3" descr="C:\Users\tashinmu\Pictures\ppt_items\ICONS\Geneal_icons\ICON_PNG_withoutshadow\Parts_mini\gear.png"/>
          <p:cNvPicPr>
            <a:picLocks noChangeAspect="1" noChangeArrowheads="1"/>
          </p:cNvPicPr>
          <p:nvPr/>
        </p:nvPicPr>
        <p:blipFill>
          <a:blip r:embed="rId5" cstate="print"/>
          <a:srcRect/>
          <a:stretch>
            <a:fillRect/>
          </a:stretch>
        </p:blipFill>
        <p:spPr bwMode="auto">
          <a:xfrm>
            <a:off x="8810644" y="4857761"/>
            <a:ext cx="352088" cy="231429"/>
          </a:xfrm>
          <a:prstGeom prst="rect">
            <a:avLst/>
          </a:prstGeom>
          <a:noFill/>
        </p:spPr>
      </p:pic>
      <p:pic>
        <p:nvPicPr>
          <p:cNvPr id="3076" name="Picture 4" descr="C:\Users\tashinmu\Pictures\ppt_items\ICONS\Geneal_icons\PNG_small\Parts_mini\gear_s.png"/>
          <p:cNvPicPr>
            <a:picLocks noChangeAspect="1" noChangeArrowheads="1"/>
          </p:cNvPicPr>
          <p:nvPr/>
        </p:nvPicPr>
        <p:blipFill>
          <a:blip r:embed="rId6" cstate="print"/>
          <a:srcRect/>
          <a:stretch>
            <a:fillRect/>
          </a:stretch>
        </p:blipFill>
        <p:spPr bwMode="auto">
          <a:xfrm>
            <a:off x="9024958" y="1785927"/>
            <a:ext cx="1000132" cy="657391"/>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77"/>
                                        </p:tgtEl>
                                        <p:attrNameLst>
                                          <p:attrName>style.visibility</p:attrName>
                                        </p:attrNameLst>
                                      </p:cBhvr>
                                      <p:to>
                                        <p:strVal val="visible"/>
                                      </p:to>
                                    </p:set>
                                    <p:animEffect transition="in" filter="wipe(left)">
                                      <p:cBhvr>
                                        <p:cTn id="7" dur="500"/>
                                        <p:tgtEl>
                                          <p:spTgt spid="3077"/>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dissolve">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3727346" y="1048807"/>
            <a:ext cx="6734175" cy="5493812"/>
          </a:xfrm>
          <a:prstGeom prst="rect">
            <a:avLst/>
          </a:prstGeom>
          <a:noFill/>
          <a:ln w="28575" algn="ctr">
            <a:solidFill>
              <a:schemeClr val="bg2"/>
            </a:solidFill>
            <a:miter lim="800000"/>
            <a:headEnd/>
            <a:tailEnd/>
          </a:ln>
          <a:effectLst/>
        </p:spPr>
        <p:txBody>
          <a:bodyPr>
            <a:spAutoFit/>
          </a:bodyPr>
          <a:lstStyle/>
          <a:p>
            <a:pPr>
              <a:spcBef>
                <a:spcPct val="50000"/>
              </a:spcBef>
              <a:defRPr/>
            </a:pPr>
            <a:r>
              <a:rPr lang="en-US" altLang="ja-JP" b="1">
                <a:latin typeface="+mn-ea"/>
              </a:rPr>
              <a:t>Web </a:t>
            </a:r>
            <a:r>
              <a:rPr lang="ja-JP" altLang="en-US" b="1">
                <a:latin typeface="+mn-ea"/>
              </a:rPr>
              <a:t>サーバー</a:t>
            </a:r>
          </a:p>
          <a:p>
            <a:pPr>
              <a:spcBef>
                <a:spcPct val="50000"/>
              </a:spcBef>
              <a:defRPr/>
            </a:pPr>
            <a:endParaRPr lang="ja-JP" altLang="en-US" b="1">
              <a:latin typeface="+mn-ea"/>
            </a:endParaRPr>
          </a:p>
          <a:p>
            <a:pPr>
              <a:spcBef>
                <a:spcPct val="50000"/>
              </a:spcBef>
              <a:defRPr/>
            </a:pPr>
            <a:endParaRPr lang="ja-JP" altLang="en-US" sz="2400" b="1">
              <a:latin typeface="+mn-ea"/>
            </a:endParaRPr>
          </a:p>
          <a:p>
            <a:pPr>
              <a:spcBef>
                <a:spcPct val="50000"/>
              </a:spcBef>
              <a:defRPr/>
            </a:pPr>
            <a:endParaRPr lang="ja-JP" altLang="en-US" sz="2400" b="1">
              <a:latin typeface="+mn-ea"/>
            </a:endParaRPr>
          </a:p>
          <a:p>
            <a:pPr>
              <a:spcBef>
                <a:spcPct val="50000"/>
              </a:spcBef>
              <a:defRPr/>
            </a:pPr>
            <a:endParaRPr lang="ja-JP" altLang="en-US" sz="2400" b="1">
              <a:latin typeface="+mn-ea"/>
            </a:endParaRPr>
          </a:p>
          <a:p>
            <a:pPr>
              <a:spcBef>
                <a:spcPct val="50000"/>
              </a:spcBef>
              <a:defRPr/>
            </a:pPr>
            <a:endParaRPr lang="ja-JP" altLang="en-US" sz="2400" b="1">
              <a:latin typeface="+mn-ea"/>
            </a:endParaRPr>
          </a:p>
          <a:p>
            <a:pPr>
              <a:spcBef>
                <a:spcPct val="50000"/>
              </a:spcBef>
              <a:defRPr/>
            </a:pPr>
            <a:endParaRPr lang="ja-JP" altLang="en-US" sz="2400" b="1">
              <a:latin typeface="+mn-ea"/>
            </a:endParaRPr>
          </a:p>
          <a:p>
            <a:pPr>
              <a:spcBef>
                <a:spcPct val="50000"/>
              </a:spcBef>
              <a:defRPr/>
            </a:pPr>
            <a:endParaRPr lang="ja-JP" altLang="en-US" sz="2400" b="1">
              <a:latin typeface="+mn-ea"/>
            </a:endParaRPr>
          </a:p>
          <a:p>
            <a:pPr>
              <a:spcBef>
                <a:spcPct val="50000"/>
              </a:spcBef>
              <a:defRPr/>
            </a:pPr>
            <a:endParaRPr lang="ja-JP" altLang="en-US" sz="2400" b="1">
              <a:latin typeface="+mn-ea"/>
            </a:endParaRPr>
          </a:p>
          <a:p>
            <a:pPr>
              <a:spcBef>
                <a:spcPct val="50000"/>
              </a:spcBef>
              <a:defRPr/>
            </a:pPr>
            <a:endParaRPr lang="ja-JP" altLang="en-US" sz="2400" b="1">
              <a:latin typeface="+mn-ea"/>
            </a:endParaRPr>
          </a:p>
          <a:p>
            <a:pPr>
              <a:spcBef>
                <a:spcPct val="50000"/>
              </a:spcBef>
              <a:defRPr/>
            </a:pPr>
            <a:endParaRPr lang="en-US" altLang="ja-JP" sz="1200" b="1">
              <a:latin typeface="+mn-ea"/>
            </a:endParaRPr>
          </a:p>
        </p:txBody>
      </p:sp>
      <p:sp>
        <p:nvSpPr>
          <p:cNvPr id="10243" name="Rectangle 3"/>
          <p:cNvSpPr>
            <a:spLocks noGrp="1" noChangeArrowheads="1"/>
          </p:cNvSpPr>
          <p:nvPr>
            <p:ph type="title"/>
          </p:nvPr>
        </p:nvSpPr>
        <p:spPr/>
        <p:txBody>
          <a:bodyPr>
            <a:normAutofit/>
          </a:bodyPr>
          <a:lstStyle/>
          <a:p>
            <a:pPr eaLnBrk="1" hangingPunct="1"/>
            <a:r>
              <a:rPr lang="en-US" altLang="ja-JP" sz="3700">
                <a:latin typeface="+mn-ea"/>
                <a:ea typeface="+mn-ea"/>
              </a:rPr>
              <a:t>ASP.NET </a:t>
            </a:r>
            <a:r>
              <a:rPr lang="ja-JP" altLang="en-US" sz="3700">
                <a:latin typeface="+mn-ea"/>
                <a:ea typeface="+mn-ea"/>
              </a:rPr>
              <a:t>ランタイムの実行プロセス</a:t>
            </a:r>
            <a:endParaRPr lang="ja-JP" altLang="en-US" sz="3700">
              <a:solidFill>
                <a:schemeClr val="accent1"/>
              </a:solidFill>
              <a:latin typeface="+mn-ea"/>
              <a:ea typeface="+mn-ea"/>
            </a:endParaRPr>
          </a:p>
        </p:txBody>
      </p:sp>
      <p:grpSp>
        <p:nvGrpSpPr>
          <p:cNvPr id="2" name="Group 47"/>
          <p:cNvGrpSpPr>
            <a:grpSpLocks/>
          </p:cNvGrpSpPr>
          <p:nvPr/>
        </p:nvGrpSpPr>
        <p:grpSpPr bwMode="auto">
          <a:xfrm>
            <a:off x="2209800" y="3124200"/>
            <a:ext cx="3022600" cy="1371600"/>
            <a:chOff x="432" y="1968"/>
            <a:chExt cx="1904" cy="864"/>
          </a:xfrm>
        </p:grpSpPr>
        <p:sp>
          <p:nvSpPr>
            <p:cNvPr id="19461" name="Rectangle 5"/>
            <p:cNvSpPr>
              <a:spLocks noChangeArrowheads="1"/>
            </p:cNvSpPr>
            <p:nvPr>
              <p:custDataLst>
                <p:tags r:id="rId5"/>
              </p:custDataLst>
            </p:nvPr>
          </p:nvSpPr>
          <p:spPr bwMode="auto">
            <a:xfrm>
              <a:off x="1632" y="1968"/>
              <a:ext cx="704" cy="864"/>
            </a:xfrm>
            <a:prstGeom prst="rect">
              <a:avLst/>
            </a:prstGeom>
            <a:solidFill>
              <a:srgbClr val="007233"/>
            </a:solidFill>
            <a:ln w="12700" algn="ctr">
              <a:noFill/>
              <a:miter lim="800000"/>
              <a:headEnd type="none" w="sm" len="sm"/>
              <a:tailEnd type="none" w="sm" len="sm"/>
            </a:ln>
            <a:effectLst/>
            <a:extLst>
              <a:ext uri="{91240B29-F687-4F45-9708-019B960494DF}">
                <a14:hiddenLine xmlns:a14="http://schemas.microsoft.com/office/drawing/2010/main" w="12700" algn="ctr">
                  <a:solidFill>
                    <a:schemeClr val="tx1"/>
                  </a:solidFill>
                  <a:miter lim="800000"/>
                  <a:headEnd type="none" w="sm" len="sm"/>
                  <a:tailEnd type="none" w="sm" len="sm"/>
                </a14:hiddenLine>
              </a:ext>
            </a:extLst>
          </p:spPr>
          <p:txBody>
            <a:bodyPr wrap="none" anchor="ctr"/>
            <a:lstStyle/>
            <a:p>
              <a:pPr algn="ctr">
                <a:defRPr/>
              </a:pPr>
              <a:r>
                <a:rPr lang="en-US" altLang="ja-JP" sz="2000" b="1" dirty="0">
                  <a:solidFill>
                    <a:srgbClr val="FFFFFF"/>
                  </a:solidFill>
                  <a:latin typeface="+mn-ea"/>
                </a:rPr>
                <a:t>ASPX</a:t>
              </a:r>
            </a:p>
            <a:p>
              <a:pPr algn="ctr">
                <a:defRPr/>
              </a:pPr>
              <a:r>
                <a:rPr lang="ja-JP" altLang="en-US" sz="2000" b="1" dirty="0">
                  <a:solidFill>
                    <a:srgbClr val="FFFFFF"/>
                  </a:solidFill>
                  <a:latin typeface="+mn-ea"/>
                </a:rPr>
                <a:t>ファイル</a:t>
              </a:r>
              <a:endParaRPr lang="en-US" altLang="ja-JP" sz="2000" b="1" dirty="0">
                <a:solidFill>
                  <a:srgbClr val="FFFFFF"/>
                </a:solidFill>
                <a:latin typeface="+mn-ea"/>
              </a:endParaRPr>
            </a:p>
          </p:txBody>
        </p:sp>
        <p:grpSp>
          <p:nvGrpSpPr>
            <p:cNvPr id="3" name="Group 6"/>
            <p:cNvGrpSpPr>
              <a:grpSpLocks/>
            </p:cNvGrpSpPr>
            <p:nvPr/>
          </p:nvGrpSpPr>
          <p:grpSpPr bwMode="auto">
            <a:xfrm>
              <a:off x="432" y="2064"/>
              <a:ext cx="1200" cy="250"/>
              <a:chOff x="384" y="2016"/>
              <a:chExt cx="1200" cy="250"/>
            </a:xfrm>
          </p:grpSpPr>
          <p:sp>
            <p:nvSpPr>
              <p:cNvPr id="10285" name="Line 7"/>
              <p:cNvSpPr>
                <a:spLocks noChangeShapeType="1"/>
              </p:cNvSpPr>
              <p:nvPr/>
            </p:nvSpPr>
            <p:spPr bwMode="auto">
              <a:xfrm>
                <a:off x="384" y="2256"/>
                <a:ext cx="1200" cy="0"/>
              </a:xfrm>
              <a:prstGeom prst="line">
                <a:avLst/>
              </a:prstGeom>
              <a:noFill/>
              <a:ln w="50800">
                <a:solidFill>
                  <a:schemeClr val="tx1"/>
                </a:solidFill>
                <a:round/>
                <a:headEnd type="none" w="sm" len="sm"/>
                <a:tailEnd type="triangle" w="med" len="med"/>
              </a:ln>
            </p:spPr>
            <p:txBody>
              <a:bodyPr/>
              <a:lstStyle/>
              <a:p>
                <a:endParaRPr lang="en-US">
                  <a:latin typeface="+mn-ea"/>
                </a:endParaRPr>
              </a:p>
            </p:txBody>
          </p:sp>
          <p:sp>
            <p:nvSpPr>
              <p:cNvPr id="19464" name="Text Box 8"/>
              <p:cNvSpPr txBox="1">
                <a:spLocks noChangeArrowheads="1"/>
              </p:cNvSpPr>
              <p:nvPr/>
            </p:nvSpPr>
            <p:spPr bwMode="auto">
              <a:xfrm>
                <a:off x="384" y="2016"/>
                <a:ext cx="1114" cy="250"/>
              </a:xfrm>
              <a:prstGeom prst="rect">
                <a:avLst/>
              </a:prstGeom>
              <a:noFill/>
              <a:ln w="12700">
                <a:noFill/>
                <a:miter lim="800000"/>
                <a:headEnd type="none" w="sm" len="sm"/>
                <a:tailEnd type="none" w="sm" len="sm"/>
              </a:ln>
              <a:effectLst/>
            </p:spPr>
            <p:txBody>
              <a:bodyPr>
                <a:spAutoFit/>
              </a:bodyPr>
              <a:lstStyle/>
              <a:p>
                <a:pPr algn="ctr" eaLnBrk="0" hangingPunct="0">
                  <a:spcBef>
                    <a:spcPct val="50000"/>
                  </a:spcBef>
                  <a:defRPr/>
                </a:pPr>
                <a:r>
                  <a:rPr lang="ja-JP" altLang="en-US" sz="2000" b="1">
                    <a:latin typeface="+mn-ea"/>
                  </a:rPr>
                  <a:t>リクエスト</a:t>
                </a:r>
              </a:p>
            </p:txBody>
          </p:sp>
        </p:grpSp>
      </p:grpSp>
      <p:grpSp>
        <p:nvGrpSpPr>
          <p:cNvPr id="4" name="Group 9"/>
          <p:cNvGrpSpPr>
            <a:grpSpLocks/>
          </p:cNvGrpSpPr>
          <p:nvPr/>
        </p:nvGrpSpPr>
        <p:grpSpPr bwMode="auto">
          <a:xfrm>
            <a:off x="4191000" y="1524000"/>
            <a:ext cx="2971800" cy="1600200"/>
            <a:chOff x="1680" y="960"/>
            <a:chExt cx="1872" cy="1008"/>
          </a:xfrm>
        </p:grpSpPr>
        <p:grpSp>
          <p:nvGrpSpPr>
            <p:cNvPr id="5" name="Group 10"/>
            <p:cNvGrpSpPr>
              <a:grpSpLocks/>
            </p:cNvGrpSpPr>
            <p:nvPr/>
          </p:nvGrpSpPr>
          <p:grpSpPr bwMode="auto">
            <a:xfrm>
              <a:off x="2784" y="960"/>
              <a:ext cx="768" cy="720"/>
              <a:chOff x="2928" y="1344"/>
              <a:chExt cx="768" cy="720"/>
            </a:xfrm>
          </p:grpSpPr>
          <p:sp>
            <p:nvSpPr>
              <p:cNvPr id="10281" name="Oval 11"/>
              <p:cNvSpPr>
                <a:spLocks noChangeArrowheads="1"/>
              </p:cNvSpPr>
              <p:nvPr>
                <p:custDataLst>
                  <p:tags r:id="rId4"/>
                </p:custDataLst>
              </p:nvPr>
            </p:nvSpPr>
            <p:spPr bwMode="auto">
              <a:xfrm>
                <a:off x="2928" y="1344"/>
                <a:ext cx="768" cy="720"/>
              </a:xfrm>
              <a:prstGeom prst="ellipse">
                <a:avLst/>
              </a:prstGeom>
              <a:solidFill>
                <a:srgbClr val="0072C6"/>
              </a:solidFill>
              <a:ln w="12700">
                <a:noFill/>
                <a:round/>
                <a:headEnd type="none" w="sm" len="sm"/>
                <a:tailEnd type="none" w="sm" len="sm"/>
              </a:ln>
              <a:extLst>
                <a:ext uri="{91240B29-F687-4F45-9708-019B960494DF}">
                  <a14:hiddenLine xmlns:a14="http://schemas.microsoft.com/office/drawing/2010/main" w="12700">
                    <a:solidFill>
                      <a:schemeClr val="tx1"/>
                    </a:solidFill>
                    <a:round/>
                    <a:headEnd type="none" w="sm" len="sm"/>
                    <a:tailEnd type="none" w="sm" len="sm"/>
                  </a14:hiddenLine>
                </a:ext>
              </a:extLst>
            </p:spPr>
            <p:txBody>
              <a:bodyPr wrap="none" anchor="ctr"/>
              <a:lstStyle/>
              <a:p>
                <a:endParaRPr lang="ja-JP" altLang="en-US">
                  <a:solidFill>
                    <a:srgbClr val="FFFFFF"/>
                  </a:solidFill>
                  <a:latin typeface="+mn-ea"/>
                </a:endParaRPr>
              </a:p>
            </p:txBody>
          </p:sp>
          <p:sp>
            <p:nvSpPr>
              <p:cNvPr id="19468" name="Text Box 12"/>
              <p:cNvSpPr txBox="1">
                <a:spLocks noChangeArrowheads="1"/>
              </p:cNvSpPr>
              <p:nvPr/>
            </p:nvSpPr>
            <p:spPr bwMode="auto">
              <a:xfrm>
                <a:off x="2928" y="1440"/>
                <a:ext cx="768" cy="538"/>
              </a:xfrm>
              <a:prstGeom prst="rect">
                <a:avLst/>
              </a:prstGeom>
              <a:noFill/>
              <a:ln w="12700">
                <a:noFill/>
                <a:miter lim="800000"/>
                <a:headEnd type="none" w="sm" len="sm"/>
                <a:tailEnd type="none" w="sm" len="sm"/>
              </a:ln>
              <a:effectLst/>
            </p:spPr>
            <p:txBody>
              <a:bodyPr>
                <a:spAutoFit/>
              </a:bodyPr>
              <a:lstStyle/>
              <a:p>
                <a:pPr algn="ctr" eaLnBrk="0" hangingPunct="0">
                  <a:spcBef>
                    <a:spcPct val="50000"/>
                  </a:spcBef>
                  <a:defRPr/>
                </a:pPr>
                <a:r>
                  <a:rPr lang="en-US" altLang="ja-JP" sz="2000" b="1" dirty="0">
                    <a:solidFill>
                      <a:srgbClr val="FFFFFF"/>
                    </a:solidFill>
                    <a:latin typeface="+mn-ea"/>
                  </a:rPr>
                  <a:t>ASPX</a:t>
                </a:r>
              </a:p>
              <a:p>
                <a:pPr algn="ctr" eaLnBrk="0" hangingPunct="0">
                  <a:spcBef>
                    <a:spcPct val="50000"/>
                  </a:spcBef>
                  <a:defRPr/>
                </a:pPr>
                <a:r>
                  <a:rPr lang="ja-JP" altLang="en-US" sz="2000" b="1" dirty="0">
                    <a:solidFill>
                      <a:srgbClr val="FFFFFF"/>
                    </a:solidFill>
                    <a:latin typeface="+mn-ea"/>
                  </a:rPr>
                  <a:t>エンジン</a:t>
                </a:r>
              </a:p>
            </p:txBody>
          </p:sp>
        </p:grpSp>
        <p:grpSp>
          <p:nvGrpSpPr>
            <p:cNvPr id="6" name="Group 13"/>
            <p:cNvGrpSpPr>
              <a:grpSpLocks/>
            </p:cNvGrpSpPr>
            <p:nvPr/>
          </p:nvGrpSpPr>
          <p:grpSpPr bwMode="auto">
            <a:xfrm>
              <a:off x="1680" y="1104"/>
              <a:ext cx="1114" cy="864"/>
              <a:chOff x="1680" y="1104"/>
              <a:chExt cx="1114" cy="864"/>
            </a:xfrm>
          </p:grpSpPr>
          <p:cxnSp>
            <p:nvCxnSpPr>
              <p:cNvPr id="10279" name="AutoShape 14"/>
              <p:cNvCxnSpPr>
                <a:cxnSpLocks noChangeShapeType="1"/>
                <a:stCxn id="19461" idx="0"/>
                <a:endCxn id="19468" idx="1"/>
              </p:cNvCxnSpPr>
              <p:nvPr/>
            </p:nvCxnSpPr>
            <p:spPr bwMode="auto">
              <a:xfrm rot="-5400000">
                <a:off x="2054" y="1239"/>
                <a:ext cx="643" cy="816"/>
              </a:xfrm>
              <a:prstGeom prst="curvedConnector2">
                <a:avLst/>
              </a:prstGeom>
              <a:noFill/>
              <a:ln w="50800">
                <a:solidFill>
                  <a:schemeClr val="tx1"/>
                </a:solidFill>
                <a:round/>
                <a:headEnd type="none" w="sm" len="sm"/>
                <a:tailEnd type="stealth" w="med" len="med"/>
              </a:ln>
            </p:spPr>
          </p:cxnSp>
          <p:sp>
            <p:nvSpPr>
              <p:cNvPr id="19471" name="Text Box 15"/>
              <p:cNvSpPr txBox="1">
                <a:spLocks noChangeArrowheads="1"/>
              </p:cNvSpPr>
              <p:nvPr/>
            </p:nvSpPr>
            <p:spPr bwMode="auto">
              <a:xfrm>
                <a:off x="1680" y="1104"/>
                <a:ext cx="1114" cy="250"/>
              </a:xfrm>
              <a:prstGeom prst="rect">
                <a:avLst/>
              </a:prstGeom>
              <a:noFill/>
              <a:ln w="12700">
                <a:noFill/>
                <a:miter lim="800000"/>
                <a:headEnd type="none" w="sm" len="sm"/>
                <a:tailEnd type="none" w="sm" len="sm"/>
              </a:ln>
              <a:effectLst/>
            </p:spPr>
            <p:txBody>
              <a:bodyPr>
                <a:spAutoFit/>
              </a:bodyPr>
              <a:lstStyle/>
              <a:p>
                <a:pPr algn="ctr" eaLnBrk="0" hangingPunct="0">
                  <a:spcBef>
                    <a:spcPct val="50000"/>
                  </a:spcBef>
                  <a:defRPr/>
                </a:pPr>
                <a:r>
                  <a:rPr lang="ja-JP" altLang="en-US" sz="2000" b="1">
                    <a:latin typeface="+mn-ea"/>
                  </a:rPr>
                  <a:t>解析</a:t>
                </a:r>
              </a:p>
            </p:txBody>
          </p:sp>
        </p:grpSp>
      </p:grpSp>
      <p:grpSp>
        <p:nvGrpSpPr>
          <p:cNvPr id="7" name="Group 16"/>
          <p:cNvGrpSpPr>
            <a:grpSpLocks/>
          </p:cNvGrpSpPr>
          <p:nvPr/>
        </p:nvGrpSpPr>
        <p:grpSpPr bwMode="auto">
          <a:xfrm>
            <a:off x="7162800" y="1738313"/>
            <a:ext cx="1905000" cy="2743200"/>
            <a:chOff x="3552" y="1104"/>
            <a:chExt cx="1200" cy="1728"/>
          </a:xfrm>
        </p:grpSpPr>
        <p:sp>
          <p:nvSpPr>
            <p:cNvPr id="19473" name="Rectangle 17"/>
            <p:cNvSpPr>
              <a:spLocks noChangeArrowheads="1"/>
            </p:cNvSpPr>
            <p:nvPr>
              <p:custDataLst>
                <p:tags r:id="rId3"/>
              </p:custDataLst>
            </p:nvPr>
          </p:nvSpPr>
          <p:spPr bwMode="auto">
            <a:xfrm>
              <a:off x="4032" y="1968"/>
              <a:ext cx="672" cy="864"/>
            </a:xfrm>
            <a:prstGeom prst="rect">
              <a:avLst/>
            </a:prstGeom>
            <a:solidFill>
              <a:srgbClr val="0072C6"/>
            </a:solidFill>
            <a:ln w="12700">
              <a:noFill/>
              <a:miter lim="800000"/>
              <a:headEnd type="none" w="sm" len="sm"/>
              <a:tailEnd type="none" w="sm" len="sm"/>
            </a:ln>
            <a:effectLst/>
            <a:extLst>
              <a:ext uri="{91240B29-F687-4F45-9708-019B960494DF}">
                <a14:hiddenLine xmlns:a14="http://schemas.microsoft.com/office/drawing/2010/main" w="12700">
                  <a:solidFill>
                    <a:schemeClr val="tx1"/>
                  </a:solidFill>
                  <a:miter lim="800000"/>
                  <a:headEnd type="none" w="sm" len="sm"/>
                  <a:tailEnd type="none" w="sm" len="sm"/>
                </a14:hiddenLine>
              </a:ext>
            </a:extLst>
          </p:spPr>
          <p:txBody>
            <a:bodyPr wrap="none" anchor="ctr"/>
            <a:lstStyle/>
            <a:p>
              <a:endParaRPr lang="ja-JP" altLang="en-US">
                <a:solidFill>
                  <a:srgbClr val="FFFFFF"/>
                </a:solidFill>
                <a:latin typeface="+mn-ea"/>
              </a:endParaRPr>
            </a:p>
          </p:txBody>
        </p:sp>
        <p:sp>
          <p:nvSpPr>
            <p:cNvPr id="10273" name="Text Box 18"/>
            <p:cNvSpPr txBox="1">
              <a:spLocks noChangeArrowheads="1"/>
            </p:cNvSpPr>
            <p:nvPr/>
          </p:nvSpPr>
          <p:spPr bwMode="auto">
            <a:xfrm>
              <a:off x="3984" y="1964"/>
              <a:ext cx="768" cy="834"/>
            </a:xfrm>
            <a:prstGeom prst="rect">
              <a:avLst/>
            </a:prstGeom>
            <a:noFill/>
            <a:ln w="12700">
              <a:noFill/>
              <a:miter lim="800000"/>
              <a:headEnd type="none" w="sm" len="sm"/>
              <a:tailEnd type="none" w="sm" len="sm"/>
            </a:ln>
          </p:spPr>
          <p:txBody>
            <a:bodyPr anchor="ctr">
              <a:spAutoFit/>
            </a:bodyPr>
            <a:lstStyle/>
            <a:p>
              <a:pPr algn="ctr" eaLnBrk="0" hangingPunct="0">
                <a:spcBef>
                  <a:spcPct val="50000"/>
                </a:spcBef>
              </a:pPr>
              <a:r>
                <a:rPr lang="ja-JP" altLang="en-US" sz="2000" b="1" dirty="0">
                  <a:solidFill>
                    <a:srgbClr val="FFFFFF"/>
                  </a:solidFill>
                  <a:latin typeface="+mn-ea"/>
                </a:rPr>
                <a:t>生成</a:t>
              </a:r>
              <a:br>
                <a:rPr lang="en-US" altLang="ja-JP" sz="2000" b="1" dirty="0">
                  <a:solidFill>
                    <a:srgbClr val="FFFFFF"/>
                  </a:solidFill>
                  <a:latin typeface="+mn-ea"/>
                </a:rPr>
              </a:br>
              <a:r>
                <a:rPr lang="ja-JP" altLang="en-US" sz="2000" b="1" dirty="0">
                  <a:solidFill>
                    <a:srgbClr val="FFFFFF"/>
                  </a:solidFill>
                  <a:latin typeface="+mn-ea"/>
                </a:rPr>
                <a:t>された</a:t>
              </a:r>
              <a:br>
                <a:rPr lang="en-US" altLang="ja-JP" sz="2000" b="1" dirty="0">
                  <a:solidFill>
                    <a:srgbClr val="FFFFFF"/>
                  </a:solidFill>
                  <a:latin typeface="+mn-ea"/>
                </a:rPr>
              </a:br>
              <a:r>
                <a:rPr lang="ja-JP" altLang="en-US" sz="2000" b="1" dirty="0">
                  <a:solidFill>
                    <a:srgbClr val="FFFFFF"/>
                  </a:solidFill>
                  <a:latin typeface="+mn-ea"/>
                </a:rPr>
                <a:t>ページ</a:t>
              </a:r>
              <a:br>
                <a:rPr lang="en-US" altLang="ja-JP" sz="2000" b="1" dirty="0">
                  <a:solidFill>
                    <a:srgbClr val="FFFFFF"/>
                  </a:solidFill>
                  <a:latin typeface="+mn-ea"/>
                </a:rPr>
              </a:br>
              <a:r>
                <a:rPr lang="ja-JP" altLang="en-US" sz="2000" b="1" dirty="0">
                  <a:solidFill>
                    <a:srgbClr val="FFFFFF"/>
                  </a:solidFill>
                  <a:latin typeface="+mn-ea"/>
                </a:rPr>
                <a:t>クラス</a:t>
              </a:r>
            </a:p>
          </p:txBody>
        </p:sp>
        <p:grpSp>
          <p:nvGrpSpPr>
            <p:cNvPr id="8" name="Group 19"/>
            <p:cNvGrpSpPr>
              <a:grpSpLocks/>
            </p:cNvGrpSpPr>
            <p:nvPr/>
          </p:nvGrpSpPr>
          <p:grpSpPr bwMode="auto">
            <a:xfrm>
              <a:off x="3552" y="1104"/>
              <a:ext cx="1114" cy="864"/>
              <a:chOff x="3552" y="1104"/>
              <a:chExt cx="1114" cy="864"/>
            </a:xfrm>
          </p:grpSpPr>
          <p:cxnSp>
            <p:nvCxnSpPr>
              <p:cNvPr id="10275" name="AutoShape 20"/>
              <p:cNvCxnSpPr>
                <a:cxnSpLocks noChangeShapeType="1"/>
              </p:cNvCxnSpPr>
              <p:nvPr/>
            </p:nvCxnSpPr>
            <p:spPr bwMode="auto">
              <a:xfrm>
                <a:off x="3552" y="1325"/>
                <a:ext cx="816" cy="643"/>
              </a:xfrm>
              <a:prstGeom prst="curvedConnector2">
                <a:avLst/>
              </a:prstGeom>
              <a:noFill/>
              <a:ln w="50800">
                <a:solidFill>
                  <a:schemeClr val="tx1"/>
                </a:solidFill>
                <a:round/>
                <a:headEnd type="none" w="sm" len="sm"/>
                <a:tailEnd type="stealth" w="med" len="med"/>
              </a:ln>
            </p:spPr>
          </p:cxnSp>
          <p:sp>
            <p:nvSpPr>
              <p:cNvPr id="19477" name="Text Box 21"/>
              <p:cNvSpPr txBox="1">
                <a:spLocks noChangeArrowheads="1"/>
              </p:cNvSpPr>
              <p:nvPr/>
            </p:nvSpPr>
            <p:spPr bwMode="auto">
              <a:xfrm>
                <a:off x="3552" y="1104"/>
                <a:ext cx="1114" cy="250"/>
              </a:xfrm>
              <a:prstGeom prst="rect">
                <a:avLst/>
              </a:prstGeom>
              <a:noFill/>
              <a:ln w="12700" algn="ctr">
                <a:noFill/>
                <a:miter lim="800000"/>
                <a:headEnd type="none" w="sm" len="sm"/>
                <a:tailEnd type="none" w="sm" len="sm"/>
              </a:ln>
              <a:effectLst/>
            </p:spPr>
            <p:txBody>
              <a:bodyPr>
                <a:spAutoFit/>
              </a:bodyPr>
              <a:lstStyle/>
              <a:p>
                <a:pPr algn="ctr" eaLnBrk="0" hangingPunct="0">
                  <a:spcBef>
                    <a:spcPct val="50000"/>
                  </a:spcBef>
                  <a:defRPr/>
                </a:pPr>
                <a:r>
                  <a:rPr lang="ja-JP" altLang="en-US" sz="2000" b="1">
                    <a:latin typeface="+mn-ea"/>
                  </a:rPr>
                  <a:t>生成</a:t>
                </a:r>
              </a:p>
            </p:txBody>
          </p:sp>
        </p:grpSp>
      </p:grpSp>
      <p:grpSp>
        <p:nvGrpSpPr>
          <p:cNvPr id="9" name="Group 22"/>
          <p:cNvGrpSpPr>
            <a:grpSpLocks/>
          </p:cNvGrpSpPr>
          <p:nvPr/>
        </p:nvGrpSpPr>
        <p:grpSpPr bwMode="auto">
          <a:xfrm>
            <a:off x="2239964" y="5181601"/>
            <a:ext cx="3703637" cy="396875"/>
            <a:chOff x="384" y="3312"/>
            <a:chExt cx="1210" cy="250"/>
          </a:xfrm>
        </p:grpSpPr>
        <p:sp>
          <p:nvSpPr>
            <p:cNvPr id="19479" name="Text Box 23"/>
            <p:cNvSpPr txBox="1">
              <a:spLocks noChangeArrowheads="1"/>
            </p:cNvSpPr>
            <p:nvPr/>
          </p:nvSpPr>
          <p:spPr bwMode="auto">
            <a:xfrm>
              <a:off x="480" y="3312"/>
              <a:ext cx="1114" cy="250"/>
            </a:xfrm>
            <a:prstGeom prst="rect">
              <a:avLst/>
            </a:prstGeom>
            <a:noFill/>
            <a:ln w="12700">
              <a:noFill/>
              <a:miter lim="800000"/>
              <a:headEnd type="none" w="sm" len="sm"/>
              <a:tailEnd type="none" w="sm" len="sm"/>
            </a:ln>
            <a:effectLst/>
          </p:spPr>
          <p:txBody>
            <a:bodyPr>
              <a:spAutoFit/>
            </a:bodyPr>
            <a:lstStyle/>
            <a:p>
              <a:pPr algn="ctr" eaLnBrk="0" hangingPunct="0">
                <a:spcBef>
                  <a:spcPct val="50000"/>
                </a:spcBef>
                <a:defRPr/>
              </a:pPr>
              <a:r>
                <a:rPr lang="ja-JP" altLang="en-US" sz="2000" b="1">
                  <a:latin typeface="+mn-ea"/>
                </a:rPr>
                <a:t>レスポンス</a:t>
              </a:r>
            </a:p>
          </p:txBody>
        </p:sp>
        <p:sp>
          <p:nvSpPr>
            <p:cNvPr id="10271" name="Line 24"/>
            <p:cNvSpPr>
              <a:spLocks noChangeShapeType="1"/>
            </p:cNvSpPr>
            <p:nvPr/>
          </p:nvSpPr>
          <p:spPr bwMode="auto">
            <a:xfrm>
              <a:off x="384" y="3552"/>
              <a:ext cx="1200" cy="0"/>
            </a:xfrm>
            <a:prstGeom prst="line">
              <a:avLst/>
            </a:prstGeom>
            <a:noFill/>
            <a:ln w="50800">
              <a:solidFill>
                <a:schemeClr val="tx1"/>
              </a:solidFill>
              <a:round/>
              <a:headEnd type="triangle" w="med" len="med"/>
              <a:tailEnd/>
            </a:ln>
          </p:spPr>
          <p:txBody>
            <a:bodyPr/>
            <a:lstStyle/>
            <a:p>
              <a:endParaRPr lang="en-US">
                <a:latin typeface="+mn-ea"/>
              </a:endParaRPr>
            </a:p>
          </p:txBody>
        </p:sp>
      </p:grpSp>
      <p:grpSp>
        <p:nvGrpSpPr>
          <p:cNvPr id="10" name="Group 25"/>
          <p:cNvGrpSpPr>
            <a:grpSpLocks/>
          </p:cNvGrpSpPr>
          <p:nvPr/>
        </p:nvGrpSpPr>
        <p:grpSpPr bwMode="auto">
          <a:xfrm>
            <a:off x="2200275" y="3962401"/>
            <a:ext cx="1905000" cy="396875"/>
            <a:chOff x="384" y="2016"/>
            <a:chExt cx="1200" cy="250"/>
          </a:xfrm>
        </p:grpSpPr>
        <p:sp>
          <p:nvSpPr>
            <p:cNvPr id="10268" name="Line 26"/>
            <p:cNvSpPr>
              <a:spLocks noChangeShapeType="1"/>
            </p:cNvSpPr>
            <p:nvPr/>
          </p:nvSpPr>
          <p:spPr bwMode="auto">
            <a:xfrm>
              <a:off x="384" y="2256"/>
              <a:ext cx="1200" cy="0"/>
            </a:xfrm>
            <a:prstGeom prst="line">
              <a:avLst/>
            </a:prstGeom>
            <a:noFill/>
            <a:ln w="50800">
              <a:solidFill>
                <a:schemeClr val="tx1"/>
              </a:solidFill>
              <a:round/>
              <a:headEnd type="none" w="sm" len="sm"/>
              <a:tailEnd type="triangle" w="med" len="med"/>
            </a:ln>
          </p:spPr>
          <p:txBody>
            <a:bodyPr/>
            <a:lstStyle/>
            <a:p>
              <a:endParaRPr lang="en-US">
                <a:latin typeface="+mn-ea"/>
              </a:endParaRPr>
            </a:p>
          </p:txBody>
        </p:sp>
        <p:sp>
          <p:nvSpPr>
            <p:cNvPr id="19483" name="Text Box 27"/>
            <p:cNvSpPr txBox="1">
              <a:spLocks noChangeArrowheads="1"/>
            </p:cNvSpPr>
            <p:nvPr/>
          </p:nvSpPr>
          <p:spPr bwMode="auto">
            <a:xfrm>
              <a:off x="384" y="2016"/>
              <a:ext cx="1114" cy="250"/>
            </a:xfrm>
            <a:prstGeom prst="rect">
              <a:avLst/>
            </a:prstGeom>
            <a:noFill/>
            <a:ln w="12700">
              <a:noFill/>
              <a:miter lim="800000"/>
              <a:headEnd type="none" w="sm" len="sm"/>
              <a:tailEnd type="none" w="sm" len="sm"/>
            </a:ln>
            <a:effectLst/>
          </p:spPr>
          <p:txBody>
            <a:bodyPr>
              <a:spAutoFit/>
            </a:bodyPr>
            <a:lstStyle/>
            <a:p>
              <a:pPr algn="ctr" eaLnBrk="0" hangingPunct="0">
                <a:spcBef>
                  <a:spcPct val="50000"/>
                </a:spcBef>
                <a:defRPr/>
              </a:pPr>
              <a:r>
                <a:rPr lang="ja-JP" altLang="en-US" sz="2000" b="1">
                  <a:latin typeface="+mn-ea"/>
                </a:rPr>
                <a:t>リクエスト</a:t>
              </a:r>
            </a:p>
          </p:txBody>
        </p:sp>
      </p:grpSp>
      <p:grpSp>
        <p:nvGrpSpPr>
          <p:cNvPr id="11" name="Group 28"/>
          <p:cNvGrpSpPr>
            <a:grpSpLocks/>
          </p:cNvGrpSpPr>
          <p:nvPr/>
        </p:nvGrpSpPr>
        <p:grpSpPr bwMode="auto">
          <a:xfrm>
            <a:off x="5181601" y="3581400"/>
            <a:ext cx="2301875" cy="1447800"/>
            <a:chOff x="2280" y="2256"/>
            <a:chExt cx="1474" cy="960"/>
          </a:xfrm>
        </p:grpSpPr>
        <p:sp>
          <p:nvSpPr>
            <p:cNvPr id="19485" name="Text Box 29"/>
            <p:cNvSpPr txBox="1">
              <a:spLocks noChangeArrowheads="1"/>
            </p:cNvSpPr>
            <p:nvPr/>
          </p:nvSpPr>
          <p:spPr bwMode="auto">
            <a:xfrm>
              <a:off x="2640" y="2256"/>
              <a:ext cx="1114" cy="263"/>
            </a:xfrm>
            <a:prstGeom prst="rect">
              <a:avLst/>
            </a:prstGeom>
            <a:noFill/>
            <a:ln w="12700">
              <a:noFill/>
              <a:miter lim="800000"/>
              <a:headEnd type="none" w="sm" len="sm"/>
              <a:tailEnd type="none" w="sm" len="sm"/>
            </a:ln>
            <a:effectLst/>
          </p:spPr>
          <p:txBody>
            <a:bodyPr>
              <a:spAutoFit/>
            </a:bodyPr>
            <a:lstStyle/>
            <a:p>
              <a:pPr algn="ctr" eaLnBrk="0" hangingPunct="0">
                <a:spcBef>
                  <a:spcPct val="50000"/>
                </a:spcBef>
                <a:defRPr/>
              </a:pPr>
              <a:r>
                <a:rPr lang="ja-JP" altLang="en-US" sz="2000" b="1">
                  <a:latin typeface="+mn-ea"/>
                </a:rPr>
                <a:t>インスタンス</a:t>
              </a:r>
            </a:p>
          </p:txBody>
        </p:sp>
        <p:sp>
          <p:nvSpPr>
            <p:cNvPr id="10267" name="Arc 30"/>
            <p:cNvSpPr>
              <a:spLocks/>
            </p:cNvSpPr>
            <p:nvPr/>
          </p:nvSpPr>
          <p:spPr bwMode="auto">
            <a:xfrm>
              <a:off x="2280" y="2352"/>
              <a:ext cx="768" cy="864"/>
            </a:xfrm>
            <a:custGeom>
              <a:avLst/>
              <a:gdLst>
                <a:gd name="T0" fmla="*/ 0 w 21600"/>
                <a:gd name="T1" fmla="*/ 0 h 21600"/>
                <a:gd name="T2" fmla="*/ 768 w 21600"/>
                <a:gd name="T3" fmla="*/ 864 h 21600"/>
                <a:gd name="T4" fmla="*/ 0 w 21600"/>
                <a:gd name="T5" fmla="*/ 864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7150">
              <a:solidFill>
                <a:schemeClr val="tx1"/>
              </a:solidFill>
              <a:miter lim="800000"/>
              <a:headEnd type="none" w="sm" len="sm"/>
              <a:tailEnd type="triangle" w="med" len="med"/>
            </a:ln>
          </p:spPr>
          <p:txBody>
            <a:bodyPr wrap="none" anchor="ctr"/>
            <a:lstStyle/>
            <a:p>
              <a:endParaRPr lang="ja-JP" altLang="en-US">
                <a:latin typeface="+mn-ea"/>
              </a:endParaRPr>
            </a:p>
          </p:txBody>
        </p:sp>
      </p:grpSp>
      <p:grpSp>
        <p:nvGrpSpPr>
          <p:cNvPr id="12" name="Group 31"/>
          <p:cNvGrpSpPr>
            <a:grpSpLocks/>
          </p:cNvGrpSpPr>
          <p:nvPr/>
        </p:nvGrpSpPr>
        <p:grpSpPr bwMode="auto">
          <a:xfrm>
            <a:off x="2286000" y="5638801"/>
            <a:ext cx="3810000" cy="396875"/>
            <a:chOff x="480" y="3552"/>
            <a:chExt cx="2400" cy="250"/>
          </a:xfrm>
        </p:grpSpPr>
        <p:sp>
          <p:nvSpPr>
            <p:cNvPr id="19488" name="Text Box 32"/>
            <p:cNvSpPr txBox="1">
              <a:spLocks noChangeArrowheads="1"/>
            </p:cNvSpPr>
            <p:nvPr/>
          </p:nvSpPr>
          <p:spPr bwMode="auto">
            <a:xfrm>
              <a:off x="670" y="3552"/>
              <a:ext cx="2210" cy="250"/>
            </a:xfrm>
            <a:prstGeom prst="rect">
              <a:avLst/>
            </a:prstGeom>
            <a:noFill/>
            <a:ln w="12700">
              <a:noFill/>
              <a:miter lim="800000"/>
              <a:headEnd type="none" w="sm" len="sm"/>
              <a:tailEnd type="none" w="sm" len="sm"/>
            </a:ln>
            <a:effectLst/>
          </p:spPr>
          <p:txBody>
            <a:bodyPr>
              <a:spAutoFit/>
            </a:bodyPr>
            <a:lstStyle/>
            <a:p>
              <a:pPr algn="ctr" eaLnBrk="0" hangingPunct="0">
                <a:spcBef>
                  <a:spcPct val="50000"/>
                </a:spcBef>
                <a:defRPr/>
              </a:pPr>
              <a:r>
                <a:rPr lang="ja-JP" altLang="en-US" sz="2000" b="1">
                  <a:latin typeface="+mn-ea"/>
                </a:rPr>
                <a:t>レスポンス</a:t>
              </a:r>
            </a:p>
          </p:txBody>
        </p:sp>
        <p:sp>
          <p:nvSpPr>
            <p:cNvPr id="10265" name="Line 33"/>
            <p:cNvSpPr>
              <a:spLocks noChangeShapeType="1"/>
            </p:cNvSpPr>
            <p:nvPr/>
          </p:nvSpPr>
          <p:spPr bwMode="auto">
            <a:xfrm>
              <a:off x="480" y="3792"/>
              <a:ext cx="2380" cy="0"/>
            </a:xfrm>
            <a:prstGeom prst="line">
              <a:avLst/>
            </a:prstGeom>
            <a:noFill/>
            <a:ln w="50800">
              <a:solidFill>
                <a:schemeClr val="tx1"/>
              </a:solidFill>
              <a:round/>
              <a:headEnd type="triangle" w="med" len="med"/>
              <a:tailEnd/>
            </a:ln>
          </p:spPr>
          <p:txBody>
            <a:bodyPr/>
            <a:lstStyle/>
            <a:p>
              <a:endParaRPr lang="en-US">
                <a:latin typeface="+mn-ea"/>
              </a:endParaRPr>
            </a:p>
          </p:txBody>
        </p:sp>
      </p:grpSp>
      <p:grpSp>
        <p:nvGrpSpPr>
          <p:cNvPr id="13" name="Group 34"/>
          <p:cNvGrpSpPr>
            <a:grpSpLocks/>
          </p:cNvGrpSpPr>
          <p:nvPr/>
        </p:nvGrpSpPr>
        <p:grpSpPr bwMode="auto">
          <a:xfrm>
            <a:off x="8472489" y="1447800"/>
            <a:ext cx="1800225" cy="1676400"/>
            <a:chOff x="4464" y="912"/>
            <a:chExt cx="864" cy="1056"/>
          </a:xfrm>
        </p:grpSpPr>
        <p:sp>
          <p:nvSpPr>
            <p:cNvPr id="19491" name="Rectangle 35"/>
            <p:cNvSpPr>
              <a:spLocks noChangeArrowheads="1"/>
            </p:cNvSpPr>
            <p:nvPr>
              <p:custDataLst>
                <p:tags r:id="rId2"/>
              </p:custDataLst>
            </p:nvPr>
          </p:nvSpPr>
          <p:spPr bwMode="auto">
            <a:xfrm>
              <a:off x="4656" y="912"/>
              <a:ext cx="672" cy="864"/>
            </a:xfrm>
            <a:prstGeom prst="rect">
              <a:avLst/>
            </a:prstGeom>
            <a:solidFill>
              <a:srgbClr val="007233"/>
            </a:solidFill>
            <a:ln w="9525">
              <a:noFill/>
              <a:miter lim="800000"/>
              <a:headEnd type="none" w="sm" len="sm"/>
              <a:tailEnd type="none" w="sm" len="sm"/>
            </a:ln>
            <a:effectLst/>
            <a:extLst>
              <a:ext uri="{91240B29-F687-4F45-9708-019B960494DF}">
                <a14:hiddenLine xmlns:a14="http://schemas.microsoft.com/office/drawing/2010/main" w="9525">
                  <a:solidFill>
                    <a:schemeClr val="tx1"/>
                  </a:solidFill>
                  <a:miter lim="800000"/>
                  <a:headEnd type="none" w="sm" len="sm"/>
                  <a:tailEnd type="none" w="sm" len="sm"/>
                </a14:hiddenLine>
              </a:ext>
            </a:extLst>
          </p:spPr>
          <p:txBody>
            <a:bodyPr wrap="none" anchor="ctr"/>
            <a:lstStyle/>
            <a:p>
              <a:pPr algn="ctr" eaLnBrk="0" hangingPunct="0">
                <a:defRPr/>
              </a:pPr>
              <a:r>
                <a:rPr lang="ja-JP" altLang="en-US" sz="2000" b="1">
                  <a:solidFill>
                    <a:srgbClr val="FFFFFF"/>
                  </a:solidFill>
                  <a:latin typeface="+mn-ea"/>
                </a:rPr>
                <a:t>コード</a:t>
              </a:r>
              <a:br>
                <a:rPr lang="ja-JP" altLang="en-US" sz="2000" b="1">
                  <a:solidFill>
                    <a:srgbClr val="FFFFFF"/>
                  </a:solidFill>
                  <a:latin typeface="+mn-ea"/>
                </a:rPr>
              </a:br>
              <a:r>
                <a:rPr lang="ja-JP" altLang="en-US" sz="2000" b="1">
                  <a:solidFill>
                    <a:srgbClr val="FFFFFF"/>
                  </a:solidFill>
                  <a:latin typeface="+mn-ea"/>
                </a:rPr>
                <a:t>ビハインド</a:t>
              </a:r>
              <a:br>
                <a:rPr lang="ja-JP" altLang="en-US" sz="2000" b="1">
                  <a:solidFill>
                    <a:srgbClr val="FFFFFF"/>
                  </a:solidFill>
                  <a:latin typeface="+mn-ea"/>
                </a:rPr>
              </a:br>
              <a:r>
                <a:rPr lang="ja-JP" altLang="en-US" sz="2000" b="1">
                  <a:solidFill>
                    <a:srgbClr val="FFFFFF"/>
                  </a:solidFill>
                  <a:latin typeface="+mn-ea"/>
                </a:rPr>
                <a:t>クラス</a:t>
              </a:r>
            </a:p>
          </p:txBody>
        </p:sp>
        <p:sp>
          <p:nvSpPr>
            <p:cNvPr id="10263" name="Line 36"/>
            <p:cNvSpPr>
              <a:spLocks noChangeShapeType="1"/>
            </p:cNvSpPr>
            <p:nvPr/>
          </p:nvSpPr>
          <p:spPr bwMode="auto">
            <a:xfrm flipH="1">
              <a:off x="4464" y="1536"/>
              <a:ext cx="192" cy="432"/>
            </a:xfrm>
            <a:prstGeom prst="line">
              <a:avLst/>
            </a:prstGeom>
            <a:noFill/>
            <a:ln w="50800">
              <a:solidFill>
                <a:schemeClr val="tx1"/>
              </a:solidFill>
              <a:round/>
              <a:headEnd/>
              <a:tailEnd type="triangle" w="med" len="med"/>
            </a:ln>
          </p:spPr>
          <p:txBody>
            <a:bodyPr/>
            <a:lstStyle/>
            <a:p>
              <a:endParaRPr lang="en-US">
                <a:latin typeface="+mn-ea"/>
              </a:endParaRPr>
            </a:p>
          </p:txBody>
        </p:sp>
      </p:grpSp>
      <p:grpSp>
        <p:nvGrpSpPr>
          <p:cNvPr id="14" name="Group 37"/>
          <p:cNvGrpSpPr>
            <a:grpSpLocks/>
          </p:cNvGrpSpPr>
          <p:nvPr/>
        </p:nvGrpSpPr>
        <p:grpSpPr bwMode="auto">
          <a:xfrm>
            <a:off x="5943601" y="3871913"/>
            <a:ext cx="4303713" cy="2468562"/>
            <a:chOff x="2784" y="2439"/>
            <a:chExt cx="2711" cy="1555"/>
          </a:xfrm>
        </p:grpSpPr>
        <p:grpSp>
          <p:nvGrpSpPr>
            <p:cNvPr id="15" name="Group 38"/>
            <p:cNvGrpSpPr>
              <a:grpSpLocks/>
            </p:cNvGrpSpPr>
            <p:nvPr/>
          </p:nvGrpSpPr>
          <p:grpSpPr bwMode="auto">
            <a:xfrm>
              <a:off x="2784" y="2832"/>
              <a:ext cx="1882" cy="1162"/>
              <a:chOff x="2784" y="2832"/>
              <a:chExt cx="1882" cy="1162"/>
            </a:xfrm>
          </p:grpSpPr>
          <p:grpSp>
            <p:nvGrpSpPr>
              <p:cNvPr id="16" name="Group 39"/>
              <p:cNvGrpSpPr>
                <a:grpSpLocks/>
              </p:cNvGrpSpPr>
              <p:nvPr/>
            </p:nvGrpSpPr>
            <p:grpSpPr bwMode="auto">
              <a:xfrm>
                <a:off x="2784" y="3168"/>
                <a:ext cx="768" cy="720"/>
                <a:chOff x="2928" y="1344"/>
                <a:chExt cx="768" cy="720"/>
              </a:xfrm>
            </p:grpSpPr>
            <p:sp>
              <p:nvSpPr>
                <p:cNvPr id="10260" name="Oval 40"/>
                <p:cNvSpPr>
                  <a:spLocks noChangeArrowheads="1"/>
                </p:cNvSpPr>
                <p:nvPr>
                  <p:custDataLst>
                    <p:tags r:id="rId1"/>
                  </p:custDataLst>
                </p:nvPr>
              </p:nvSpPr>
              <p:spPr bwMode="auto">
                <a:xfrm>
                  <a:off x="2928" y="1344"/>
                  <a:ext cx="768" cy="720"/>
                </a:xfrm>
                <a:prstGeom prst="ellipse">
                  <a:avLst/>
                </a:prstGeom>
                <a:solidFill>
                  <a:srgbClr val="0072C6"/>
                </a:solidFill>
                <a:ln w="12700">
                  <a:noFill/>
                  <a:round/>
                  <a:headEnd type="none" w="sm" len="sm"/>
                  <a:tailEnd type="none" w="sm" len="sm"/>
                </a:ln>
                <a:extLst>
                  <a:ext uri="{91240B29-F687-4F45-9708-019B960494DF}">
                    <a14:hiddenLine xmlns:a14="http://schemas.microsoft.com/office/drawing/2010/main" w="12700">
                      <a:solidFill>
                        <a:schemeClr val="tx1"/>
                      </a:solidFill>
                      <a:round/>
                      <a:headEnd type="none" w="sm" len="sm"/>
                      <a:tailEnd type="none" w="sm" len="sm"/>
                    </a14:hiddenLine>
                  </a:ext>
                </a:extLst>
              </p:spPr>
              <p:txBody>
                <a:bodyPr wrap="none" anchor="ctr"/>
                <a:lstStyle/>
                <a:p>
                  <a:endParaRPr lang="ja-JP" altLang="en-US">
                    <a:solidFill>
                      <a:srgbClr val="FFFFFF"/>
                    </a:solidFill>
                    <a:latin typeface="+mn-ea"/>
                  </a:endParaRPr>
                </a:p>
              </p:txBody>
            </p:sp>
            <p:sp>
              <p:nvSpPr>
                <p:cNvPr id="19497" name="Text Box 41"/>
                <p:cNvSpPr txBox="1">
                  <a:spLocks noChangeArrowheads="1"/>
                </p:cNvSpPr>
                <p:nvPr/>
              </p:nvSpPr>
              <p:spPr bwMode="auto">
                <a:xfrm>
                  <a:off x="2928" y="1440"/>
                  <a:ext cx="768" cy="538"/>
                </a:xfrm>
                <a:prstGeom prst="rect">
                  <a:avLst/>
                </a:prstGeom>
                <a:noFill/>
                <a:ln w="12700">
                  <a:noFill/>
                  <a:miter lim="800000"/>
                  <a:headEnd type="none" w="sm" len="sm"/>
                  <a:tailEnd type="none" w="sm" len="sm"/>
                </a:ln>
                <a:effectLst/>
              </p:spPr>
              <p:txBody>
                <a:bodyPr>
                  <a:spAutoFit/>
                </a:bodyPr>
                <a:lstStyle/>
                <a:p>
                  <a:pPr algn="ctr" eaLnBrk="0" hangingPunct="0">
                    <a:spcBef>
                      <a:spcPct val="50000"/>
                    </a:spcBef>
                    <a:defRPr/>
                  </a:pPr>
                  <a:r>
                    <a:rPr lang="ja-JP" altLang="en-US" sz="2000" b="1" dirty="0">
                      <a:solidFill>
                        <a:srgbClr val="FFFFFF"/>
                      </a:solidFill>
                      <a:latin typeface="+mn-ea"/>
                    </a:rPr>
                    <a:t>ページ</a:t>
                  </a:r>
                </a:p>
                <a:p>
                  <a:pPr algn="ctr" eaLnBrk="0" hangingPunct="0">
                    <a:spcBef>
                      <a:spcPct val="50000"/>
                    </a:spcBef>
                    <a:defRPr/>
                  </a:pPr>
                  <a:r>
                    <a:rPr lang="ja-JP" altLang="en-US" sz="2000" b="1" dirty="0">
                      <a:solidFill>
                        <a:srgbClr val="FFFFFF"/>
                      </a:solidFill>
                      <a:latin typeface="+mn-ea"/>
                    </a:rPr>
                    <a:t>クラス</a:t>
                  </a:r>
                </a:p>
              </p:txBody>
            </p:sp>
          </p:grpSp>
          <p:grpSp>
            <p:nvGrpSpPr>
              <p:cNvPr id="17" name="Group 42"/>
              <p:cNvGrpSpPr>
                <a:grpSpLocks/>
              </p:cNvGrpSpPr>
              <p:nvPr/>
            </p:nvGrpSpPr>
            <p:grpSpPr bwMode="auto">
              <a:xfrm>
                <a:off x="3552" y="2832"/>
                <a:ext cx="1114" cy="1162"/>
                <a:chOff x="3552" y="2832"/>
                <a:chExt cx="1114" cy="1162"/>
              </a:xfrm>
            </p:grpSpPr>
            <p:cxnSp>
              <p:nvCxnSpPr>
                <p:cNvPr id="10258" name="AutoShape 43"/>
                <p:cNvCxnSpPr>
                  <a:cxnSpLocks noChangeShapeType="1"/>
                  <a:stCxn id="19473" idx="2"/>
                  <a:endCxn id="19497" idx="3"/>
                </p:cNvCxnSpPr>
                <p:nvPr/>
              </p:nvCxnSpPr>
              <p:spPr bwMode="auto">
                <a:xfrm rot="5400000">
                  <a:off x="3609" y="2775"/>
                  <a:ext cx="701" cy="816"/>
                </a:xfrm>
                <a:prstGeom prst="curvedConnector2">
                  <a:avLst/>
                </a:prstGeom>
                <a:noFill/>
                <a:ln w="50800">
                  <a:solidFill>
                    <a:schemeClr val="tx1"/>
                  </a:solidFill>
                  <a:round/>
                  <a:headEnd type="none" w="sm" len="sm"/>
                  <a:tailEnd type="stealth" w="med" len="med"/>
                </a:ln>
              </p:spPr>
            </p:cxnSp>
            <p:sp>
              <p:nvSpPr>
                <p:cNvPr id="19500" name="Text Box 44"/>
                <p:cNvSpPr txBox="1">
                  <a:spLocks noChangeArrowheads="1"/>
                </p:cNvSpPr>
                <p:nvPr/>
              </p:nvSpPr>
              <p:spPr bwMode="auto">
                <a:xfrm>
                  <a:off x="3552" y="3552"/>
                  <a:ext cx="1114" cy="442"/>
                </a:xfrm>
                <a:prstGeom prst="rect">
                  <a:avLst/>
                </a:prstGeom>
                <a:noFill/>
                <a:ln w="12700">
                  <a:noFill/>
                  <a:miter lim="800000"/>
                  <a:headEnd type="none" w="sm" len="sm"/>
                  <a:tailEnd type="none" w="sm" len="sm"/>
                </a:ln>
                <a:effectLst/>
              </p:spPr>
              <p:txBody>
                <a:bodyPr>
                  <a:spAutoFit/>
                </a:bodyPr>
                <a:lstStyle/>
                <a:p>
                  <a:pPr algn="ctr" eaLnBrk="0" hangingPunct="0">
                    <a:spcBef>
                      <a:spcPct val="50000"/>
                    </a:spcBef>
                    <a:defRPr/>
                  </a:pPr>
                  <a:r>
                    <a:rPr lang="ja-JP" altLang="en-US" sz="2000" b="1">
                      <a:latin typeface="+mn-ea"/>
                    </a:rPr>
                    <a:t>プロセスのインスタンス化</a:t>
                  </a:r>
                </a:p>
              </p:txBody>
            </p:sp>
          </p:grpSp>
        </p:grpSp>
        <p:sp>
          <p:nvSpPr>
            <p:cNvPr id="19501" name="Text Box 45"/>
            <p:cNvSpPr txBox="1">
              <a:spLocks noChangeArrowheads="1"/>
            </p:cNvSpPr>
            <p:nvPr/>
          </p:nvSpPr>
          <p:spPr bwMode="auto">
            <a:xfrm>
              <a:off x="4752" y="2439"/>
              <a:ext cx="743" cy="252"/>
            </a:xfrm>
            <a:prstGeom prst="rect">
              <a:avLst/>
            </a:prstGeom>
            <a:noFill/>
            <a:ln w="12700">
              <a:noFill/>
              <a:miter lim="800000"/>
              <a:headEnd type="none" w="sm" len="sm"/>
              <a:tailEnd type="none" w="sm" len="sm"/>
            </a:ln>
            <a:effectLst/>
          </p:spPr>
          <p:txBody>
            <a:bodyPr wrap="none">
              <a:spAutoFit/>
            </a:bodyPr>
            <a:lstStyle/>
            <a:p>
              <a:pPr eaLnBrk="0" hangingPunct="0">
                <a:defRPr/>
              </a:pPr>
              <a:r>
                <a:rPr lang="ja-JP" altLang="en-US" sz="2000" b="1">
                  <a:latin typeface="+mn-ea"/>
                </a:rPr>
                <a:t>コンパイル</a:t>
              </a:r>
            </a:p>
          </p:txBody>
        </p:sp>
      </p:grpSp>
      <p:sp>
        <p:nvSpPr>
          <p:cNvPr id="19502" name="Text Box 46"/>
          <p:cNvSpPr txBox="1">
            <a:spLocks noChangeArrowheads="1"/>
          </p:cNvSpPr>
          <p:nvPr/>
        </p:nvSpPr>
        <p:spPr bwMode="auto">
          <a:xfrm rot="16200000">
            <a:off x="200747" y="4562034"/>
            <a:ext cx="3413271" cy="369332"/>
          </a:xfrm>
          <a:prstGeom prst="rect">
            <a:avLst/>
          </a:prstGeom>
          <a:solidFill>
            <a:srgbClr val="92D050"/>
          </a:solidFill>
          <a:ln w="9525" algn="ctr">
            <a:solidFill>
              <a:schemeClr val="bg2"/>
            </a:solidFill>
            <a:miter lim="800000"/>
            <a:headEnd/>
            <a:tailEnd/>
          </a:ln>
          <a:effectLst/>
        </p:spPr>
        <p:txBody>
          <a:bodyPr wrap="square">
            <a:spAutoFit/>
          </a:bodyPr>
          <a:lstStyle/>
          <a:p>
            <a:pPr algn="ctr">
              <a:spcBef>
                <a:spcPct val="50000"/>
              </a:spcBef>
              <a:defRPr/>
            </a:pPr>
            <a:r>
              <a:rPr lang="en-US" altLang="ja-JP" b="1">
                <a:latin typeface="+mn-ea"/>
              </a:rPr>
              <a:t>Web </a:t>
            </a:r>
            <a:r>
              <a:rPr lang="ja-JP" altLang="en-US" b="1">
                <a:latin typeface="+mn-ea"/>
              </a:rPr>
              <a:t>ブラウザ</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righ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righ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up)">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right)">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コンテンツ プレースホルダ 20"/>
          <p:cNvSpPr>
            <a:spLocks noGrp="1"/>
          </p:cNvSpPr>
          <p:nvPr>
            <p:ph sz="quarter" idx="10"/>
          </p:nvPr>
        </p:nvSpPr>
        <p:spPr/>
        <p:txBody>
          <a:bodyPr/>
          <a:lstStyle/>
          <a:p>
            <a:r>
              <a:rPr lang="ja-JP" altLang="en-US" sz="2400" dirty="0"/>
              <a:t>アセンブリのファイル ヘッダで実行する </a:t>
            </a:r>
            <a:r>
              <a:rPr lang="en-US" altLang="ja-JP" sz="2400" dirty="0"/>
              <a:t>CPU</a:t>
            </a:r>
            <a:r>
              <a:rPr lang="ja-JP" altLang="en-US" sz="2400" dirty="0"/>
              <a:t> アーキテクチャを選定</a:t>
            </a:r>
            <a:endParaRPr lang="en-US" altLang="ja-JP" sz="2400" dirty="0"/>
          </a:p>
          <a:p>
            <a:r>
              <a:rPr lang="ja-JP" altLang="en-US" sz="2400" dirty="0"/>
              <a:t>構成ファイルなどの情報で実行する </a:t>
            </a:r>
            <a:r>
              <a:rPr lang="en-US" altLang="ja-JP" sz="2400" dirty="0"/>
              <a:t>CLR</a:t>
            </a:r>
            <a:r>
              <a:rPr lang="ja-JP" altLang="en-US" sz="2400" dirty="0"/>
              <a:t> のバージョンを選定 </a:t>
            </a:r>
            <a:r>
              <a:rPr lang="en-US" altLang="ja-JP" sz="2400" dirty="0"/>
              <a:t>(</a:t>
            </a:r>
            <a:r>
              <a:rPr lang="ja-JP" altLang="en-US" sz="2400" dirty="0"/>
              <a:t>サイド バイ サイド 実行</a:t>
            </a:r>
            <a:r>
              <a:rPr lang="en-US" altLang="ja-JP" sz="2400" dirty="0"/>
              <a:t>)</a:t>
            </a:r>
            <a:endParaRPr lang="ja-JP" altLang="en-US" sz="2400" dirty="0"/>
          </a:p>
        </p:txBody>
      </p:sp>
      <p:sp>
        <p:nvSpPr>
          <p:cNvPr id="2" name="タイトル 1"/>
          <p:cNvSpPr>
            <a:spLocks noGrp="1"/>
          </p:cNvSpPr>
          <p:nvPr>
            <p:ph type="title"/>
          </p:nvPr>
        </p:nvSpPr>
        <p:spPr/>
        <p:txBody>
          <a:bodyPr>
            <a:normAutofit/>
          </a:bodyPr>
          <a:lstStyle/>
          <a:p>
            <a:r>
              <a:rPr kumimoji="1" lang="ja-JP" altLang="en-US" dirty="0"/>
              <a:t>ランタイムバージョンの選定</a:t>
            </a:r>
          </a:p>
        </p:txBody>
      </p:sp>
      <p:sp>
        <p:nvSpPr>
          <p:cNvPr id="3" name="角丸四角形 2"/>
          <p:cNvSpPr/>
          <p:nvPr/>
        </p:nvSpPr>
        <p:spPr>
          <a:xfrm>
            <a:off x="3917141" y="3643314"/>
            <a:ext cx="2000264" cy="857256"/>
          </a:xfrm>
          <a:prstGeom prst="roundRect">
            <a:avLst/>
          </a:prstGeom>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dirty="0"/>
              <a:t>32bit</a:t>
            </a:r>
            <a:r>
              <a:rPr lang="ja-JP" altLang="en-US" dirty="0"/>
              <a:t> の</a:t>
            </a:r>
            <a:endParaRPr lang="en-US" altLang="ja-JP" dirty="0"/>
          </a:p>
          <a:p>
            <a:pPr algn="ctr"/>
            <a:r>
              <a:rPr lang="en-US" altLang="ja-JP" dirty="0"/>
              <a:t>MSCorEE.dll</a:t>
            </a:r>
            <a:endParaRPr lang="ja-JP" altLang="en-US" dirty="0"/>
          </a:p>
        </p:txBody>
      </p:sp>
      <p:sp>
        <p:nvSpPr>
          <p:cNvPr id="4" name="角丸四角形 3"/>
          <p:cNvSpPr/>
          <p:nvPr/>
        </p:nvSpPr>
        <p:spPr>
          <a:xfrm>
            <a:off x="3917141" y="5000636"/>
            <a:ext cx="2000264" cy="857256"/>
          </a:xfrm>
          <a:prstGeom prst="roundRect">
            <a:avLst/>
          </a:prstGeom>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dirty="0"/>
              <a:t>64bit</a:t>
            </a:r>
            <a:r>
              <a:rPr lang="ja-JP" altLang="en-US" dirty="0"/>
              <a:t> の</a:t>
            </a:r>
            <a:endParaRPr lang="en-US" altLang="ja-JP" dirty="0"/>
          </a:p>
          <a:p>
            <a:pPr algn="ctr"/>
            <a:r>
              <a:rPr lang="en-US" altLang="ja-JP" dirty="0"/>
              <a:t>MSCorEE.dll</a:t>
            </a:r>
            <a:endParaRPr lang="ja-JP" altLang="en-US" dirty="0"/>
          </a:p>
        </p:txBody>
      </p:sp>
      <p:sp>
        <p:nvSpPr>
          <p:cNvPr id="5" name="フローチャート : 判断 4"/>
          <p:cNvSpPr/>
          <p:nvPr/>
        </p:nvSpPr>
        <p:spPr>
          <a:xfrm>
            <a:off x="1738283" y="4214818"/>
            <a:ext cx="1893107" cy="928694"/>
          </a:xfrm>
          <a:prstGeom prst="flowChartDecision">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ja-JP" altLang="en-US" sz="1200" spc="-150" dirty="0"/>
              <a:t>アセンブリ</a:t>
            </a:r>
            <a:br>
              <a:rPr lang="en-US" altLang="ja-JP" sz="1200" spc="-150" dirty="0"/>
            </a:br>
            <a:r>
              <a:rPr lang="ja-JP" altLang="en-US" sz="1200" spc="-150" dirty="0"/>
              <a:t>のヘッダ</a:t>
            </a:r>
          </a:p>
        </p:txBody>
      </p:sp>
      <p:sp>
        <p:nvSpPr>
          <p:cNvPr id="7" name="フローチャート : 判断 6"/>
          <p:cNvSpPr/>
          <p:nvPr/>
        </p:nvSpPr>
        <p:spPr>
          <a:xfrm>
            <a:off x="6096001" y="4286256"/>
            <a:ext cx="1893107" cy="928694"/>
          </a:xfrm>
          <a:prstGeom prst="flowChartDecision">
            <a:avLst/>
          </a:prstGeom>
        </p:spPr>
        <p:style>
          <a:lnRef idx="0">
            <a:schemeClr val="accent5"/>
          </a:lnRef>
          <a:fillRef idx="3">
            <a:schemeClr val="accent5"/>
          </a:fillRef>
          <a:effectRef idx="3">
            <a:schemeClr val="accent5"/>
          </a:effectRef>
          <a:fontRef idx="minor">
            <a:schemeClr val="lt1"/>
          </a:fontRef>
        </p:style>
        <p:txBody>
          <a:bodyPr rtlCol="0" anchor="ctr">
            <a:noAutofit/>
          </a:bodyPr>
          <a:lstStyle/>
          <a:p>
            <a:pPr algn="ctr"/>
            <a:r>
              <a:rPr lang="ja-JP" altLang="en-US" sz="1200" spc="-150" dirty="0"/>
              <a:t>構成</a:t>
            </a:r>
            <a:endParaRPr lang="en-US" altLang="ja-JP" sz="1200" spc="-150" dirty="0"/>
          </a:p>
          <a:p>
            <a:pPr algn="ctr"/>
            <a:r>
              <a:rPr lang="ja-JP" altLang="en-US" sz="1200" spc="-150" dirty="0"/>
              <a:t>ファイル</a:t>
            </a:r>
          </a:p>
        </p:txBody>
      </p:sp>
      <p:sp>
        <p:nvSpPr>
          <p:cNvPr id="8" name="角丸四角形 7"/>
          <p:cNvSpPr/>
          <p:nvPr/>
        </p:nvSpPr>
        <p:spPr>
          <a:xfrm>
            <a:off x="8310578" y="3071810"/>
            <a:ext cx="2000264" cy="857256"/>
          </a:xfrm>
          <a:prstGeom prst="roundRect">
            <a:avLst/>
          </a:prstGeom>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sz="1600" dirty="0"/>
              <a:t>CLR 1.0</a:t>
            </a:r>
            <a:r>
              <a:rPr lang="ja-JP" altLang="en-US" sz="1600" dirty="0"/>
              <a:t> の</a:t>
            </a:r>
            <a:endParaRPr lang="en-US" altLang="ja-JP" sz="1600" dirty="0"/>
          </a:p>
          <a:p>
            <a:pPr algn="ctr"/>
            <a:r>
              <a:rPr lang="en-US" altLang="ja-JP" sz="1600" dirty="0"/>
              <a:t>MSCorWks.dll</a:t>
            </a:r>
            <a:endParaRPr lang="ja-JP" altLang="en-US" sz="1600" dirty="0"/>
          </a:p>
        </p:txBody>
      </p:sp>
      <p:sp>
        <p:nvSpPr>
          <p:cNvPr id="9" name="角丸四角形 8"/>
          <p:cNvSpPr/>
          <p:nvPr/>
        </p:nvSpPr>
        <p:spPr>
          <a:xfrm>
            <a:off x="8310578" y="4321975"/>
            <a:ext cx="2000264" cy="857256"/>
          </a:xfrm>
          <a:prstGeom prst="roundRect">
            <a:avLst/>
          </a:prstGeom>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sz="1600" dirty="0"/>
              <a:t>CLR 1.1</a:t>
            </a:r>
            <a:r>
              <a:rPr lang="ja-JP" altLang="en-US" sz="1600" dirty="0"/>
              <a:t> の</a:t>
            </a:r>
            <a:endParaRPr lang="en-US" altLang="ja-JP" sz="1600" dirty="0"/>
          </a:p>
          <a:p>
            <a:pPr algn="ctr"/>
            <a:r>
              <a:rPr lang="en-US" altLang="ja-JP" sz="1600" dirty="0"/>
              <a:t>MSCorWks.dll</a:t>
            </a:r>
            <a:endParaRPr lang="ja-JP" altLang="en-US" sz="1600" dirty="0"/>
          </a:p>
        </p:txBody>
      </p:sp>
      <p:sp>
        <p:nvSpPr>
          <p:cNvPr id="10" name="角丸四角形 9"/>
          <p:cNvSpPr/>
          <p:nvPr/>
        </p:nvSpPr>
        <p:spPr>
          <a:xfrm>
            <a:off x="8310578" y="5572140"/>
            <a:ext cx="2000264" cy="857256"/>
          </a:xfrm>
          <a:prstGeom prst="roundRect">
            <a:avLst/>
          </a:prstGeom>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sz="1600" dirty="0"/>
              <a:t>CLR 2.0</a:t>
            </a:r>
            <a:r>
              <a:rPr lang="ja-JP" altLang="en-US" sz="1600" dirty="0"/>
              <a:t> の</a:t>
            </a:r>
            <a:endParaRPr lang="en-US" altLang="ja-JP" sz="1600" dirty="0"/>
          </a:p>
          <a:p>
            <a:pPr algn="ctr"/>
            <a:r>
              <a:rPr lang="en-US" altLang="ja-JP" sz="1600" dirty="0"/>
              <a:t>MSCorWks.dll</a:t>
            </a:r>
            <a:endParaRPr lang="ja-JP" altLang="en-US" sz="1600" dirty="0"/>
          </a:p>
        </p:txBody>
      </p:sp>
      <p:cxnSp>
        <p:nvCxnSpPr>
          <p:cNvPr id="12" name="カギ線コネクタ 11"/>
          <p:cNvCxnSpPr>
            <a:stCxn id="7" idx="3"/>
            <a:endCxn id="8" idx="1"/>
          </p:cNvCxnSpPr>
          <p:nvPr/>
        </p:nvCxnSpPr>
        <p:spPr>
          <a:xfrm flipV="1">
            <a:off x="7989108" y="3500439"/>
            <a:ext cx="321471" cy="1250165"/>
          </a:xfrm>
          <a:prstGeom prst="bentConnector3">
            <a:avLst>
              <a:gd name="adj1" fmla="val 50000"/>
            </a:avLst>
          </a:prstGeom>
          <a:ln w="25400">
            <a:solidFill>
              <a:schemeClr val="tx1"/>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カギ線コネクタ 13"/>
          <p:cNvCxnSpPr>
            <a:stCxn id="7" idx="3"/>
            <a:endCxn id="9" idx="1"/>
          </p:cNvCxnSpPr>
          <p:nvPr/>
        </p:nvCxnSpPr>
        <p:spPr>
          <a:xfrm>
            <a:off x="7989108" y="4750603"/>
            <a:ext cx="321471" cy="1588"/>
          </a:xfrm>
          <a:prstGeom prst="bentConnector3">
            <a:avLst>
              <a:gd name="adj1" fmla="val 50000"/>
            </a:avLst>
          </a:prstGeom>
          <a:ln w="25400">
            <a:solidFill>
              <a:schemeClr val="tx1"/>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カギ線コネクタ 15"/>
          <p:cNvCxnSpPr>
            <a:stCxn id="7" idx="3"/>
            <a:endCxn id="10" idx="1"/>
          </p:cNvCxnSpPr>
          <p:nvPr/>
        </p:nvCxnSpPr>
        <p:spPr>
          <a:xfrm>
            <a:off x="7989108" y="4750604"/>
            <a:ext cx="321471" cy="1250165"/>
          </a:xfrm>
          <a:prstGeom prst="bentConnector3">
            <a:avLst>
              <a:gd name="adj1" fmla="val 50000"/>
            </a:avLst>
          </a:prstGeom>
          <a:ln w="25400">
            <a:solidFill>
              <a:schemeClr val="tx1"/>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5" idx="3"/>
            <a:endCxn id="3" idx="1"/>
          </p:cNvCxnSpPr>
          <p:nvPr/>
        </p:nvCxnSpPr>
        <p:spPr>
          <a:xfrm flipV="1">
            <a:off x="3631389" y="4071943"/>
            <a:ext cx="285752" cy="607223"/>
          </a:xfrm>
          <a:prstGeom prst="bentConnector3">
            <a:avLst>
              <a:gd name="adj1" fmla="val 50000"/>
            </a:avLst>
          </a:prstGeom>
          <a:ln w="25400">
            <a:solidFill>
              <a:schemeClr val="tx1"/>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 name="カギ線コネクタ 19"/>
          <p:cNvCxnSpPr>
            <a:stCxn id="5" idx="3"/>
            <a:endCxn id="4" idx="1"/>
          </p:cNvCxnSpPr>
          <p:nvPr/>
        </p:nvCxnSpPr>
        <p:spPr>
          <a:xfrm>
            <a:off x="3631389" y="4679166"/>
            <a:ext cx="285752" cy="750099"/>
          </a:xfrm>
          <a:prstGeom prst="bentConnector3">
            <a:avLst>
              <a:gd name="adj1" fmla="val 50000"/>
            </a:avLst>
          </a:prstGeom>
          <a:ln w="25400">
            <a:solidFill>
              <a:schemeClr val="tx1"/>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5" name="Picture 3" descr="C:\Users\tashinmu\Pictures\ppt_items\ICONS\Geneal_icons\ICON_PNG_withoutshadow\Parts_mini\gear.png"/>
          <p:cNvPicPr>
            <a:picLocks noChangeAspect="1" noChangeArrowheads="1"/>
          </p:cNvPicPr>
          <p:nvPr/>
        </p:nvPicPr>
        <p:blipFill>
          <a:blip r:embed="rId3" cstate="print"/>
          <a:srcRect/>
          <a:stretch>
            <a:fillRect/>
          </a:stretch>
        </p:blipFill>
        <p:spPr bwMode="auto">
          <a:xfrm>
            <a:off x="5558690" y="4286257"/>
            <a:ext cx="460771" cy="302867"/>
          </a:xfrm>
          <a:prstGeom prst="rect">
            <a:avLst/>
          </a:prstGeom>
          <a:noFill/>
        </p:spPr>
      </p:pic>
      <p:pic>
        <p:nvPicPr>
          <p:cNvPr id="26" name="Picture 3" descr="C:\Users\tashinmu\Pictures\ppt_items\ICONS\Geneal_icons\ICON_PNG_withoutshadow\Parts_mini\gear.png"/>
          <p:cNvPicPr>
            <a:picLocks noChangeAspect="1" noChangeArrowheads="1"/>
          </p:cNvPicPr>
          <p:nvPr/>
        </p:nvPicPr>
        <p:blipFill>
          <a:blip r:embed="rId3" cstate="print"/>
          <a:srcRect/>
          <a:stretch>
            <a:fillRect/>
          </a:stretch>
        </p:blipFill>
        <p:spPr bwMode="auto">
          <a:xfrm>
            <a:off x="5524497" y="5626464"/>
            <a:ext cx="460771" cy="302867"/>
          </a:xfrm>
          <a:prstGeom prst="rect">
            <a:avLst/>
          </a:prstGeom>
          <a:noFill/>
        </p:spPr>
      </p:pic>
      <p:pic>
        <p:nvPicPr>
          <p:cNvPr id="27" name="Picture 3" descr="C:\Users\tashinmu\Pictures\ppt_items\ICONS\Geneal_icons\ICON_PNG_withoutshadow\Parts_mini\gear.png"/>
          <p:cNvPicPr>
            <a:picLocks noChangeAspect="1" noChangeArrowheads="1"/>
          </p:cNvPicPr>
          <p:nvPr/>
        </p:nvPicPr>
        <p:blipFill>
          <a:blip r:embed="rId3" cstate="print"/>
          <a:srcRect/>
          <a:stretch>
            <a:fillRect/>
          </a:stretch>
        </p:blipFill>
        <p:spPr bwMode="auto">
          <a:xfrm>
            <a:off x="10025091" y="3714753"/>
            <a:ext cx="460771" cy="302867"/>
          </a:xfrm>
          <a:prstGeom prst="rect">
            <a:avLst/>
          </a:prstGeom>
          <a:noFill/>
        </p:spPr>
      </p:pic>
      <p:pic>
        <p:nvPicPr>
          <p:cNvPr id="28" name="Picture 3" descr="C:\Users\tashinmu\Pictures\ppt_items\ICONS\Geneal_icons\ICON_PNG_withoutshadow\Parts_mini\gear.png"/>
          <p:cNvPicPr>
            <a:picLocks noChangeAspect="1" noChangeArrowheads="1"/>
          </p:cNvPicPr>
          <p:nvPr/>
        </p:nvPicPr>
        <p:blipFill>
          <a:blip r:embed="rId3" cstate="print"/>
          <a:srcRect/>
          <a:stretch>
            <a:fillRect/>
          </a:stretch>
        </p:blipFill>
        <p:spPr bwMode="auto">
          <a:xfrm>
            <a:off x="10025091" y="5000637"/>
            <a:ext cx="460771" cy="302867"/>
          </a:xfrm>
          <a:prstGeom prst="rect">
            <a:avLst/>
          </a:prstGeom>
          <a:noFill/>
        </p:spPr>
      </p:pic>
      <p:pic>
        <p:nvPicPr>
          <p:cNvPr id="29" name="Picture 3" descr="C:\Users\tashinmu\Pictures\ppt_items\ICONS\Geneal_icons\ICON_PNG_withoutshadow\Parts_mini\gear.png"/>
          <p:cNvPicPr>
            <a:picLocks noChangeAspect="1" noChangeArrowheads="1"/>
          </p:cNvPicPr>
          <p:nvPr/>
        </p:nvPicPr>
        <p:blipFill>
          <a:blip r:embed="rId3" cstate="print"/>
          <a:srcRect/>
          <a:stretch>
            <a:fillRect/>
          </a:stretch>
        </p:blipFill>
        <p:spPr bwMode="auto">
          <a:xfrm>
            <a:off x="10025091" y="6215083"/>
            <a:ext cx="460771" cy="302867"/>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normAutofit/>
          </a:bodyPr>
          <a:lstStyle/>
          <a:p>
            <a:r>
              <a:rPr kumimoji="1" lang="ja-JP" altLang="en-US" dirty="0"/>
              <a:t>論理的なプロセス空間</a:t>
            </a:r>
            <a:endParaRPr kumimoji="1" lang="en-US" altLang="ja-JP" dirty="0"/>
          </a:p>
          <a:p>
            <a:pPr lvl="1"/>
            <a:r>
              <a:rPr lang="en-US" altLang="ja-JP" dirty="0" err="1"/>
              <a:t>SystemDomain</a:t>
            </a:r>
            <a:endParaRPr lang="en-US" altLang="ja-JP" dirty="0"/>
          </a:p>
          <a:p>
            <a:pPr lvl="2"/>
            <a:r>
              <a:rPr lang="en-US" altLang="ja-JP" dirty="0"/>
              <a:t>mscoree.dll</a:t>
            </a:r>
          </a:p>
          <a:p>
            <a:pPr lvl="2"/>
            <a:r>
              <a:rPr lang="en-US" altLang="ja-JP" dirty="0"/>
              <a:t>mscorwks.dll</a:t>
            </a:r>
          </a:p>
          <a:p>
            <a:pPr lvl="2"/>
            <a:endParaRPr lang="en-US" altLang="ja-JP" dirty="0"/>
          </a:p>
          <a:p>
            <a:pPr lvl="1"/>
            <a:r>
              <a:rPr kumimoji="1" lang="en-US" altLang="ja-JP" dirty="0" err="1"/>
              <a:t>SharedDomain</a:t>
            </a:r>
            <a:endParaRPr kumimoji="1" lang="en-US" altLang="ja-JP" dirty="0"/>
          </a:p>
          <a:p>
            <a:pPr lvl="2"/>
            <a:r>
              <a:rPr lang="en-US" altLang="ja-JP" dirty="0"/>
              <a:t>mscorelib.dll</a:t>
            </a:r>
          </a:p>
          <a:p>
            <a:pPr lvl="2"/>
            <a:endParaRPr kumimoji="1" lang="en-US" altLang="ja-JP" dirty="0"/>
          </a:p>
          <a:p>
            <a:pPr lvl="1"/>
            <a:r>
              <a:rPr lang="en-US" altLang="ja-JP" dirty="0" err="1"/>
              <a:t>AppDomain</a:t>
            </a:r>
            <a:endParaRPr lang="en-US" altLang="ja-JP" dirty="0"/>
          </a:p>
          <a:p>
            <a:pPr lvl="2"/>
            <a:r>
              <a:rPr kumimoji="1" lang="ja-JP" altLang="en-US" dirty="0"/>
              <a:t>アプリケーション</a:t>
            </a:r>
          </a:p>
        </p:txBody>
      </p:sp>
      <p:sp>
        <p:nvSpPr>
          <p:cNvPr id="2" name="タイトル 1"/>
          <p:cNvSpPr>
            <a:spLocks noGrp="1"/>
          </p:cNvSpPr>
          <p:nvPr>
            <p:ph type="title"/>
          </p:nvPr>
        </p:nvSpPr>
        <p:spPr/>
        <p:txBody>
          <a:bodyPr/>
          <a:lstStyle/>
          <a:p>
            <a:r>
              <a:rPr lang="ja-JP" altLang="en-US" dirty="0"/>
              <a:t>アプリケーション ドメイン</a:t>
            </a:r>
            <a:endParaRPr kumimoji="1" lang="ja-JP" altLang="en-US" dirty="0"/>
          </a:p>
        </p:txBody>
      </p:sp>
      <p:grpSp>
        <p:nvGrpSpPr>
          <p:cNvPr id="14" name="グループ化 13"/>
          <p:cNvGrpSpPr/>
          <p:nvPr/>
        </p:nvGrpSpPr>
        <p:grpSpPr>
          <a:xfrm>
            <a:off x="6024562" y="2714620"/>
            <a:ext cx="4357718" cy="3929090"/>
            <a:chOff x="2857488" y="1571612"/>
            <a:chExt cx="3714776" cy="3214710"/>
          </a:xfrm>
        </p:grpSpPr>
        <p:sp>
          <p:nvSpPr>
            <p:cNvPr id="4" name="正方形/長方形 3"/>
            <p:cNvSpPr/>
            <p:nvPr/>
          </p:nvSpPr>
          <p:spPr>
            <a:xfrm>
              <a:off x="2857488" y="1571612"/>
              <a:ext cx="3714776" cy="3214710"/>
            </a:xfrm>
            <a:prstGeom prst="rect">
              <a:avLst/>
            </a:prstGeom>
          </p:spPr>
          <p:style>
            <a:lnRef idx="1">
              <a:schemeClr val="dk1"/>
            </a:lnRef>
            <a:fillRef idx="2">
              <a:schemeClr val="dk1"/>
            </a:fillRef>
            <a:effectRef idx="1">
              <a:schemeClr val="dk1"/>
            </a:effectRef>
            <a:fontRef idx="minor">
              <a:schemeClr val="dk1"/>
            </a:fontRef>
          </p:style>
          <p:txBody>
            <a:bodyPr rtlCol="0" anchor="b"/>
            <a:lstStyle/>
            <a:p>
              <a:pPr algn="ctr"/>
              <a:r>
                <a:rPr lang="ja-JP" altLang="en-US" sz="1400" dirty="0"/>
                <a:t>プロセス</a:t>
              </a:r>
            </a:p>
          </p:txBody>
        </p:sp>
        <p:sp>
          <p:nvSpPr>
            <p:cNvPr id="5" name="正方形/長方形 4"/>
            <p:cNvSpPr/>
            <p:nvPr/>
          </p:nvSpPr>
          <p:spPr>
            <a:xfrm>
              <a:off x="3000364" y="1643050"/>
              <a:ext cx="1643074" cy="128588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b"/>
            <a:lstStyle/>
            <a:p>
              <a:pPr algn="ctr"/>
              <a:r>
                <a:rPr lang="en-US" altLang="ja-JP" sz="1050" dirty="0" err="1"/>
                <a:t>AppDomain</a:t>
              </a:r>
              <a:r>
                <a:rPr lang="en-US" altLang="ja-JP" sz="1050" dirty="0"/>
                <a:t> 1</a:t>
              </a:r>
            </a:p>
            <a:p>
              <a:pPr algn="ctr"/>
              <a:r>
                <a:rPr lang="en-US" altLang="ja-JP" sz="1050" dirty="0"/>
                <a:t>(Default </a:t>
              </a:r>
              <a:r>
                <a:rPr lang="en-US" altLang="ja-JP" sz="1050" dirty="0" err="1"/>
                <a:t>AppDomain</a:t>
              </a:r>
              <a:r>
                <a:rPr lang="en-US" altLang="ja-JP" sz="1050" dirty="0"/>
                <a:t>)</a:t>
              </a:r>
            </a:p>
          </p:txBody>
        </p:sp>
        <p:sp>
          <p:nvSpPr>
            <p:cNvPr id="6" name="正方形/長方形 5"/>
            <p:cNvSpPr/>
            <p:nvPr/>
          </p:nvSpPr>
          <p:spPr>
            <a:xfrm>
              <a:off x="3143240" y="1714488"/>
              <a:ext cx="1357322" cy="3571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sz="1400" dirty="0"/>
                <a:t>System.dll</a:t>
              </a:r>
              <a:endParaRPr lang="ja-JP" altLang="en-US" sz="1400" dirty="0"/>
            </a:p>
          </p:txBody>
        </p:sp>
        <p:sp>
          <p:nvSpPr>
            <p:cNvPr id="7" name="正方形/長方形 6"/>
            <p:cNvSpPr/>
            <p:nvPr/>
          </p:nvSpPr>
          <p:spPr>
            <a:xfrm>
              <a:off x="3143240" y="2143116"/>
              <a:ext cx="1357322" cy="3571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sz="1400" dirty="0"/>
                <a:t>App1.exe</a:t>
              </a:r>
              <a:endParaRPr lang="ja-JP" altLang="en-US" sz="1400" dirty="0"/>
            </a:p>
          </p:txBody>
        </p:sp>
        <p:sp>
          <p:nvSpPr>
            <p:cNvPr id="8" name="正方形/長方形 7"/>
            <p:cNvSpPr/>
            <p:nvPr/>
          </p:nvSpPr>
          <p:spPr>
            <a:xfrm>
              <a:off x="4786314" y="1643050"/>
              <a:ext cx="1643074" cy="128588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b"/>
            <a:lstStyle/>
            <a:p>
              <a:pPr algn="ctr"/>
              <a:r>
                <a:rPr lang="en-US" altLang="ja-JP" sz="1200" dirty="0" err="1"/>
                <a:t>AppDomain</a:t>
              </a:r>
              <a:r>
                <a:rPr lang="en-US" altLang="ja-JP" sz="1200" dirty="0"/>
                <a:t> 2</a:t>
              </a:r>
              <a:endParaRPr lang="ja-JP" altLang="en-US" sz="1200" dirty="0"/>
            </a:p>
          </p:txBody>
        </p:sp>
        <p:sp>
          <p:nvSpPr>
            <p:cNvPr id="9" name="正方形/長方形 8"/>
            <p:cNvSpPr/>
            <p:nvPr/>
          </p:nvSpPr>
          <p:spPr>
            <a:xfrm>
              <a:off x="4929190" y="1714488"/>
              <a:ext cx="1357322" cy="3571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sz="1400" dirty="0"/>
                <a:t>System.dll</a:t>
              </a:r>
              <a:endParaRPr lang="ja-JP" altLang="en-US" sz="1400" dirty="0"/>
            </a:p>
          </p:txBody>
        </p:sp>
        <p:sp>
          <p:nvSpPr>
            <p:cNvPr id="10" name="正方形/長方形 9"/>
            <p:cNvSpPr/>
            <p:nvPr/>
          </p:nvSpPr>
          <p:spPr>
            <a:xfrm>
              <a:off x="4929190" y="2143116"/>
              <a:ext cx="1357322" cy="3571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sz="1400" dirty="0"/>
                <a:t>App2.exe</a:t>
              </a:r>
              <a:endParaRPr lang="ja-JP" altLang="en-US" sz="1400" dirty="0"/>
            </a:p>
          </p:txBody>
        </p:sp>
        <p:sp>
          <p:nvSpPr>
            <p:cNvPr id="11" name="正方形/長方形 10"/>
            <p:cNvSpPr/>
            <p:nvPr/>
          </p:nvSpPr>
          <p:spPr>
            <a:xfrm>
              <a:off x="3000364" y="4000504"/>
              <a:ext cx="3500462" cy="42862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b"/>
            <a:lstStyle/>
            <a:p>
              <a:pPr algn="ctr"/>
              <a:r>
                <a:rPr lang="en-US" altLang="ja-JP" sz="1200" dirty="0" err="1"/>
                <a:t>SystemDomain</a:t>
              </a:r>
              <a:endParaRPr lang="ja-JP" altLang="en-US" sz="1200" dirty="0"/>
            </a:p>
          </p:txBody>
        </p:sp>
        <p:sp>
          <p:nvSpPr>
            <p:cNvPr id="12" name="正方形/長方形 11"/>
            <p:cNvSpPr/>
            <p:nvPr/>
          </p:nvSpPr>
          <p:spPr>
            <a:xfrm>
              <a:off x="3000364" y="3071810"/>
              <a:ext cx="3500462" cy="78581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b"/>
            <a:lstStyle/>
            <a:p>
              <a:pPr algn="ctr"/>
              <a:r>
                <a:rPr lang="en-US" altLang="ja-JP" sz="1200" dirty="0" err="1"/>
                <a:t>SharedDomain</a:t>
              </a:r>
              <a:endParaRPr lang="ja-JP" altLang="en-US" sz="1200" dirty="0"/>
            </a:p>
          </p:txBody>
        </p:sp>
        <p:sp>
          <p:nvSpPr>
            <p:cNvPr id="13" name="正方形/長方形 12"/>
            <p:cNvSpPr/>
            <p:nvPr/>
          </p:nvSpPr>
          <p:spPr>
            <a:xfrm>
              <a:off x="3714744" y="3214686"/>
              <a:ext cx="1928826" cy="3571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sz="1400" dirty="0"/>
                <a:t>mscorlib.dll</a:t>
              </a:r>
              <a:endParaRPr lang="ja-JP" altLang="en-US" sz="1400" dirty="0"/>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normAutofit/>
          </a:bodyPr>
          <a:lstStyle/>
          <a:p>
            <a:r>
              <a:rPr kumimoji="1" lang="en-US" altLang="ja-JP" dirty="0"/>
              <a:t>JIT</a:t>
            </a:r>
            <a:r>
              <a:rPr kumimoji="1" lang="ja-JP" altLang="en-US" dirty="0"/>
              <a:t> </a:t>
            </a:r>
            <a:r>
              <a:rPr kumimoji="1" lang="en-US" altLang="ja-JP" dirty="0"/>
              <a:t>(Just In Time) </a:t>
            </a:r>
            <a:r>
              <a:rPr kumimoji="1" lang="ja-JP" altLang="en-US" dirty="0"/>
              <a:t>コンパイラ</a:t>
            </a:r>
            <a:endParaRPr kumimoji="1" lang="en-US" altLang="ja-JP" dirty="0"/>
          </a:p>
          <a:p>
            <a:pPr lvl="1"/>
            <a:r>
              <a:rPr lang="ja-JP" altLang="en-US" dirty="0"/>
              <a:t>実行時に未コンパイルの </a:t>
            </a:r>
            <a:r>
              <a:rPr lang="en-US" altLang="ja-JP" dirty="0"/>
              <a:t>MSIL</a:t>
            </a:r>
            <a:r>
              <a:rPr lang="ja-JP" altLang="en-US" dirty="0"/>
              <a:t> を ネイティブ コードにコンパイル</a:t>
            </a:r>
            <a:endParaRPr lang="en-US" altLang="ja-JP" dirty="0"/>
          </a:p>
          <a:p>
            <a:pPr lvl="1"/>
            <a:r>
              <a:rPr kumimoji="1" lang="ja-JP" altLang="en-US" dirty="0"/>
              <a:t>コンパイル後の</a:t>
            </a:r>
            <a:r>
              <a:rPr lang="ja-JP" altLang="en-US" dirty="0"/>
              <a:t>ネイティブ</a:t>
            </a:r>
            <a:r>
              <a:rPr kumimoji="1" lang="ja-JP" altLang="en-US" dirty="0"/>
              <a:t> コードはメモリに格納</a:t>
            </a:r>
            <a:endParaRPr kumimoji="1" lang="en-US" altLang="ja-JP" dirty="0"/>
          </a:p>
          <a:p>
            <a:pPr lvl="1"/>
            <a:endParaRPr lang="en-US" altLang="ja-JP" dirty="0"/>
          </a:p>
          <a:p>
            <a:pPr lvl="1"/>
            <a:endParaRPr kumimoji="1" lang="en-US" altLang="ja-JP" dirty="0"/>
          </a:p>
          <a:p>
            <a:endParaRPr lang="en-US" altLang="ja-JP" dirty="0"/>
          </a:p>
          <a:p>
            <a:r>
              <a:rPr lang="en-US" altLang="ja-JP" dirty="0"/>
              <a:t>NGen.exe</a:t>
            </a:r>
            <a:r>
              <a:rPr lang="ja-JP" altLang="en-US" dirty="0"/>
              <a:t> による事前コンパイルも可能</a:t>
            </a:r>
            <a:endParaRPr kumimoji="1" lang="ja-JP" altLang="en-US" dirty="0"/>
          </a:p>
        </p:txBody>
      </p:sp>
      <p:sp>
        <p:nvSpPr>
          <p:cNvPr id="2" name="タイトル 1"/>
          <p:cNvSpPr>
            <a:spLocks noGrp="1"/>
          </p:cNvSpPr>
          <p:nvPr>
            <p:ph type="title"/>
          </p:nvPr>
        </p:nvSpPr>
        <p:spPr/>
        <p:txBody>
          <a:bodyPr/>
          <a:lstStyle/>
          <a:p>
            <a:r>
              <a:rPr kumimoji="1" lang="en-US" altLang="ja-JP" dirty="0"/>
              <a:t>JIT</a:t>
            </a:r>
            <a:r>
              <a:rPr kumimoji="1" lang="ja-JP" altLang="en-US" dirty="0"/>
              <a:t> コンパイラ</a:t>
            </a:r>
          </a:p>
        </p:txBody>
      </p:sp>
      <p:pic>
        <p:nvPicPr>
          <p:cNvPr id="4" name="Picture 1" descr="C:\Users\tashinmu\Documents\Presentation\ppt_items\ppt_material\HARDWARE_IMAGERY\Illustration - Misc Hardware\XML Icons\Binary Code.png"/>
          <p:cNvPicPr>
            <a:picLocks noChangeAspect="1" noChangeArrowheads="1"/>
          </p:cNvPicPr>
          <p:nvPr/>
        </p:nvPicPr>
        <p:blipFill>
          <a:blip r:embed="rId3" cstate="print"/>
          <a:srcRect/>
          <a:stretch>
            <a:fillRect/>
          </a:stretch>
        </p:blipFill>
        <p:spPr bwMode="auto">
          <a:xfrm>
            <a:off x="3960158" y="2640869"/>
            <a:ext cx="641345" cy="1374311"/>
          </a:xfrm>
          <a:prstGeom prst="rect">
            <a:avLst/>
          </a:prstGeom>
          <a:noFill/>
          <a:effectLst>
            <a:outerShdw blurRad="50800" dist="38100" dir="5400000" algn="t" rotWithShape="0">
              <a:prstClr val="black">
                <a:alpha val="40000"/>
              </a:prstClr>
            </a:outerShdw>
          </a:effectLst>
        </p:spPr>
      </p:pic>
      <p:pic>
        <p:nvPicPr>
          <p:cNvPr id="28673" name="Picture 1" descr="C:\Users\tashinmu\Pictures\ppt_items\ICONS\Geneal_icons\ICON_PNG_withoutshadow\Peripherals\CPU board 1CPU.png"/>
          <p:cNvPicPr>
            <a:picLocks noChangeAspect="1" noChangeArrowheads="1"/>
          </p:cNvPicPr>
          <p:nvPr/>
        </p:nvPicPr>
        <p:blipFill>
          <a:blip r:embed="rId4" cstate="print"/>
          <a:srcRect/>
          <a:stretch>
            <a:fillRect/>
          </a:stretch>
        </p:blipFill>
        <p:spPr bwMode="auto">
          <a:xfrm>
            <a:off x="6816080" y="2945676"/>
            <a:ext cx="1571636" cy="923248"/>
          </a:xfrm>
          <a:prstGeom prst="rect">
            <a:avLst/>
          </a:prstGeom>
          <a:noFill/>
          <a:effectLst>
            <a:outerShdw blurRad="50800" dist="38100" dir="5400000" algn="t" rotWithShape="0">
              <a:prstClr val="black">
                <a:alpha val="40000"/>
              </a:prstClr>
            </a:outerShdw>
          </a:effectLst>
        </p:spPr>
      </p:pic>
      <p:pic>
        <p:nvPicPr>
          <p:cNvPr id="28674" name="Picture 2" descr="C:\Users\tashinmu\Pictures\ppt_items\ppt_material\HARDWARE_IMAGERY\Illustration - Misc Hardware\Windows Vista Illustration Icons\Right Blue Arrow.png"/>
          <p:cNvPicPr>
            <a:picLocks noChangeAspect="1" noChangeArrowheads="1"/>
          </p:cNvPicPr>
          <p:nvPr/>
        </p:nvPicPr>
        <p:blipFill>
          <a:blip r:embed="rId5" cstate="print"/>
          <a:srcRect/>
          <a:stretch>
            <a:fillRect/>
          </a:stretch>
        </p:blipFill>
        <p:spPr bwMode="auto">
          <a:xfrm>
            <a:off x="5175248" y="2855188"/>
            <a:ext cx="1212204" cy="1057155"/>
          </a:xfrm>
          <a:prstGeom prst="rect">
            <a:avLst/>
          </a:prstGeom>
          <a:noFill/>
          <a:effectLst>
            <a:outerShdw blurRad="50800" dist="38100" dir="5400000" algn="t"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24" name="Rectangle 8"/>
          <p:cNvSpPr>
            <a:spLocks noGrp="1" noChangeArrowheads="1"/>
          </p:cNvSpPr>
          <p:nvPr>
            <p:ph sz="quarter" idx="10"/>
          </p:nvPr>
        </p:nvSpPr>
        <p:spPr/>
        <p:txBody>
          <a:bodyPr>
            <a:normAutofit/>
          </a:bodyPr>
          <a:lstStyle/>
          <a:p>
            <a:r>
              <a:rPr lang="en-US" altLang="ja-JP" sz="3000" dirty="0">
                <a:solidFill>
                  <a:srgbClr val="000000"/>
                </a:solidFill>
              </a:rPr>
              <a:t>COM, .NET </a:t>
            </a:r>
            <a:r>
              <a:rPr lang="ja-JP" altLang="en-US" sz="3000" dirty="0">
                <a:solidFill>
                  <a:srgbClr val="000000"/>
                </a:solidFill>
              </a:rPr>
              <a:t>相互運用サービスを提供</a:t>
            </a:r>
            <a:endParaRPr lang="ja-JP" altLang="en-US" sz="2400" dirty="0">
              <a:solidFill>
                <a:srgbClr val="000000"/>
              </a:solidFill>
            </a:endParaRPr>
          </a:p>
          <a:p>
            <a:pPr lvl="1"/>
            <a:r>
              <a:rPr lang="en-US" altLang="ja-JP" sz="2600" dirty="0">
                <a:solidFill>
                  <a:srgbClr val="000000"/>
                </a:solidFill>
              </a:rPr>
              <a:t>Platform Invocation Services </a:t>
            </a:r>
            <a:r>
              <a:rPr lang="ja-JP" altLang="en-US" sz="2600" dirty="0">
                <a:solidFill>
                  <a:srgbClr val="000000"/>
                </a:solidFill>
              </a:rPr>
              <a:t>（</a:t>
            </a:r>
            <a:r>
              <a:rPr lang="en-US" altLang="ja-JP" sz="2600" dirty="0" err="1">
                <a:solidFill>
                  <a:srgbClr val="000000"/>
                </a:solidFill>
              </a:rPr>
              <a:t>PInvoke</a:t>
            </a:r>
            <a:r>
              <a:rPr lang="ja-JP" altLang="en-US" sz="2600" dirty="0">
                <a:solidFill>
                  <a:srgbClr val="000000"/>
                </a:solidFill>
              </a:rPr>
              <a:t>） </a:t>
            </a:r>
          </a:p>
          <a:p>
            <a:pPr lvl="2"/>
            <a:r>
              <a:rPr lang="en-US" altLang="ja-JP" dirty="0">
                <a:solidFill>
                  <a:srgbClr val="000000"/>
                </a:solidFill>
              </a:rPr>
              <a:t>.NET</a:t>
            </a:r>
            <a:r>
              <a:rPr lang="ja-JP" altLang="en-US" dirty="0">
                <a:solidFill>
                  <a:srgbClr val="000000"/>
                </a:solidFill>
              </a:rPr>
              <a:t>のコードから </a:t>
            </a:r>
            <a:r>
              <a:rPr lang="en-US" altLang="ja-JP" dirty="0">
                <a:solidFill>
                  <a:srgbClr val="000000"/>
                </a:solidFill>
              </a:rPr>
              <a:t>Win32 API </a:t>
            </a:r>
            <a:r>
              <a:rPr lang="ja-JP" altLang="en-US" dirty="0">
                <a:solidFill>
                  <a:srgbClr val="000000"/>
                </a:solidFill>
              </a:rPr>
              <a:t>や既存 </a:t>
            </a:r>
            <a:r>
              <a:rPr lang="en-US" altLang="ja-JP" dirty="0">
                <a:solidFill>
                  <a:srgbClr val="000000"/>
                </a:solidFill>
              </a:rPr>
              <a:t>DLL </a:t>
            </a:r>
            <a:r>
              <a:rPr lang="ja-JP" altLang="en-US" dirty="0">
                <a:solidFill>
                  <a:srgbClr val="000000"/>
                </a:solidFill>
              </a:rPr>
              <a:t>関数をコールするメカニズム</a:t>
            </a:r>
          </a:p>
          <a:p>
            <a:pPr lvl="1"/>
            <a:r>
              <a:rPr lang="en-US" altLang="ja-JP" sz="2600" dirty="0">
                <a:solidFill>
                  <a:srgbClr val="000000"/>
                </a:solidFill>
              </a:rPr>
              <a:t>Runtime Callable Wrapper </a:t>
            </a:r>
            <a:r>
              <a:rPr lang="ja-JP" altLang="en-US" sz="2600" dirty="0">
                <a:solidFill>
                  <a:srgbClr val="000000"/>
                </a:solidFill>
              </a:rPr>
              <a:t>（</a:t>
            </a:r>
            <a:r>
              <a:rPr lang="en-US" altLang="ja-JP" sz="2600" dirty="0">
                <a:solidFill>
                  <a:srgbClr val="000000"/>
                </a:solidFill>
              </a:rPr>
              <a:t>RCW</a:t>
            </a:r>
            <a:r>
              <a:rPr lang="ja-JP" altLang="en-US" sz="2600" dirty="0">
                <a:solidFill>
                  <a:srgbClr val="000000"/>
                </a:solidFill>
              </a:rPr>
              <a:t>） </a:t>
            </a:r>
          </a:p>
          <a:p>
            <a:pPr lvl="2"/>
            <a:r>
              <a:rPr lang="en-US" altLang="ja-JP" dirty="0">
                <a:solidFill>
                  <a:srgbClr val="000000"/>
                </a:solidFill>
              </a:rPr>
              <a:t>.NET </a:t>
            </a:r>
            <a:r>
              <a:rPr lang="ja-JP" altLang="en-US" dirty="0">
                <a:solidFill>
                  <a:srgbClr val="000000"/>
                </a:solidFill>
              </a:rPr>
              <a:t>から </a:t>
            </a:r>
            <a:r>
              <a:rPr lang="en-US" altLang="ja-JP" dirty="0">
                <a:solidFill>
                  <a:srgbClr val="000000"/>
                </a:solidFill>
              </a:rPr>
              <a:t>COM </a:t>
            </a:r>
            <a:r>
              <a:rPr lang="ja-JP" altLang="en-US" dirty="0">
                <a:solidFill>
                  <a:srgbClr val="000000"/>
                </a:solidFill>
              </a:rPr>
              <a:t>を呼び出す機構</a:t>
            </a:r>
          </a:p>
          <a:p>
            <a:pPr lvl="1"/>
            <a:r>
              <a:rPr lang="en-US" altLang="ja-JP" sz="2600" dirty="0">
                <a:solidFill>
                  <a:srgbClr val="000000"/>
                </a:solidFill>
              </a:rPr>
              <a:t>COM Callable Wrapper </a:t>
            </a:r>
            <a:r>
              <a:rPr lang="ja-JP" altLang="en-US" sz="2600" dirty="0">
                <a:solidFill>
                  <a:srgbClr val="000000"/>
                </a:solidFill>
              </a:rPr>
              <a:t>（</a:t>
            </a:r>
            <a:r>
              <a:rPr lang="en-US" altLang="ja-JP" sz="2600" dirty="0">
                <a:solidFill>
                  <a:srgbClr val="000000"/>
                </a:solidFill>
              </a:rPr>
              <a:t>CCW</a:t>
            </a:r>
            <a:r>
              <a:rPr lang="ja-JP" altLang="en-US" sz="2600" dirty="0">
                <a:solidFill>
                  <a:srgbClr val="000000"/>
                </a:solidFill>
              </a:rPr>
              <a:t>） </a:t>
            </a:r>
          </a:p>
          <a:p>
            <a:pPr lvl="2"/>
            <a:r>
              <a:rPr lang="en-US" altLang="ja-JP" dirty="0">
                <a:solidFill>
                  <a:srgbClr val="000000"/>
                </a:solidFill>
              </a:rPr>
              <a:t>COM </a:t>
            </a:r>
            <a:r>
              <a:rPr lang="ja-JP" altLang="en-US" dirty="0">
                <a:solidFill>
                  <a:srgbClr val="000000"/>
                </a:solidFill>
              </a:rPr>
              <a:t>から </a:t>
            </a:r>
            <a:r>
              <a:rPr lang="en-US" altLang="ja-JP" dirty="0">
                <a:solidFill>
                  <a:srgbClr val="000000"/>
                </a:solidFill>
              </a:rPr>
              <a:t>.NET </a:t>
            </a:r>
            <a:r>
              <a:rPr lang="ja-JP" altLang="en-US" dirty="0">
                <a:solidFill>
                  <a:srgbClr val="000000"/>
                </a:solidFill>
              </a:rPr>
              <a:t>を呼び出す機構</a:t>
            </a:r>
          </a:p>
        </p:txBody>
      </p:sp>
      <p:sp>
        <p:nvSpPr>
          <p:cNvPr id="674823" name="Rectangle 7"/>
          <p:cNvSpPr>
            <a:spLocks noGrp="1" noChangeArrowheads="1"/>
          </p:cNvSpPr>
          <p:nvPr>
            <p:ph type="title"/>
          </p:nvPr>
        </p:nvSpPr>
        <p:spPr/>
        <p:txBody>
          <a:bodyPr/>
          <a:lstStyle/>
          <a:p>
            <a:r>
              <a:rPr lang="en-US" altLang="ja-JP"/>
              <a:t>COM / .NET</a:t>
            </a:r>
            <a:r>
              <a:rPr lang="ja-JP" altLang="en-US"/>
              <a:t>相互運用</a:t>
            </a:r>
            <a:endParaRPr lang="ja-JP" altLang="en-US" dirty="0"/>
          </a:p>
        </p:txBody>
      </p:sp>
    </p:spTree>
  </p:cSld>
  <p:clrMapOvr>
    <a:masterClrMapping/>
  </p:clrMapOvr>
  <p:transition>
    <p:strips dir="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42B10396-C29D-4105-A6F2-25B27F373F9C}"/>
              </a:ext>
            </a:extLst>
          </p:cNvPr>
          <p:cNvSpPr>
            <a:spLocks noGrp="1"/>
          </p:cNvSpPr>
          <p:nvPr>
            <p:ph type="title"/>
          </p:nvPr>
        </p:nvSpPr>
        <p:spPr/>
        <p:txBody>
          <a:bodyPr/>
          <a:lstStyle/>
          <a:p>
            <a:r>
              <a:rPr kumimoji="1" lang="en-US" altLang="ja-JP" dirty="0"/>
              <a:t>CLI</a:t>
            </a:r>
            <a:r>
              <a:rPr kumimoji="1" lang="ja-JP" altLang="en-US" dirty="0"/>
              <a:t> の基礎知識</a:t>
            </a:r>
          </a:p>
        </p:txBody>
      </p:sp>
    </p:spTree>
    <p:extLst>
      <p:ext uri="{BB962C8B-B14F-4D97-AF65-F5344CB8AC3E}">
        <p14:creationId xmlns:p14="http://schemas.microsoft.com/office/powerpoint/2010/main" val="117775496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9EB32861-3A45-4B44-9739-16AE9DA0DCB9}"/>
              </a:ext>
            </a:extLst>
          </p:cNvPr>
          <p:cNvSpPr>
            <a:spLocks noGrp="1"/>
          </p:cNvSpPr>
          <p:nvPr>
            <p:ph sz="quarter" idx="10"/>
          </p:nvPr>
        </p:nvSpPr>
        <p:spPr/>
        <p:txBody>
          <a:bodyPr>
            <a:normAutofit/>
          </a:bodyPr>
          <a:lstStyle/>
          <a:p>
            <a:r>
              <a:rPr lang="en-US" altLang="ja-JP" dirty="0">
                <a:latin typeface="+mn-lt"/>
                <a:ea typeface="+mn-ea"/>
              </a:rPr>
              <a:t>Common Language Infrastructure</a:t>
            </a:r>
            <a:br>
              <a:rPr lang="en-US" altLang="ja-JP" dirty="0">
                <a:latin typeface="+mn-lt"/>
                <a:ea typeface="+mn-ea"/>
              </a:rPr>
            </a:br>
            <a:r>
              <a:rPr lang="en-US" altLang="ja-JP" dirty="0">
                <a:latin typeface="+mn-lt"/>
                <a:ea typeface="+mn-ea"/>
              </a:rPr>
              <a:t>ISO/IEC 2721</a:t>
            </a:r>
            <a:br>
              <a:rPr lang="en-US" altLang="ja-JP" dirty="0">
                <a:latin typeface="+mn-lt"/>
                <a:ea typeface="+mn-ea"/>
              </a:rPr>
            </a:br>
            <a:r>
              <a:rPr lang="en-US" altLang="ja-JP" dirty="0">
                <a:latin typeface="+mn-lt"/>
                <a:ea typeface="+mn-ea"/>
              </a:rPr>
              <a:t>ECMA-335</a:t>
            </a:r>
            <a:br>
              <a:rPr lang="en-US" altLang="ja-JP" dirty="0">
                <a:latin typeface="+mn-lt"/>
                <a:ea typeface="+mn-ea"/>
              </a:rPr>
            </a:br>
            <a:r>
              <a:rPr lang="en-US" altLang="ja-JP" dirty="0">
                <a:latin typeface="+mn-lt"/>
                <a:ea typeface="+mn-ea"/>
              </a:rPr>
              <a:t>JIS X3016</a:t>
            </a:r>
          </a:p>
          <a:p>
            <a:endParaRPr lang="en-US" altLang="ja-JP" dirty="0">
              <a:latin typeface="+mn-lt"/>
              <a:ea typeface="+mn-ea"/>
            </a:endParaRPr>
          </a:p>
          <a:p>
            <a:r>
              <a:rPr lang="en-US" altLang="ja-JP" dirty="0">
                <a:latin typeface="+mn-lt"/>
                <a:ea typeface="+mn-ea"/>
              </a:rPr>
              <a:t>Microsoft Open Promise</a:t>
            </a:r>
          </a:p>
          <a:p>
            <a:r>
              <a:rPr lang="en-US" altLang="ja-JP" dirty="0">
                <a:latin typeface="+mn-lt"/>
                <a:ea typeface="+mn-ea"/>
              </a:rPr>
              <a:t>Microsoft Reference Source</a:t>
            </a:r>
          </a:p>
          <a:p>
            <a:endParaRPr lang="en-US" altLang="ja-JP" dirty="0">
              <a:latin typeface="+mn-lt"/>
              <a:ea typeface="+mn-ea"/>
            </a:endParaRPr>
          </a:p>
          <a:p>
            <a:r>
              <a:rPr lang="en-US" altLang="ja-JP" dirty="0">
                <a:latin typeface="+mn-lt"/>
                <a:ea typeface="+mn-ea"/>
              </a:rPr>
              <a:t>.NET Core - MIT License</a:t>
            </a:r>
            <a:endParaRPr kumimoji="1" lang="ja-JP" altLang="en-US" dirty="0">
              <a:latin typeface="+mn-lt"/>
              <a:ea typeface="+mn-ea"/>
            </a:endParaRPr>
          </a:p>
        </p:txBody>
      </p:sp>
      <p:sp>
        <p:nvSpPr>
          <p:cNvPr id="2" name="タイトル 1">
            <a:extLst>
              <a:ext uri="{FF2B5EF4-FFF2-40B4-BE49-F238E27FC236}">
                <a16:creationId xmlns:a16="http://schemas.microsoft.com/office/drawing/2014/main" id="{879B07D2-86B6-4809-A32D-1626220B8A6E}"/>
              </a:ext>
            </a:extLst>
          </p:cNvPr>
          <p:cNvSpPr>
            <a:spLocks noGrp="1"/>
          </p:cNvSpPr>
          <p:nvPr>
            <p:ph type="title"/>
          </p:nvPr>
        </p:nvSpPr>
        <p:spPr/>
        <p:txBody>
          <a:bodyPr/>
          <a:lstStyle/>
          <a:p>
            <a:r>
              <a:rPr kumimoji="1" lang="ja-JP" altLang="en-US" dirty="0"/>
              <a:t>標準化</a:t>
            </a:r>
          </a:p>
        </p:txBody>
      </p:sp>
    </p:spTree>
    <p:extLst>
      <p:ext uri="{BB962C8B-B14F-4D97-AF65-F5344CB8AC3E}">
        <p14:creationId xmlns:p14="http://schemas.microsoft.com/office/powerpoint/2010/main" val="2941783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F71F42D-ABCC-4007-BE97-BF9A158AD0E3}"/>
              </a:ext>
            </a:extLst>
          </p:cNvPr>
          <p:cNvSpPr>
            <a:spLocks noGrp="1"/>
          </p:cNvSpPr>
          <p:nvPr>
            <p:ph sz="quarter" idx="10"/>
          </p:nvPr>
        </p:nvSpPr>
        <p:spPr/>
        <p:txBody>
          <a:bodyPr>
            <a:normAutofit/>
          </a:bodyPr>
          <a:lstStyle/>
          <a:p>
            <a:r>
              <a:rPr lang="ja-JP" altLang="en-US" dirty="0"/>
              <a:t>第</a:t>
            </a:r>
            <a:r>
              <a:rPr lang="en-US" altLang="ja-JP" dirty="0"/>
              <a:t>1</a:t>
            </a:r>
            <a:r>
              <a:rPr lang="ja-JP" altLang="en-US" dirty="0"/>
              <a:t>章 概念とアーキテクチャ</a:t>
            </a:r>
          </a:p>
          <a:p>
            <a:r>
              <a:rPr lang="ja-JP" altLang="en-US" dirty="0"/>
              <a:t>第</a:t>
            </a:r>
            <a:r>
              <a:rPr lang="en-US" altLang="ja-JP" dirty="0"/>
              <a:t>2</a:t>
            </a:r>
            <a:r>
              <a:rPr lang="ja-JP" altLang="en-US" dirty="0"/>
              <a:t>章 メタデータ定義及び意味論</a:t>
            </a:r>
          </a:p>
          <a:p>
            <a:r>
              <a:rPr lang="ja-JP" altLang="en-US" dirty="0"/>
              <a:t>第</a:t>
            </a:r>
            <a:r>
              <a:rPr lang="en-US" altLang="ja-JP" dirty="0"/>
              <a:t>3</a:t>
            </a:r>
            <a:r>
              <a:rPr lang="ja-JP" altLang="en-US" dirty="0"/>
              <a:t>章 </a:t>
            </a:r>
            <a:r>
              <a:rPr lang="en-US" altLang="ja-JP" dirty="0"/>
              <a:t>CIL </a:t>
            </a:r>
            <a:r>
              <a:rPr lang="ja-JP" altLang="en-US" dirty="0"/>
              <a:t>命令集合</a:t>
            </a:r>
          </a:p>
          <a:p>
            <a:r>
              <a:rPr lang="ja-JP" altLang="en-US" dirty="0"/>
              <a:t>第</a:t>
            </a:r>
            <a:r>
              <a:rPr lang="en-US" altLang="ja-JP" dirty="0"/>
              <a:t>4</a:t>
            </a:r>
            <a:r>
              <a:rPr lang="ja-JP" altLang="en-US" dirty="0"/>
              <a:t>章 プロファイル及びライブラリ</a:t>
            </a:r>
          </a:p>
          <a:p>
            <a:r>
              <a:rPr lang="ja-JP" altLang="en-US" dirty="0"/>
              <a:t>第</a:t>
            </a:r>
            <a:r>
              <a:rPr lang="en-US" altLang="ja-JP" dirty="0"/>
              <a:t>5</a:t>
            </a:r>
            <a:r>
              <a:rPr lang="ja-JP" altLang="en-US" dirty="0"/>
              <a:t>章 デバッグ情報交換形式</a:t>
            </a:r>
          </a:p>
          <a:p>
            <a:r>
              <a:rPr lang="ja-JP" altLang="en-US" dirty="0"/>
              <a:t>第</a:t>
            </a:r>
            <a:r>
              <a:rPr lang="en-US" altLang="ja-JP" dirty="0"/>
              <a:t>6</a:t>
            </a:r>
            <a:r>
              <a:rPr lang="ja-JP" altLang="en-US" dirty="0"/>
              <a:t>章 付属書</a:t>
            </a:r>
            <a:br>
              <a:rPr lang="ja-JP" altLang="en-US" dirty="0"/>
            </a:br>
            <a:r>
              <a:rPr lang="ja-JP" altLang="en-US" dirty="0"/>
              <a:t>適用範囲、見本プログラム、</a:t>
            </a:r>
            <a:r>
              <a:rPr lang="en-US" altLang="ja-JP" dirty="0"/>
              <a:t>CIL </a:t>
            </a:r>
            <a:r>
              <a:rPr lang="ja-JP" altLang="en-US" dirty="0"/>
              <a:t>アセンブラの実装、</a:t>
            </a:r>
            <a:br>
              <a:rPr lang="ja-JP" altLang="en-US" dirty="0"/>
            </a:br>
            <a:r>
              <a:rPr lang="ja-JP" altLang="en-US" dirty="0"/>
              <a:t>クラス ライブラリの設計ガイドライン、可搬性に関する考察、</a:t>
            </a:r>
            <a:br>
              <a:rPr lang="ja-JP" altLang="en-US" dirty="0"/>
            </a:br>
            <a:r>
              <a:rPr lang="ja-JP" altLang="en-US" dirty="0"/>
              <a:t>厳密でない違反、並列ライブラリ</a:t>
            </a:r>
            <a:endParaRPr kumimoji="1" lang="ja-JP" altLang="en-US" dirty="0"/>
          </a:p>
        </p:txBody>
      </p:sp>
      <p:sp>
        <p:nvSpPr>
          <p:cNvPr id="3" name="タイトル 2">
            <a:extLst>
              <a:ext uri="{FF2B5EF4-FFF2-40B4-BE49-F238E27FC236}">
                <a16:creationId xmlns:a16="http://schemas.microsoft.com/office/drawing/2014/main" id="{3C9F4DCF-2EDB-4A16-90B7-D1E5570EEDDF}"/>
              </a:ext>
            </a:extLst>
          </p:cNvPr>
          <p:cNvSpPr>
            <a:spLocks noGrp="1"/>
          </p:cNvSpPr>
          <p:nvPr>
            <p:ph type="title"/>
          </p:nvPr>
        </p:nvSpPr>
        <p:spPr/>
        <p:txBody>
          <a:bodyPr/>
          <a:lstStyle/>
          <a:p>
            <a:r>
              <a:rPr kumimoji="1" lang="en-US" altLang="ja-JP" dirty="0"/>
              <a:t>CLI</a:t>
            </a:r>
            <a:r>
              <a:rPr kumimoji="1" lang="ja-JP" altLang="en-US" dirty="0"/>
              <a:t> とは （</a:t>
            </a:r>
            <a:r>
              <a:rPr kumimoji="1" lang="en-US" altLang="ja-JP" dirty="0"/>
              <a:t>※</a:t>
            </a:r>
            <a:r>
              <a:rPr kumimoji="1" lang="ja-JP" altLang="en-US" dirty="0"/>
              <a:t>）</a:t>
            </a:r>
          </a:p>
        </p:txBody>
      </p:sp>
      <p:sp>
        <p:nvSpPr>
          <p:cNvPr id="4" name="テキスト ボックス 3">
            <a:extLst>
              <a:ext uri="{FF2B5EF4-FFF2-40B4-BE49-F238E27FC236}">
                <a16:creationId xmlns:a16="http://schemas.microsoft.com/office/drawing/2014/main" id="{77A41086-44F5-454A-A2C0-78BE73E2ADB2}"/>
              </a:ext>
            </a:extLst>
          </p:cNvPr>
          <p:cNvSpPr txBox="1"/>
          <p:nvPr/>
        </p:nvSpPr>
        <p:spPr>
          <a:xfrm>
            <a:off x="8309414" y="739729"/>
            <a:ext cx="3882586" cy="669832"/>
          </a:xfrm>
          <a:prstGeom prst="rect">
            <a:avLst/>
          </a:prstGeom>
          <a:noFill/>
        </p:spPr>
        <p:txBody>
          <a:bodyPr wrap="square" lIns="179285" tIns="143428" rIns="179285" bIns="143428" rtlCol="0">
            <a:spAutoFit/>
          </a:bodyPr>
          <a:lstStyle/>
          <a:p>
            <a:pPr>
              <a:lnSpc>
                <a:spcPct val="90000"/>
              </a:lnSpc>
              <a:spcAft>
                <a:spcPts val="588"/>
              </a:spcAft>
            </a:pPr>
            <a:r>
              <a:rPr lang="en-US" altLang="ja-JP" sz="2745" dirty="0">
                <a:gradFill>
                  <a:gsLst>
                    <a:gs pos="2917">
                      <a:schemeClr val="tx1"/>
                    </a:gs>
                    <a:gs pos="30000">
                      <a:schemeClr val="tx1"/>
                    </a:gs>
                  </a:gsLst>
                  <a:lin ang="5400000" scaled="0"/>
                </a:gradFill>
                <a:latin typeface="+mj-ea"/>
                <a:ea typeface="+mj-ea"/>
              </a:rPr>
              <a:t>※JIS X3016 </a:t>
            </a:r>
            <a:r>
              <a:rPr lang="ja-JP" altLang="en-US" sz="2745" dirty="0">
                <a:gradFill>
                  <a:gsLst>
                    <a:gs pos="2917">
                      <a:schemeClr val="tx1"/>
                    </a:gs>
                    <a:gs pos="30000">
                      <a:schemeClr val="tx1"/>
                    </a:gs>
                  </a:gsLst>
                  <a:lin ang="5400000" scaled="0"/>
                </a:gradFill>
                <a:latin typeface="+mj-ea"/>
                <a:ea typeface="+mj-ea"/>
              </a:rPr>
              <a:t>より引用</a:t>
            </a:r>
          </a:p>
        </p:txBody>
      </p:sp>
    </p:spTree>
    <p:extLst>
      <p:ext uri="{BB962C8B-B14F-4D97-AF65-F5344CB8AC3E}">
        <p14:creationId xmlns:p14="http://schemas.microsoft.com/office/powerpoint/2010/main" val="2102590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8114670-06EE-4E16-8A33-40E3DB90D29B}"/>
              </a:ext>
            </a:extLst>
          </p:cNvPr>
          <p:cNvSpPr>
            <a:spLocks noGrp="1"/>
          </p:cNvSpPr>
          <p:nvPr>
            <p:ph sz="quarter" idx="10"/>
          </p:nvPr>
        </p:nvSpPr>
        <p:spPr/>
        <p:txBody>
          <a:bodyPr>
            <a:normAutofit/>
          </a:bodyPr>
          <a:lstStyle/>
          <a:p>
            <a:r>
              <a:rPr lang="ja-JP" altLang="en-US" dirty="0"/>
              <a:t>共通型システム </a:t>
            </a:r>
            <a:r>
              <a:rPr lang="en-US" altLang="ja-JP" dirty="0"/>
              <a:t>(CTS)</a:t>
            </a:r>
          </a:p>
          <a:p>
            <a:r>
              <a:rPr lang="ja-JP" altLang="en-US" dirty="0"/>
              <a:t>メタデータ</a:t>
            </a:r>
          </a:p>
          <a:p>
            <a:r>
              <a:rPr lang="ja-JP" altLang="en-US" dirty="0"/>
              <a:t>共通言語仕様 </a:t>
            </a:r>
            <a:r>
              <a:rPr lang="en-US" altLang="ja-JP" dirty="0"/>
              <a:t>(CLS)</a:t>
            </a:r>
          </a:p>
          <a:p>
            <a:r>
              <a:rPr lang="ja-JP" altLang="en-US" dirty="0"/>
              <a:t>仮想実行システム </a:t>
            </a:r>
            <a:r>
              <a:rPr lang="en-US" altLang="ja-JP" dirty="0"/>
              <a:t>(VES)</a:t>
            </a:r>
            <a:br>
              <a:rPr lang="en-US" altLang="ja-JP" dirty="0"/>
            </a:br>
            <a:r>
              <a:rPr lang="ja-JP" altLang="en-US" dirty="0"/>
              <a:t>仮想実行システム（</a:t>
            </a:r>
            <a:r>
              <a:rPr lang="en-US" altLang="ja-JP" dirty="0"/>
              <a:t>VES</a:t>
            </a:r>
            <a:r>
              <a:rPr lang="ja-JP" altLang="en-US" dirty="0"/>
              <a:t>）は</a:t>
            </a:r>
            <a:r>
              <a:rPr lang="en-US" altLang="ja-JP" dirty="0"/>
              <a:t>CTS</a:t>
            </a:r>
            <a:r>
              <a:rPr lang="ja-JP" altLang="en-US" dirty="0"/>
              <a:t>モデルを実装し強制する。</a:t>
            </a:r>
            <a:r>
              <a:rPr lang="en-US" altLang="ja-JP" dirty="0"/>
              <a:t>VES</a:t>
            </a:r>
            <a:r>
              <a:rPr lang="ja-JP" altLang="en-US" dirty="0"/>
              <a:t>は，</a:t>
            </a:r>
            <a:r>
              <a:rPr lang="en-US" altLang="ja-JP" dirty="0"/>
              <a:t>CLI</a:t>
            </a:r>
            <a:r>
              <a:rPr lang="ja-JP" altLang="en-US" dirty="0"/>
              <a:t>のために書かれたプログラムのロード及び実行を行う。</a:t>
            </a:r>
          </a:p>
          <a:p>
            <a:endParaRPr lang="ja-JP" altLang="en-US" dirty="0"/>
          </a:p>
          <a:p>
            <a:r>
              <a:rPr lang="en-US" altLang="ja-JP" dirty="0"/>
              <a:t>CLI</a:t>
            </a:r>
            <a:r>
              <a:rPr lang="ja-JP" altLang="en-US" dirty="0"/>
              <a:t>のこれらの側面は，分散コンポーネント及びアプリケーションを設計し，開発し，配置し，実行するための統一フレームワークを形作る。</a:t>
            </a:r>
            <a:endParaRPr kumimoji="1" lang="ja-JP" altLang="en-US" dirty="0"/>
          </a:p>
        </p:txBody>
      </p:sp>
      <p:sp>
        <p:nvSpPr>
          <p:cNvPr id="3" name="タイトル 2">
            <a:extLst>
              <a:ext uri="{FF2B5EF4-FFF2-40B4-BE49-F238E27FC236}">
                <a16:creationId xmlns:a16="http://schemas.microsoft.com/office/drawing/2014/main" id="{EA465388-1FEE-4D95-91E7-755CC8B25C74}"/>
              </a:ext>
            </a:extLst>
          </p:cNvPr>
          <p:cNvSpPr>
            <a:spLocks noGrp="1"/>
          </p:cNvSpPr>
          <p:nvPr>
            <p:ph type="title"/>
          </p:nvPr>
        </p:nvSpPr>
        <p:spPr/>
        <p:txBody>
          <a:bodyPr/>
          <a:lstStyle/>
          <a:p>
            <a:r>
              <a:rPr lang="en-US" altLang="ja-JP" dirty="0"/>
              <a:t>1-6. </a:t>
            </a:r>
            <a:r>
              <a:rPr lang="ja-JP" altLang="en-US" dirty="0"/>
              <a:t>共通言語基盤の概要 </a:t>
            </a:r>
            <a:r>
              <a:rPr lang="en-US" altLang="ja-JP" dirty="0"/>
              <a:t>(※)</a:t>
            </a:r>
            <a:endParaRPr kumimoji="1" lang="ja-JP" altLang="en-US" dirty="0"/>
          </a:p>
        </p:txBody>
      </p:sp>
      <p:sp>
        <p:nvSpPr>
          <p:cNvPr id="4" name="テキスト ボックス 3">
            <a:extLst>
              <a:ext uri="{FF2B5EF4-FFF2-40B4-BE49-F238E27FC236}">
                <a16:creationId xmlns:a16="http://schemas.microsoft.com/office/drawing/2014/main" id="{DB6484B8-571E-415C-AFA0-008CDE28CEB3}"/>
              </a:ext>
            </a:extLst>
          </p:cNvPr>
          <p:cNvSpPr txBox="1"/>
          <p:nvPr/>
        </p:nvSpPr>
        <p:spPr>
          <a:xfrm>
            <a:off x="8309414" y="739729"/>
            <a:ext cx="3882586" cy="669832"/>
          </a:xfrm>
          <a:prstGeom prst="rect">
            <a:avLst/>
          </a:prstGeom>
          <a:noFill/>
        </p:spPr>
        <p:txBody>
          <a:bodyPr wrap="square" lIns="179285" tIns="143428" rIns="179285" bIns="143428" rtlCol="0">
            <a:spAutoFit/>
          </a:bodyPr>
          <a:lstStyle/>
          <a:p>
            <a:pPr>
              <a:lnSpc>
                <a:spcPct val="90000"/>
              </a:lnSpc>
              <a:spcAft>
                <a:spcPts val="588"/>
              </a:spcAft>
            </a:pPr>
            <a:r>
              <a:rPr lang="en-US" altLang="ja-JP" sz="2745" dirty="0">
                <a:gradFill>
                  <a:gsLst>
                    <a:gs pos="2917">
                      <a:schemeClr val="tx1"/>
                    </a:gs>
                    <a:gs pos="30000">
                      <a:schemeClr val="tx1"/>
                    </a:gs>
                  </a:gsLst>
                  <a:lin ang="5400000" scaled="0"/>
                </a:gradFill>
                <a:latin typeface="+mj-ea"/>
                <a:ea typeface="+mj-ea"/>
              </a:rPr>
              <a:t>※JIS X3016 </a:t>
            </a:r>
            <a:r>
              <a:rPr lang="ja-JP" altLang="en-US" sz="2745" dirty="0">
                <a:gradFill>
                  <a:gsLst>
                    <a:gs pos="2917">
                      <a:schemeClr val="tx1"/>
                    </a:gs>
                    <a:gs pos="30000">
                      <a:schemeClr val="tx1"/>
                    </a:gs>
                  </a:gsLst>
                  <a:lin ang="5400000" scaled="0"/>
                </a:gradFill>
                <a:latin typeface="+mj-ea"/>
                <a:ea typeface="+mj-ea"/>
              </a:rPr>
              <a:t>より引用</a:t>
            </a:r>
          </a:p>
        </p:txBody>
      </p:sp>
    </p:spTree>
    <p:extLst>
      <p:ext uri="{BB962C8B-B14F-4D97-AF65-F5344CB8AC3E}">
        <p14:creationId xmlns:p14="http://schemas.microsoft.com/office/powerpoint/2010/main" val="1333217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7666" name="Picture 2" descr="slice1b"/>
          <p:cNvPicPr>
            <a:picLocks noChangeAspect="1" noChangeArrowheads="1"/>
          </p:cNvPicPr>
          <p:nvPr/>
        </p:nvPicPr>
        <p:blipFill>
          <a:blip r:embed="rId4"/>
          <a:srcRect l="2646"/>
          <a:stretch>
            <a:fillRect/>
          </a:stretch>
        </p:blipFill>
        <p:spPr bwMode="auto">
          <a:xfrm>
            <a:off x="1524000" y="1368426"/>
            <a:ext cx="9144000" cy="5489575"/>
          </a:xfrm>
          <a:prstGeom prst="rect">
            <a:avLst/>
          </a:prstGeom>
          <a:noFill/>
        </p:spPr>
      </p:pic>
      <p:grpSp>
        <p:nvGrpSpPr>
          <p:cNvPr id="2" name="Group 3"/>
          <p:cNvGrpSpPr>
            <a:grpSpLocks/>
          </p:cNvGrpSpPr>
          <p:nvPr/>
        </p:nvGrpSpPr>
        <p:grpSpPr bwMode="auto">
          <a:xfrm>
            <a:off x="6060824" y="1450829"/>
            <a:ext cx="2103437" cy="2535238"/>
            <a:chOff x="4509" y="515"/>
            <a:chExt cx="1325" cy="1597"/>
          </a:xfrm>
        </p:grpSpPr>
        <p:sp>
          <p:nvSpPr>
            <p:cNvPr id="1137668" name="Text Box 4"/>
            <p:cNvSpPr txBox="1">
              <a:spLocks noChangeArrowheads="1"/>
            </p:cNvSpPr>
            <p:nvPr/>
          </p:nvSpPr>
          <p:spPr bwMode="auto">
            <a:xfrm>
              <a:off x="4509" y="1464"/>
              <a:ext cx="1325" cy="648"/>
            </a:xfrm>
            <a:prstGeom prst="rect">
              <a:avLst/>
            </a:prstGeom>
            <a:noFill/>
            <a:ln w="9525" algn="ctr">
              <a:noFill/>
              <a:miter lim="800000"/>
              <a:headEnd type="none" w="sm" len="sm"/>
              <a:tailEnd type="none" w="sm" len="sm"/>
            </a:ln>
            <a:effectLst/>
          </p:spPr>
          <p:txBody>
            <a:bodyPr vert="horz" wrap="square" lIns="91440" tIns="45720" rIns="91440" bIns="45720" numCol="1" anchor="t" anchorCtr="0" compatLnSpc="1">
              <a:prstTxWarp prst="textNoShape">
                <a:avLst/>
              </a:prstTxWarp>
              <a:spAutoFit/>
            </a:bodyPr>
            <a:lstStyle/>
            <a:p>
              <a:pPr marL="174625" indent="-174625">
                <a:lnSpc>
                  <a:spcPct val="85000"/>
                </a:lnSpc>
                <a:spcBef>
                  <a:spcPct val="20000"/>
                </a:spcBef>
                <a:buClr>
                  <a:schemeClr val="tx2"/>
                </a:buClr>
                <a:buSzPct val="75000"/>
                <a:buBlip>
                  <a:blip r:embed="rId5"/>
                </a:buBlip>
              </a:pPr>
              <a:r>
                <a:rPr lang="ja-JP" altLang="en-US" sz="1600" dirty="0"/>
                <a:t> </a:t>
              </a:r>
              <a:r>
                <a:rPr lang="en-US" altLang="ja-JP" sz="1600" dirty="0"/>
                <a:t>Web </a:t>
              </a:r>
              <a:r>
                <a:rPr lang="ja-JP" altLang="en-US" sz="1600" dirty="0"/>
                <a:t>サービス連携</a:t>
              </a:r>
            </a:p>
            <a:p>
              <a:pPr marL="174625" indent="-174625">
                <a:lnSpc>
                  <a:spcPct val="85000"/>
                </a:lnSpc>
                <a:spcBef>
                  <a:spcPct val="20000"/>
                </a:spcBef>
                <a:buClr>
                  <a:schemeClr val="tx2"/>
                </a:buClr>
                <a:buSzPct val="75000"/>
                <a:buBlip>
                  <a:blip r:embed="rId5"/>
                </a:buBlip>
              </a:pPr>
              <a:r>
                <a:rPr lang="en-US" altLang="ja-JP" sz="1600" dirty="0"/>
                <a:t>SOAP/XML/ESB </a:t>
              </a:r>
            </a:p>
            <a:p>
              <a:pPr marL="174625" indent="-174625">
                <a:lnSpc>
                  <a:spcPct val="85000"/>
                </a:lnSpc>
                <a:spcBef>
                  <a:spcPct val="20000"/>
                </a:spcBef>
                <a:buClr>
                  <a:schemeClr val="tx2"/>
                </a:buClr>
                <a:buSzPct val="75000"/>
                <a:buBlip>
                  <a:blip r:embed="rId5"/>
                </a:buBlip>
              </a:pPr>
              <a:r>
                <a:rPr lang="ja-JP" altLang="en-US" sz="1600" dirty="0"/>
                <a:t>デバイス、フォーム起点</a:t>
              </a:r>
            </a:p>
          </p:txBody>
        </p:sp>
        <p:grpSp>
          <p:nvGrpSpPr>
            <p:cNvPr id="3" name="Group 5"/>
            <p:cNvGrpSpPr>
              <a:grpSpLocks/>
            </p:cNvGrpSpPr>
            <p:nvPr/>
          </p:nvGrpSpPr>
          <p:grpSpPr bwMode="auto">
            <a:xfrm>
              <a:off x="4584" y="515"/>
              <a:ext cx="1163" cy="831"/>
              <a:chOff x="5396" y="-1403"/>
              <a:chExt cx="2352" cy="1572"/>
            </a:xfrm>
          </p:grpSpPr>
          <p:pic>
            <p:nvPicPr>
              <p:cNvPr id="1137670" name="Picture 6" descr="network lines"/>
              <p:cNvPicPr>
                <a:picLocks noChangeAspect="1" noChangeArrowheads="1"/>
              </p:cNvPicPr>
              <p:nvPr/>
            </p:nvPicPr>
            <p:blipFill>
              <a:blip r:embed="rId6"/>
              <a:srcRect/>
              <a:stretch>
                <a:fillRect/>
              </a:stretch>
            </p:blipFill>
            <p:spPr bwMode="auto">
              <a:xfrm>
                <a:off x="5523" y="-1278"/>
                <a:ext cx="2066" cy="1447"/>
              </a:xfrm>
              <a:prstGeom prst="rect">
                <a:avLst/>
              </a:prstGeom>
              <a:noFill/>
              <a:effectLst>
                <a:outerShdw dist="35921" dir="2700000" algn="ctr" rotWithShape="0">
                  <a:srgbClr val="333333"/>
                </a:outerShdw>
              </a:effectLst>
            </p:spPr>
          </p:pic>
          <p:pic>
            <p:nvPicPr>
              <p:cNvPr id="1137671" name="Picture 7" descr="binary code"/>
              <p:cNvPicPr>
                <a:picLocks noChangeAspect="1" noChangeArrowheads="1"/>
              </p:cNvPicPr>
              <p:nvPr/>
            </p:nvPicPr>
            <p:blipFill>
              <a:blip r:embed="rId7"/>
              <a:srcRect/>
              <a:stretch>
                <a:fillRect/>
              </a:stretch>
            </p:blipFill>
            <p:spPr bwMode="auto">
              <a:xfrm>
                <a:off x="6500" y="-1211"/>
                <a:ext cx="448" cy="1225"/>
              </a:xfrm>
              <a:prstGeom prst="rect">
                <a:avLst/>
              </a:prstGeom>
              <a:noFill/>
              <a:effectLst>
                <a:outerShdw dist="35921" dir="2700000" algn="ctr" rotWithShape="0">
                  <a:srgbClr val="333333"/>
                </a:outerShdw>
              </a:effectLst>
            </p:spPr>
          </p:pic>
          <p:pic>
            <p:nvPicPr>
              <p:cNvPr id="1137672" name="Picture 8" descr="PC"/>
              <p:cNvPicPr>
                <a:picLocks noChangeAspect="1" noChangeArrowheads="1"/>
              </p:cNvPicPr>
              <p:nvPr/>
            </p:nvPicPr>
            <p:blipFill>
              <a:blip r:embed="rId8"/>
              <a:srcRect/>
              <a:stretch>
                <a:fillRect/>
              </a:stretch>
            </p:blipFill>
            <p:spPr bwMode="auto">
              <a:xfrm flipH="1">
                <a:off x="6836" y="-442"/>
                <a:ext cx="455" cy="454"/>
              </a:xfrm>
              <a:prstGeom prst="rect">
                <a:avLst/>
              </a:prstGeom>
              <a:noFill/>
              <a:effectLst>
                <a:outerShdw dist="35921" dir="2700000" algn="ctr" rotWithShape="0">
                  <a:srgbClr val="333333"/>
                </a:outerShdw>
              </a:effectLst>
            </p:spPr>
          </p:pic>
          <p:pic>
            <p:nvPicPr>
              <p:cNvPr id="1137673" name="Picture 9" descr="printer"/>
              <p:cNvPicPr>
                <a:picLocks noChangeAspect="1" noChangeArrowheads="1"/>
              </p:cNvPicPr>
              <p:nvPr/>
            </p:nvPicPr>
            <p:blipFill>
              <a:blip r:embed="rId9"/>
              <a:srcRect/>
              <a:stretch>
                <a:fillRect/>
              </a:stretch>
            </p:blipFill>
            <p:spPr bwMode="auto">
              <a:xfrm flipH="1">
                <a:off x="7364" y="-394"/>
                <a:ext cx="384" cy="384"/>
              </a:xfrm>
              <a:prstGeom prst="rect">
                <a:avLst/>
              </a:prstGeom>
              <a:noFill/>
              <a:effectLst>
                <a:outerShdw dist="35921" dir="2700000" algn="ctr" rotWithShape="0">
                  <a:srgbClr val="333333"/>
                </a:outerShdw>
              </a:effectLst>
            </p:spPr>
          </p:pic>
          <p:pic>
            <p:nvPicPr>
              <p:cNvPr id="1137674" name="Picture 10" descr="storage array"/>
              <p:cNvPicPr>
                <a:picLocks noChangeAspect="1" noChangeArrowheads="1"/>
              </p:cNvPicPr>
              <p:nvPr/>
            </p:nvPicPr>
            <p:blipFill>
              <a:blip r:embed="rId10"/>
              <a:srcRect/>
              <a:stretch>
                <a:fillRect/>
              </a:stretch>
            </p:blipFill>
            <p:spPr bwMode="auto">
              <a:xfrm>
                <a:off x="6260" y="-490"/>
                <a:ext cx="345" cy="447"/>
              </a:xfrm>
              <a:prstGeom prst="rect">
                <a:avLst/>
              </a:prstGeom>
              <a:noFill/>
              <a:effectLst>
                <a:outerShdw dist="35921" dir="2700000" algn="ctr" rotWithShape="0">
                  <a:srgbClr val="333333"/>
                </a:outerShdw>
              </a:effectLst>
            </p:spPr>
          </p:pic>
          <p:pic>
            <p:nvPicPr>
              <p:cNvPr id="1137675" name="Picture 11" descr="Server - application"/>
              <p:cNvPicPr>
                <a:picLocks noChangeAspect="1" noChangeArrowheads="1"/>
              </p:cNvPicPr>
              <p:nvPr/>
            </p:nvPicPr>
            <p:blipFill>
              <a:blip r:embed="rId11"/>
              <a:srcRect/>
              <a:stretch>
                <a:fillRect/>
              </a:stretch>
            </p:blipFill>
            <p:spPr bwMode="auto">
              <a:xfrm>
                <a:off x="6752" y="-987"/>
                <a:ext cx="306" cy="550"/>
              </a:xfrm>
              <a:prstGeom prst="rect">
                <a:avLst/>
              </a:prstGeom>
              <a:noFill/>
              <a:effectLst>
                <a:outerShdw dist="35921" dir="2700000" algn="ctr" rotWithShape="0">
                  <a:srgbClr val="333333"/>
                </a:outerShdw>
              </a:effectLst>
            </p:spPr>
          </p:pic>
          <p:pic>
            <p:nvPicPr>
              <p:cNvPr id="1137676" name="Picture 12" descr="Mobile cell Phone"/>
              <p:cNvPicPr>
                <a:picLocks noChangeAspect="1" noChangeArrowheads="1"/>
              </p:cNvPicPr>
              <p:nvPr/>
            </p:nvPicPr>
            <p:blipFill>
              <a:blip r:embed="rId12"/>
              <a:srcRect/>
              <a:stretch>
                <a:fillRect/>
              </a:stretch>
            </p:blipFill>
            <p:spPr bwMode="auto">
              <a:xfrm>
                <a:off x="5828" y="-587"/>
                <a:ext cx="178" cy="422"/>
              </a:xfrm>
              <a:prstGeom prst="rect">
                <a:avLst/>
              </a:prstGeom>
              <a:noFill/>
              <a:effectLst>
                <a:outerShdw dist="35921" dir="2700000" algn="ctr" rotWithShape="0">
                  <a:srgbClr val="333333"/>
                </a:outerShdw>
              </a:effectLst>
            </p:spPr>
          </p:pic>
          <p:pic>
            <p:nvPicPr>
              <p:cNvPr id="1137677" name="Picture 13" descr="super computer mainframe"/>
              <p:cNvPicPr>
                <a:picLocks noChangeAspect="1" noChangeArrowheads="1"/>
              </p:cNvPicPr>
              <p:nvPr/>
            </p:nvPicPr>
            <p:blipFill>
              <a:blip r:embed="rId13"/>
              <a:srcRect/>
              <a:stretch>
                <a:fillRect/>
              </a:stretch>
            </p:blipFill>
            <p:spPr bwMode="auto">
              <a:xfrm>
                <a:off x="7268" y="-923"/>
                <a:ext cx="270" cy="403"/>
              </a:xfrm>
              <a:prstGeom prst="rect">
                <a:avLst/>
              </a:prstGeom>
              <a:noFill/>
              <a:effectLst>
                <a:outerShdw dist="35921" dir="2700000" algn="ctr" rotWithShape="0">
                  <a:srgbClr val="333333"/>
                </a:outerShdw>
              </a:effectLst>
            </p:spPr>
          </p:pic>
          <p:pic>
            <p:nvPicPr>
              <p:cNvPr id="1137678" name="Picture 14" descr="Dumb Terminal"/>
              <p:cNvPicPr>
                <a:picLocks noChangeAspect="1" noChangeArrowheads="1"/>
              </p:cNvPicPr>
              <p:nvPr/>
            </p:nvPicPr>
            <p:blipFill>
              <a:blip r:embed="rId14"/>
              <a:srcRect/>
              <a:stretch>
                <a:fillRect/>
              </a:stretch>
            </p:blipFill>
            <p:spPr bwMode="auto">
              <a:xfrm>
                <a:off x="6116" y="-875"/>
                <a:ext cx="362" cy="377"/>
              </a:xfrm>
              <a:prstGeom prst="rect">
                <a:avLst/>
              </a:prstGeom>
              <a:noFill/>
              <a:effectLst>
                <a:outerShdw dist="35921" dir="2700000" algn="ctr" rotWithShape="0">
                  <a:srgbClr val="333333"/>
                </a:outerShdw>
              </a:effectLst>
            </p:spPr>
          </p:pic>
          <p:pic>
            <p:nvPicPr>
              <p:cNvPr id="1137679" name="Picture 15" descr="Tablet PC"/>
              <p:cNvPicPr>
                <a:picLocks noChangeAspect="1" noChangeArrowheads="1"/>
              </p:cNvPicPr>
              <p:nvPr/>
            </p:nvPicPr>
            <p:blipFill>
              <a:blip r:embed="rId15"/>
              <a:srcRect/>
              <a:stretch>
                <a:fillRect/>
              </a:stretch>
            </p:blipFill>
            <p:spPr bwMode="auto">
              <a:xfrm>
                <a:off x="5396" y="-587"/>
                <a:ext cx="331" cy="386"/>
              </a:xfrm>
              <a:prstGeom prst="rect">
                <a:avLst/>
              </a:prstGeom>
              <a:noFill/>
              <a:effectLst>
                <a:outerShdw dist="35921" dir="2700000" algn="ctr" rotWithShape="0">
                  <a:srgbClr val="333333"/>
                </a:outerShdw>
              </a:effectLst>
            </p:spPr>
          </p:pic>
          <p:pic>
            <p:nvPicPr>
              <p:cNvPr id="1137680" name="Picture 16" descr="Internet cloud web"/>
              <p:cNvPicPr>
                <a:picLocks noChangeAspect="1" noChangeArrowheads="1"/>
              </p:cNvPicPr>
              <p:nvPr/>
            </p:nvPicPr>
            <p:blipFill>
              <a:blip r:embed="rId16"/>
              <a:srcRect/>
              <a:stretch>
                <a:fillRect/>
              </a:stretch>
            </p:blipFill>
            <p:spPr bwMode="auto">
              <a:xfrm>
                <a:off x="6356" y="-1403"/>
                <a:ext cx="720" cy="310"/>
              </a:xfrm>
              <a:prstGeom prst="rect">
                <a:avLst/>
              </a:prstGeom>
              <a:noFill/>
              <a:effectLst>
                <a:outerShdw dist="35921" dir="2700000" algn="ctr" rotWithShape="0">
                  <a:srgbClr val="333333"/>
                </a:outerShdw>
              </a:effectLst>
            </p:spPr>
          </p:pic>
        </p:grpSp>
        <p:pic>
          <p:nvPicPr>
            <p:cNvPr id="1137681" name="Picture 17" descr="XML web services icon open end"/>
            <p:cNvPicPr>
              <a:picLocks noChangeAspect="1" noChangeArrowheads="1"/>
            </p:cNvPicPr>
            <p:nvPr/>
          </p:nvPicPr>
          <p:blipFill>
            <a:blip r:embed="rId17"/>
            <a:srcRect/>
            <a:stretch>
              <a:fillRect/>
            </a:stretch>
          </p:blipFill>
          <p:spPr bwMode="auto">
            <a:xfrm>
              <a:off x="4782" y="1194"/>
              <a:ext cx="242" cy="233"/>
            </a:xfrm>
            <a:prstGeom prst="rect">
              <a:avLst/>
            </a:prstGeom>
            <a:noFill/>
            <a:effectLst>
              <a:outerShdw dist="35921" dir="2700000" algn="ctr" rotWithShape="0">
                <a:srgbClr val="333333"/>
              </a:outerShdw>
            </a:effectLst>
          </p:spPr>
        </p:pic>
      </p:grpSp>
      <p:sp>
        <p:nvSpPr>
          <p:cNvPr id="1137682" name="Rectangle 18"/>
          <p:cNvSpPr>
            <a:spLocks noGrp="1" noChangeArrowheads="1"/>
          </p:cNvSpPr>
          <p:nvPr>
            <p:ph type="title"/>
          </p:nvPr>
        </p:nvSpPr>
        <p:spPr/>
        <p:txBody>
          <a:bodyPr/>
          <a:lstStyle/>
          <a:p>
            <a:r>
              <a:rPr lang="ja-JP" altLang="en-US"/>
              <a:t>アプリケーションの歴史</a:t>
            </a:r>
            <a:endParaRPr lang="ja-JP" altLang="en-US" dirty="0"/>
          </a:p>
        </p:txBody>
      </p:sp>
      <p:grpSp>
        <p:nvGrpSpPr>
          <p:cNvPr id="6" name="Group 27"/>
          <p:cNvGrpSpPr>
            <a:grpSpLocks/>
          </p:cNvGrpSpPr>
          <p:nvPr/>
        </p:nvGrpSpPr>
        <p:grpSpPr bwMode="auto">
          <a:xfrm>
            <a:off x="4012949" y="2427544"/>
            <a:ext cx="1939925" cy="2170113"/>
            <a:chOff x="2064" y="1341"/>
            <a:chExt cx="1222" cy="1367"/>
          </a:xfrm>
        </p:grpSpPr>
        <p:pic>
          <p:nvPicPr>
            <p:cNvPr id="1137692" name="Picture 28" descr="npc"/>
            <p:cNvPicPr>
              <a:picLocks noChangeAspect="1" noChangeArrowheads="1"/>
            </p:cNvPicPr>
            <p:nvPr/>
          </p:nvPicPr>
          <p:blipFill>
            <a:blip r:embed="rId18"/>
            <a:srcRect/>
            <a:stretch>
              <a:fillRect/>
            </a:stretch>
          </p:blipFill>
          <p:spPr bwMode="auto">
            <a:xfrm>
              <a:off x="2096" y="1341"/>
              <a:ext cx="797" cy="688"/>
            </a:xfrm>
            <a:prstGeom prst="rect">
              <a:avLst/>
            </a:prstGeom>
            <a:noFill/>
            <a:effectLst>
              <a:outerShdw dist="35921" dir="2700000" algn="ctr" rotWithShape="0">
                <a:srgbClr val="333333"/>
              </a:outerShdw>
            </a:effectLst>
          </p:spPr>
        </p:pic>
        <p:sp>
          <p:nvSpPr>
            <p:cNvPr id="1137693" name="Text Box 29"/>
            <p:cNvSpPr txBox="1">
              <a:spLocks noChangeArrowheads="1"/>
            </p:cNvSpPr>
            <p:nvPr/>
          </p:nvSpPr>
          <p:spPr bwMode="auto">
            <a:xfrm>
              <a:off x="2064" y="2064"/>
              <a:ext cx="1222" cy="644"/>
            </a:xfrm>
            <a:prstGeom prst="rect">
              <a:avLst/>
            </a:prstGeom>
            <a:noFill/>
            <a:ln w="9525" algn="ctr">
              <a:noFill/>
              <a:miter lim="800000"/>
              <a:headEnd type="none" w="sm" len="sm"/>
              <a:tailEnd type="none" w="sm" len="sm"/>
            </a:ln>
            <a:effectLst/>
          </p:spPr>
          <p:txBody>
            <a:bodyPr vert="horz" wrap="square" lIns="91440" tIns="45720" rIns="91440" bIns="45720" numCol="1" anchor="t" anchorCtr="0" compatLnSpc="1">
              <a:prstTxWarp prst="textNoShape">
                <a:avLst/>
              </a:prstTxWarp>
              <a:spAutoFit/>
            </a:bodyPr>
            <a:lstStyle/>
            <a:p>
              <a:pPr marL="174625" indent="-174625">
                <a:lnSpc>
                  <a:spcPct val="85000"/>
                </a:lnSpc>
                <a:spcBef>
                  <a:spcPct val="20000"/>
                </a:spcBef>
                <a:buClr>
                  <a:schemeClr val="tx2"/>
                </a:buClr>
                <a:buSzPct val="75000"/>
                <a:buBlip>
                  <a:blip r:embed="rId5"/>
                </a:buBlip>
              </a:pPr>
              <a:r>
                <a:rPr lang="ja-JP" altLang="en-US" sz="1600" dirty="0"/>
                <a:t>拡張 </a:t>
              </a:r>
              <a:r>
                <a:rPr lang="en-US" altLang="ja-JP" sz="1600" dirty="0"/>
                <a:t>GUI</a:t>
              </a:r>
            </a:p>
            <a:p>
              <a:pPr marL="174625" indent="-174625">
                <a:lnSpc>
                  <a:spcPct val="85000"/>
                </a:lnSpc>
                <a:spcBef>
                  <a:spcPct val="20000"/>
                </a:spcBef>
                <a:buClr>
                  <a:schemeClr val="tx2"/>
                </a:buClr>
                <a:buSzPct val="75000"/>
                <a:buBlip>
                  <a:blip r:embed="rId5"/>
                </a:buBlip>
              </a:pPr>
              <a:r>
                <a:rPr lang="ja-JP" altLang="en-US" sz="1600" dirty="0"/>
                <a:t>統合ツールセット</a:t>
              </a:r>
            </a:p>
            <a:p>
              <a:pPr marL="174625" indent="-174625">
                <a:lnSpc>
                  <a:spcPct val="85000"/>
                </a:lnSpc>
                <a:spcBef>
                  <a:spcPct val="20000"/>
                </a:spcBef>
                <a:buClr>
                  <a:schemeClr val="tx2"/>
                </a:buClr>
                <a:buSzPct val="75000"/>
                <a:buBlip>
                  <a:blip r:embed="rId5"/>
                </a:buBlip>
              </a:pPr>
              <a:r>
                <a:rPr lang="ja-JP" altLang="en-US" sz="1600" dirty="0"/>
                <a:t>企業の基幹アプリケーション接続</a:t>
              </a:r>
            </a:p>
          </p:txBody>
        </p:sp>
      </p:grpSp>
      <p:grpSp>
        <p:nvGrpSpPr>
          <p:cNvPr id="7" name="Group 30"/>
          <p:cNvGrpSpPr>
            <a:grpSpLocks/>
          </p:cNvGrpSpPr>
          <p:nvPr/>
        </p:nvGrpSpPr>
        <p:grpSpPr bwMode="auto">
          <a:xfrm>
            <a:off x="1852613" y="4013200"/>
            <a:ext cx="1651000" cy="1785938"/>
            <a:chOff x="207" y="2528"/>
            <a:chExt cx="1040" cy="1125"/>
          </a:xfrm>
        </p:grpSpPr>
        <p:sp>
          <p:nvSpPr>
            <p:cNvPr id="1137695" name="Text Box 31"/>
            <p:cNvSpPr txBox="1">
              <a:spLocks noChangeArrowheads="1"/>
            </p:cNvSpPr>
            <p:nvPr/>
          </p:nvSpPr>
          <p:spPr bwMode="auto">
            <a:xfrm>
              <a:off x="207" y="3302"/>
              <a:ext cx="1040" cy="351"/>
            </a:xfrm>
            <a:prstGeom prst="rect">
              <a:avLst/>
            </a:prstGeom>
            <a:noFill/>
            <a:ln w="9525" algn="ctr">
              <a:noFill/>
              <a:miter lim="800000"/>
              <a:headEnd type="none" w="sm" len="sm"/>
              <a:tailEnd type="none" w="sm" len="sm"/>
            </a:ln>
            <a:effectLst/>
          </p:spPr>
          <p:txBody>
            <a:bodyPr vert="horz" wrap="square" lIns="91440" tIns="45720" rIns="91440" bIns="45720" numCol="1" anchor="t" anchorCtr="0" compatLnSpc="1">
              <a:prstTxWarp prst="textNoShape">
                <a:avLst/>
              </a:prstTxWarp>
              <a:spAutoFit/>
            </a:bodyPr>
            <a:lstStyle/>
            <a:p>
              <a:pPr marL="174625" indent="-174625">
                <a:lnSpc>
                  <a:spcPct val="85000"/>
                </a:lnSpc>
                <a:spcBef>
                  <a:spcPct val="20000"/>
                </a:spcBef>
                <a:buClr>
                  <a:schemeClr val="tx2"/>
                </a:buClr>
                <a:buSzPct val="75000"/>
                <a:buBlip>
                  <a:blip r:embed="rId5"/>
                </a:buBlip>
              </a:pPr>
              <a:r>
                <a:rPr lang="ja-JP" altLang="en-US" sz="1600" dirty="0"/>
                <a:t>メインフレーム</a:t>
              </a:r>
            </a:p>
            <a:p>
              <a:pPr marL="174625" indent="-174625">
                <a:lnSpc>
                  <a:spcPct val="85000"/>
                </a:lnSpc>
                <a:spcBef>
                  <a:spcPct val="20000"/>
                </a:spcBef>
                <a:buClr>
                  <a:schemeClr val="tx2"/>
                </a:buClr>
                <a:buSzPct val="75000"/>
                <a:buBlip>
                  <a:blip r:embed="rId5"/>
                </a:buBlip>
              </a:pPr>
              <a:r>
                <a:rPr lang="ja-JP" altLang="en-US" sz="1600" dirty="0"/>
                <a:t>ダム端末</a:t>
              </a:r>
            </a:p>
          </p:txBody>
        </p:sp>
        <p:pic>
          <p:nvPicPr>
            <p:cNvPr id="1137696" name="Picture 32" descr="IBM PC 386 desktop"/>
            <p:cNvPicPr>
              <a:picLocks noChangeAspect="1" noChangeArrowheads="1"/>
            </p:cNvPicPr>
            <p:nvPr/>
          </p:nvPicPr>
          <p:blipFill>
            <a:blip r:embed="rId19"/>
            <a:srcRect/>
            <a:stretch>
              <a:fillRect/>
            </a:stretch>
          </p:blipFill>
          <p:spPr bwMode="auto">
            <a:xfrm rot="-319760">
              <a:off x="553" y="2762"/>
              <a:ext cx="464" cy="449"/>
            </a:xfrm>
            <a:prstGeom prst="rect">
              <a:avLst/>
            </a:prstGeom>
            <a:noFill/>
            <a:effectLst>
              <a:outerShdw dist="35921" dir="2700000" algn="ctr" rotWithShape="0">
                <a:srgbClr val="333333"/>
              </a:outerShdw>
            </a:effectLst>
          </p:spPr>
        </p:pic>
        <p:pic>
          <p:nvPicPr>
            <p:cNvPr id="1137697" name="Picture 33" descr="minicomputer DEC pdp8"/>
            <p:cNvPicPr>
              <a:picLocks noChangeAspect="1" noChangeArrowheads="1"/>
            </p:cNvPicPr>
            <p:nvPr/>
          </p:nvPicPr>
          <p:blipFill>
            <a:blip r:embed="rId20"/>
            <a:srcRect/>
            <a:stretch>
              <a:fillRect/>
            </a:stretch>
          </p:blipFill>
          <p:spPr bwMode="auto">
            <a:xfrm>
              <a:off x="218" y="2528"/>
              <a:ext cx="317" cy="758"/>
            </a:xfrm>
            <a:prstGeom prst="rect">
              <a:avLst/>
            </a:prstGeom>
            <a:noFill/>
            <a:effectLst>
              <a:outerShdw dist="35921" dir="2700000" algn="ctr" rotWithShape="0">
                <a:srgbClr val="333333"/>
              </a:outerShdw>
            </a:effectLst>
          </p:spPr>
        </p:pic>
      </p:grpSp>
      <p:grpSp>
        <p:nvGrpSpPr>
          <p:cNvPr id="9" name="Group 37"/>
          <p:cNvGrpSpPr>
            <a:grpSpLocks/>
          </p:cNvGrpSpPr>
          <p:nvPr/>
        </p:nvGrpSpPr>
        <p:grpSpPr bwMode="auto">
          <a:xfrm>
            <a:off x="1511301" y="5854700"/>
            <a:ext cx="9256713" cy="1041400"/>
            <a:chOff x="-8" y="3688"/>
            <a:chExt cx="5831" cy="656"/>
          </a:xfrm>
        </p:grpSpPr>
        <p:sp>
          <p:nvSpPr>
            <p:cNvPr id="1137702" name="AutoShape 38"/>
            <p:cNvSpPr>
              <a:spLocks noChangeArrowheads="1"/>
            </p:cNvSpPr>
            <p:nvPr/>
          </p:nvSpPr>
          <p:spPr bwMode="auto">
            <a:xfrm>
              <a:off x="-8" y="3688"/>
              <a:ext cx="5768" cy="656"/>
            </a:xfrm>
            <a:prstGeom prst="rightArrow">
              <a:avLst>
                <a:gd name="adj1" fmla="val 73611"/>
                <a:gd name="adj2" fmla="val 103395"/>
              </a:avLst>
            </a:prstGeom>
            <a:gradFill rotWithShape="1">
              <a:gsLst>
                <a:gs pos="0">
                  <a:srgbClr val="0065FA">
                    <a:alpha val="42999"/>
                  </a:srgbClr>
                </a:gs>
                <a:gs pos="100000">
                  <a:schemeClr val="bg2">
                    <a:alpha val="89999"/>
                  </a:schemeClr>
                </a:gs>
              </a:gsLst>
              <a:lin ang="0" scaled="1"/>
            </a:gradFill>
            <a:ln w="9525" algn="ctr">
              <a:noFill/>
              <a:miter lim="800000"/>
              <a:headEnd/>
              <a:tailEnd/>
            </a:ln>
            <a:effectLst/>
          </p:spPr>
          <p:txBody>
            <a:bodyPr vert="horz" wrap="none" lIns="91440" tIns="45720" rIns="91440" bIns="45720" numCol="1" anchor="ctr" anchorCtr="0" compatLnSpc="1">
              <a:prstTxWarp prst="textNoShape">
                <a:avLst/>
              </a:prstTxWarp>
            </a:bodyPr>
            <a:lstStyle/>
            <a:p>
              <a:endParaRPr lang="ja-JP" altLang="en-US" dirty="0"/>
            </a:p>
          </p:txBody>
        </p:sp>
        <p:sp>
          <p:nvSpPr>
            <p:cNvPr id="1137703" name="Text Box 39"/>
            <p:cNvSpPr txBox="1">
              <a:spLocks noChangeArrowheads="1"/>
            </p:cNvSpPr>
            <p:nvPr/>
          </p:nvSpPr>
          <p:spPr bwMode="auto">
            <a:xfrm>
              <a:off x="72" y="3888"/>
              <a:ext cx="899" cy="287"/>
            </a:xfrm>
            <a:prstGeom prst="rect">
              <a:avLst/>
            </a:prstGeom>
            <a:noFill/>
            <a:ln w="9525" algn="ctr">
              <a:noFill/>
              <a:miter lim="800000"/>
              <a:headEnd type="none" w="sm" len="sm"/>
              <a:tailEnd type="none" w="sm" len="sm"/>
            </a:ln>
            <a:effectLst/>
          </p:spPr>
          <p:txBody>
            <a:bodyPr vert="horz" wrap="square" lIns="91440" tIns="45720" rIns="91440" bIns="45720" numCol="1" anchor="t" anchorCtr="0" compatLnSpc="1">
              <a:prstTxWarp prst="textNoShape">
                <a:avLst/>
              </a:prstTxWarp>
              <a:spAutoFit/>
            </a:bodyPr>
            <a:lstStyle/>
            <a:p>
              <a:pPr algn="ctr">
                <a:lnSpc>
                  <a:spcPct val="85000"/>
                </a:lnSpc>
              </a:pPr>
              <a:r>
                <a:rPr lang="ja-JP" altLang="en-US" sz="1600" dirty="0">
                  <a:solidFill>
                    <a:schemeClr val="bg1"/>
                  </a:solidFill>
                </a:rPr>
                <a:t>集中型</a:t>
              </a:r>
            </a:p>
            <a:p>
              <a:pPr algn="ctr">
                <a:lnSpc>
                  <a:spcPct val="85000"/>
                </a:lnSpc>
              </a:pPr>
              <a:r>
                <a:rPr lang="en-US" altLang="ja-JP" sz="1200" dirty="0">
                  <a:solidFill>
                    <a:schemeClr val="bg1"/>
                  </a:solidFill>
                </a:rPr>
                <a:t>80</a:t>
              </a:r>
              <a:r>
                <a:rPr lang="ja-JP" altLang="en-US" sz="1200" dirty="0">
                  <a:solidFill>
                    <a:schemeClr val="bg1"/>
                  </a:solidFill>
                </a:rPr>
                <a:t>年代初期</a:t>
              </a:r>
              <a:r>
                <a:rPr lang="en-US" altLang="ja-JP" sz="1200" dirty="0">
                  <a:solidFill>
                    <a:schemeClr val="bg1"/>
                  </a:solidFill>
                </a:rPr>
                <a:t>-</a:t>
              </a:r>
              <a:r>
                <a:rPr lang="ja-JP" altLang="en-US" sz="1200" dirty="0">
                  <a:solidFill>
                    <a:schemeClr val="bg1"/>
                  </a:solidFill>
                </a:rPr>
                <a:t>中期</a:t>
              </a:r>
            </a:p>
          </p:txBody>
        </p:sp>
        <p:sp>
          <p:nvSpPr>
            <p:cNvPr id="1137704" name="Text Box 40"/>
            <p:cNvSpPr txBox="1">
              <a:spLocks noChangeArrowheads="1"/>
            </p:cNvSpPr>
            <p:nvPr/>
          </p:nvSpPr>
          <p:spPr bwMode="auto">
            <a:xfrm>
              <a:off x="2972" y="3888"/>
              <a:ext cx="1308" cy="272"/>
            </a:xfrm>
            <a:prstGeom prst="rect">
              <a:avLst/>
            </a:prstGeom>
            <a:noFill/>
            <a:ln w="9525" algn="ctr">
              <a:noFill/>
              <a:miter lim="800000"/>
              <a:headEnd type="none" w="sm" len="sm"/>
              <a:tailEnd type="none" w="sm" len="sm"/>
            </a:ln>
            <a:effectLst/>
          </p:spPr>
          <p:txBody>
            <a:bodyPr vert="horz" wrap="square" lIns="91440" tIns="45720" rIns="91440" bIns="45720" numCol="1" anchor="t" anchorCtr="0" compatLnSpc="1">
              <a:prstTxWarp prst="textNoShape">
                <a:avLst/>
              </a:prstTxWarp>
              <a:spAutoFit/>
            </a:bodyPr>
            <a:lstStyle/>
            <a:p>
              <a:pPr algn="ctr">
                <a:lnSpc>
                  <a:spcPct val="85000"/>
                </a:lnSpc>
              </a:pPr>
              <a:r>
                <a:rPr lang="ja-JP" altLang="en-US" sz="1400" dirty="0">
                  <a:solidFill>
                    <a:schemeClr val="bg1"/>
                  </a:solidFill>
                </a:rPr>
                <a:t>インターネット</a:t>
              </a:r>
            </a:p>
            <a:p>
              <a:pPr algn="ctr">
                <a:lnSpc>
                  <a:spcPct val="85000"/>
                </a:lnSpc>
              </a:pPr>
              <a:r>
                <a:rPr lang="en-US" altLang="ja-JP" sz="1200" dirty="0">
                  <a:solidFill>
                    <a:schemeClr val="bg1"/>
                  </a:solidFill>
                </a:rPr>
                <a:t>2000</a:t>
              </a:r>
              <a:r>
                <a:rPr lang="ja-JP" altLang="en-US" sz="1200" dirty="0">
                  <a:solidFill>
                    <a:schemeClr val="bg1"/>
                  </a:solidFill>
                </a:rPr>
                <a:t>年代中期</a:t>
              </a:r>
            </a:p>
          </p:txBody>
        </p:sp>
        <p:sp>
          <p:nvSpPr>
            <p:cNvPr id="1137705" name="Text Box 41"/>
            <p:cNvSpPr txBox="1">
              <a:spLocks noChangeArrowheads="1"/>
            </p:cNvSpPr>
            <p:nvPr/>
          </p:nvSpPr>
          <p:spPr bwMode="auto">
            <a:xfrm>
              <a:off x="1434" y="3838"/>
              <a:ext cx="1308" cy="418"/>
            </a:xfrm>
            <a:prstGeom prst="rect">
              <a:avLst/>
            </a:prstGeom>
            <a:noFill/>
            <a:ln w="9525" algn="ctr">
              <a:noFill/>
              <a:miter lim="800000"/>
              <a:headEnd type="none" w="sm" len="sm"/>
              <a:tailEnd type="none" w="sm" len="sm"/>
            </a:ln>
            <a:effectLst/>
          </p:spPr>
          <p:txBody>
            <a:bodyPr vert="horz" wrap="square" lIns="91440" tIns="45720" rIns="91440" bIns="45720" numCol="1" anchor="t" anchorCtr="0" compatLnSpc="1">
              <a:prstTxWarp prst="textNoShape">
                <a:avLst/>
              </a:prstTxWarp>
              <a:spAutoFit/>
            </a:bodyPr>
            <a:lstStyle/>
            <a:p>
              <a:pPr algn="ctr">
                <a:lnSpc>
                  <a:spcPct val="85000"/>
                </a:lnSpc>
              </a:pPr>
              <a:r>
                <a:rPr lang="ja-JP" altLang="en-US" sz="1600" dirty="0">
                  <a:solidFill>
                    <a:schemeClr val="bg1"/>
                  </a:solidFill>
                </a:rPr>
                <a:t>クライアント</a:t>
              </a:r>
            </a:p>
            <a:p>
              <a:pPr algn="ctr">
                <a:lnSpc>
                  <a:spcPct val="85000"/>
                </a:lnSpc>
              </a:pPr>
              <a:r>
                <a:rPr lang="ja-JP" altLang="en-US" sz="1600" dirty="0">
                  <a:solidFill>
                    <a:schemeClr val="bg1"/>
                  </a:solidFill>
                </a:rPr>
                <a:t> サーバー</a:t>
              </a:r>
              <a:endParaRPr lang="ja-JP" altLang="en-US" sz="1400" dirty="0">
                <a:solidFill>
                  <a:schemeClr val="bg1"/>
                </a:solidFill>
              </a:endParaRPr>
            </a:p>
            <a:p>
              <a:pPr algn="ctr">
                <a:lnSpc>
                  <a:spcPct val="85000"/>
                </a:lnSpc>
              </a:pPr>
              <a:r>
                <a:rPr lang="en-US" altLang="ja-JP" sz="1200" dirty="0">
                  <a:solidFill>
                    <a:schemeClr val="bg1"/>
                  </a:solidFill>
                </a:rPr>
                <a:t>80</a:t>
              </a:r>
              <a:r>
                <a:rPr lang="ja-JP" altLang="en-US" sz="1200" dirty="0">
                  <a:solidFill>
                    <a:schemeClr val="bg1"/>
                  </a:solidFill>
                </a:rPr>
                <a:t>年代末期</a:t>
              </a:r>
              <a:r>
                <a:rPr lang="en-US" altLang="ja-JP" sz="1200" dirty="0">
                  <a:solidFill>
                    <a:schemeClr val="bg1"/>
                  </a:solidFill>
                </a:rPr>
                <a:t>-90</a:t>
              </a:r>
              <a:r>
                <a:rPr lang="ja-JP" altLang="en-US" sz="1200" dirty="0">
                  <a:solidFill>
                    <a:schemeClr val="bg1"/>
                  </a:solidFill>
                </a:rPr>
                <a:t>年代中期</a:t>
              </a:r>
            </a:p>
          </p:txBody>
        </p:sp>
        <p:sp>
          <p:nvSpPr>
            <p:cNvPr id="1137706" name="Text Box 42"/>
            <p:cNvSpPr txBox="1">
              <a:spLocks noChangeArrowheads="1"/>
            </p:cNvSpPr>
            <p:nvPr/>
          </p:nvSpPr>
          <p:spPr bwMode="auto">
            <a:xfrm>
              <a:off x="4419" y="3819"/>
              <a:ext cx="1404" cy="384"/>
            </a:xfrm>
            <a:prstGeom prst="rect">
              <a:avLst/>
            </a:prstGeom>
            <a:noFill/>
            <a:ln w="9525" algn="ctr">
              <a:noFill/>
              <a:miter lim="800000"/>
              <a:headEnd type="none" w="sm" len="sm"/>
              <a:tailEnd type="none" w="sm" len="sm"/>
            </a:ln>
            <a:effectLst/>
          </p:spPr>
          <p:txBody>
            <a:bodyPr vert="horz" wrap="square" lIns="91440" tIns="45720" rIns="91440" bIns="45720" numCol="1" anchor="t" anchorCtr="0" compatLnSpc="1">
              <a:prstTxWarp prst="textNoShape">
                <a:avLst/>
              </a:prstTxWarp>
              <a:spAutoFit/>
            </a:bodyPr>
            <a:lstStyle/>
            <a:p>
              <a:pPr algn="ctr">
                <a:lnSpc>
                  <a:spcPct val="85000"/>
                </a:lnSpc>
              </a:pPr>
              <a:r>
                <a:rPr lang="ja-JP" altLang="en-US" sz="1400" dirty="0">
                  <a:solidFill>
                    <a:schemeClr val="bg1"/>
                  </a:solidFill>
                </a:rPr>
                <a:t>複合型</a:t>
              </a:r>
              <a:r>
                <a:rPr lang="en-US" altLang="ja-JP" sz="1400" dirty="0">
                  <a:solidFill>
                    <a:schemeClr val="bg1"/>
                  </a:solidFill>
                </a:rPr>
                <a:t>/</a:t>
              </a:r>
              <a:br>
                <a:rPr lang="ja-JP" altLang="en-US" sz="1400" dirty="0">
                  <a:solidFill>
                    <a:schemeClr val="bg1"/>
                  </a:solidFill>
                </a:rPr>
              </a:br>
              <a:r>
                <a:rPr lang="ja-JP" altLang="en-US" sz="1400" dirty="0">
                  <a:solidFill>
                    <a:schemeClr val="bg1"/>
                  </a:solidFill>
                </a:rPr>
                <a:t>サービス指向</a:t>
              </a:r>
              <a:endParaRPr lang="ja-JP" altLang="en-US" sz="1200" dirty="0">
                <a:solidFill>
                  <a:schemeClr val="bg1"/>
                </a:solidFill>
              </a:endParaRPr>
            </a:p>
            <a:p>
              <a:pPr algn="ctr">
                <a:lnSpc>
                  <a:spcPct val="85000"/>
                </a:lnSpc>
              </a:pPr>
              <a:r>
                <a:rPr lang="en-US" altLang="ja-JP" sz="1200" dirty="0">
                  <a:solidFill>
                    <a:schemeClr val="bg1"/>
                  </a:solidFill>
                </a:rPr>
                <a:t>2015</a:t>
              </a:r>
              <a:r>
                <a:rPr lang="ja-JP" altLang="en-US" sz="1200" dirty="0">
                  <a:solidFill>
                    <a:schemeClr val="bg1"/>
                  </a:solidFill>
                </a:rPr>
                <a:t>年中期～</a:t>
              </a:r>
            </a:p>
          </p:txBody>
        </p:sp>
        <p:pic>
          <p:nvPicPr>
            <p:cNvPr id="1137707" name="Picture 43" descr="Gold Medium Sm Arrow no shadow"/>
            <p:cNvPicPr>
              <a:picLocks noChangeAspect="1" noChangeArrowheads="1"/>
            </p:cNvPicPr>
            <p:nvPr/>
          </p:nvPicPr>
          <p:blipFill>
            <a:blip r:embed="rId21" cstate="print"/>
            <a:srcRect/>
            <a:stretch>
              <a:fillRect/>
            </a:stretch>
          </p:blipFill>
          <p:spPr bwMode="auto">
            <a:xfrm>
              <a:off x="994" y="3948"/>
              <a:ext cx="651" cy="141"/>
            </a:xfrm>
            <a:prstGeom prst="rect">
              <a:avLst/>
            </a:prstGeom>
            <a:noFill/>
          </p:spPr>
        </p:pic>
        <p:pic>
          <p:nvPicPr>
            <p:cNvPr id="1137708" name="Picture 44" descr="Gold Medium Sm Arrow no shadow"/>
            <p:cNvPicPr>
              <a:picLocks noChangeAspect="1" noChangeArrowheads="1"/>
            </p:cNvPicPr>
            <p:nvPr/>
          </p:nvPicPr>
          <p:blipFill>
            <a:blip r:embed="rId21" cstate="print"/>
            <a:srcRect/>
            <a:stretch>
              <a:fillRect/>
            </a:stretch>
          </p:blipFill>
          <p:spPr bwMode="auto">
            <a:xfrm>
              <a:off x="2462" y="3949"/>
              <a:ext cx="651" cy="141"/>
            </a:xfrm>
            <a:prstGeom prst="rect">
              <a:avLst/>
            </a:prstGeom>
            <a:noFill/>
          </p:spPr>
        </p:pic>
        <p:pic>
          <p:nvPicPr>
            <p:cNvPr id="1137709" name="Picture 45" descr="Gold Medium Sm Arrow no shadow"/>
            <p:cNvPicPr>
              <a:picLocks noChangeAspect="1" noChangeArrowheads="1"/>
            </p:cNvPicPr>
            <p:nvPr/>
          </p:nvPicPr>
          <p:blipFill>
            <a:blip r:embed="rId21" cstate="print"/>
            <a:srcRect/>
            <a:stretch>
              <a:fillRect/>
            </a:stretch>
          </p:blipFill>
          <p:spPr bwMode="auto">
            <a:xfrm>
              <a:off x="4053" y="3949"/>
              <a:ext cx="651" cy="141"/>
            </a:xfrm>
            <a:prstGeom prst="rect">
              <a:avLst/>
            </a:prstGeom>
            <a:noFill/>
          </p:spPr>
        </p:pic>
      </p:grpSp>
      <p:grpSp>
        <p:nvGrpSpPr>
          <p:cNvPr id="45" name="Group 3">
            <a:extLst>
              <a:ext uri="{FF2B5EF4-FFF2-40B4-BE49-F238E27FC236}">
                <a16:creationId xmlns:a16="http://schemas.microsoft.com/office/drawing/2014/main" id="{89AC0820-1236-49C0-B539-4D49B534F966}"/>
              </a:ext>
            </a:extLst>
          </p:cNvPr>
          <p:cNvGrpSpPr>
            <a:grpSpLocks/>
          </p:cNvGrpSpPr>
          <p:nvPr/>
        </p:nvGrpSpPr>
        <p:grpSpPr bwMode="auto">
          <a:xfrm>
            <a:off x="8509121" y="972344"/>
            <a:ext cx="2103437" cy="2355851"/>
            <a:chOff x="4509" y="515"/>
            <a:chExt cx="1325" cy="1484"/>
          </a:xfrm>
        </p:grpSpPr>
        <p:sp>
          <p:nvSpPr>
            <p:cNvPr id="46" name="Text Box 4">
              <a:extLst>
                <a:ext uri="{FF2B5EF4-FFF2-40B4-BE49-F238E27FC236}">
                  <a16:creationId xmlns:a16="http://schemas.microsoft.com/office/drawing/2014/main" id="{9803C61B-9809-499D-8439-D679BE76D09F}"/>
                </a:ext>
              </a:extLst>
            </p:cNvPr>
            <p:cNvSpPr txBox="1">
              <a:spLocks noChangeArrowheads="1"/>
            </p:cNvSpPr>
            <p:nvPr/>
          </p:nvSpPr>
          <p:spPr bwMode="auto">
            <a:xfrm>
              <a:off x="4509" y="1483"/>
              <a:ext cx="1325" cy="516"/>
            </a:xfrm>
            <a:prstGeom prst="rect">
              <a:avLst/>
            </a:prstGeom>
            <a:noFill/>
            <a:ln w="9525" algn="ctr">
              <a:noFill/>
              <a:miter lim="800000"/>
              <a:headEnd type="none" w="sm" len="sm"/>
              <a:tailEnd type="none" w="sm" len="sm"/>
            </a:ln>
            <a:effectLst/>
          </p:spPr>
          <p:txBody>
            <a:bodyPr vert="horz" wrap="square" lIns="91440" tIns="45720" rIns="91440" bIns="45720" numCol="1" anchor="t" anchorCtr="0" compatLnSpc="1">
              <a:prstTxWarp prst="textNoShape">
                <a:avLst/>
              </a:prstTxWarp>
              <a:spAutoFit/>
            </a:bodyPr>
            <a:lstStyle/>
            <a:p>
              <a:pPr marL="174625" indent="-174625">
                <a:lnSpc>
                  <a:spcPct val="85000"/>
                </a:lnSpc>
                <a:spcBef>
                  <a:spcPct val="20000"/>
                </a:spcBef>
                <a:buClr>
                  <a:schemeClr val="tx2"/>
                </a:buClr>
                <a:buSzPct val="75000"/>
                <a:buBlip>
                  <a:blip r:embed="rId5"/>
                </a:buBlip>
              </a:pPr>
              <a:r>
                <a:rPr lang="ja-JP" altLang="en-US" sz="1600" dirty="0"/>
                <a:t>スマホ</a:t>
              </a:r>
              <a:r>
                <a:rPr lang="en-US" altLang="ja-JP" sz="1600" dirty="0"/>
                <a:t> </a:t>
              </a:r>
            </a:p>
            <a:p>
              <a:pPr marL="174625" indent="-174625">
                <a:lnSpc>
                  <a:spcPct val="85000"/>
                </a:lnSpc>
                <a:spcBef>
                  <a:spcPct val="20000"/>
                </a:spcBef>
                <a:buClr>
                  <a:schemeClr val="tx2"/>
                </a:buClr>
                <a:buSzPct val="75000"/>
                <a:buBlip>
                  <a:blip r:embed="rId5"/>
                </a:buBlip>
              </a:pPr>
              <a:r>
                <a:rPr lang="en-US" altLang="ja-JP" sz="1600" dirty="0"/>
                <a:t>micro-services</a:t>
              </a:r>
            </a:p>
            <a:p>
              <a:pPr marL="174625" indent="-174625">
                <a:lnSpc>
                  <a:spcPct val="85000"/>
                </a:lnSpc>
                <a:spcBef>
                  <a:spcPct val="20000"/>
                </a:spcBef>
                <a:buClr>
                  <a:schemeClr val="tx2"/>
                </a:buClr>
                <a:buSzPct val="75000"/>
                <a:buBlip>
                  <a:blip r:embed="rId5"/>
                </a:buBlip>
              </a:pPr>
              <a:r>
                <a:rPr lang="ja-JP" altLang="en-US" sz="1600" dirty="0"/>
                <a:t>機械学習</a:t>
              </a:r>
            </a:p>
          </p:txBody>
        </p:sp>
        <p:grpSp>
          <p:nvGrpSpPr>
            <p:cNvPr id="47" name="Group 5">
              <a:extLst>
                <a:ext uri="{FF2B5EF4-FFF2-40B4-BE49-F238E27FC236}">
                  <a16:creationId xmlns:a16="http://schemas.microsoft.com/office/drawing/2014/main" id="{893EF6C5-8E42-4219-BEA5-0859C4A98FC6}"/>
                </a:ext>
              </a:extLst>
            </p:cNvPr>
            <p:cNvGrpSpPr>
              <a:grpSpLocks/>
            </p:cNvGrpSpPr>
            <p:nvPr/>
          </p:nvGrpSpPr>
          <p:grpSpPr bwMode="auto">
            <a:xfrm>
              <a:off x="4584" y="515"/>
              <a:ext cx="1163" cy="831"/>
              <a:chOff x="5396" y="-1403"/>
              <a:chExt cx="2352" cy="1572"/>
            </a:xfrm>
          </p:grpSpPr>
          <p:pic>
            <p:nvPicPr>
              <p:cNvPr id="49" name="Picture 6" descr="network lines">
                <a:extLst>
                  <a:ext uri="{FF2B5EF4-FFF2-40B4-BE49-F238E27FC236}">
                    <a16:creationId xmlns:a16="http://schemas.microsoft.com/office/drawing/2014/main" id="{83FC3583-B974-4F32-B06C-9370093712B3}"/>
                  </a:ext>
                </a:extLst>
              </p:cNvPr>
              <p:cNvPicPr>
                <a:picLocks noChangeAspect="1" noChangeArrowheads="1"/>
              </p:cNvPicPr>
              <p:nvPr/>
            </p:nvPicPr>
            <p:blipFill>
              <a:blip r:embed="rId6"/>
              <a:srcRect/>
              <a:stretch>
                <a:fillRect/>
              </a:stretch>
            </p:blipFill>
            <p:spPr bwMode="auto">
              <a:xfrm>
                <a:off x="5523" y="-1278"/>
                <a:ext cx="2066" cy="1447"/>
              </a:xfrm>
              <a:prstGeom prst="rect">
                <a:avLst/>
              </a:prstGeom>
              <a:noFill/>
              <a:effectLst>
                <a:outerShdw dist="35921" dir="2700000" algn="ctr" rotWithShape="0">
                  <a:srgbClr val="333333"/>
                </a:outerShdw>
              </a:effectLst>
            </p:spPr>
          </p:pic>
          <p:pic>
            <p:nvPicPr>
              <p:cNvPr id="50" name="Picture 7" descr="binary code">
                <a:extLst>
                  <a:ext uri="{FF2B5EF4-FFF2-40B4-BE49-F238E27FC236}">
                    <a16:creationId xmlns:a16="http://schemas.microsoft.com/office/drawing/2014/main" id="{08D731CE-3095-4A3B-85C7-546C015754D7}"/>
                  </a:ext>
                </a:extLst>
              </p:cNvPr>
              <p:cNvPicPr>
                <a:picLocks noChangeAspect="1" noChangeArrowheads="1"/>
              </p:cNvPicPr>
              <p:nvPr/>
            </p:nvPicPr>
            <p:blipFill>
              <a:blip r:embed="rId7"/>
              <a:srcRect/>
              <a:stretch>
                <a:fillRect/>
              </a:stretch>
            </p:blipFill>
            <p:spPr bwMode="auto">
              <a:xfrm>
                <a:off x="6500" y="-1211"/>
                <a:ext cx="448" cy="1225"/>
              </a:xfrm>
              <a:prstGeom prst="rect">
                <a:avLst/>
              </a:prstGeom>
              <a:noFill/>
              <a:effectLst>
                <a:outerShdw dist="35921" dir="2700000" algn="ctr" rotWithShape="0">
                  <a:srgbClr val="333333"/>
                </a:outerShdw>
              </a:effectLst>
            </p:spPr>
          </p:pic>
          <p:pic>
            <p:nvPicPr>
              <p:cNvPr id="51" name="Picture 8" descr="PC">
                <a:extLst>
                  <a:ext uri="{FF2B5EF4-FFF2-40B4-BE49-F238E27FC236}">
                    <a16:creationId xmlns:a16="http://schemas.microsoft.com/office/drawing/2014/main" id="{2D44C667-284F-4BFA-86B2-E6071E255675}"/>
                  </a:ext>
                </a:extLst>
              </p:cNvPr>
              <p:cNvPicPr>
                <a:picLocks noChangeAspect="1" noChangeArrowheads="1"/>
              </p:cNvPicPr>
              <p:nvPr/>
            </p:nvPicPr>
            <p:blipFill>
              <a:blip r:embed="rId8"/>
              <a:srcRect/>
              <a:stretch>
                <a:fillRect/>
              </a:stretch>
            </p:blipFill>
            <p:spPr bwMode="auto">
              <a:xfrm flipH="1">
                <a:off x="6836" y="-442"/>
                <a:ext cx="455" cy="454"/>
              </a:xfrm>
              <a:prstGeom prst="rect">
                <a:avLst/>
              </a:prstGeom>
              <a:noFill/>
              <a:effectLst>
                <a:outerShdw dist="35921" dir="2700000" algn="ctr" rotWithShape="0">
                  <a:srgbClr val="333333"/>
                </a:outerShdw>
              </a:effectLst>
            </p:spPr>
          </p:pic>
          <p:pic>
            <p:nvPicPr>
              <p:cNvPr id="52" name="Picture 9" descr="printer">
                <a:extLst>
                  <a:ext uri="{FF2B5EF4-FFF2-40B4-BE49-F238E27FC236}">
                    <a16:creationId xmlns:a16="http://schemas.microsoft.com/office/drawing/2014/main" id="{9195FEF8-B0AF-48DD-8149-779C9366C0C2}"/>
                  </a:ext>
                </a:extLst>
              </p:cNvPr>
              <p:cNvPicPr>
                <a:picLocks noChangeAspect="1" noChangeArrowheads="1"/>
              </p:cNvPicPr>
              <p:nvPr/>
            </p:nvPicPr>
            <p:blipFill>
              <a:blip r:embed="rId9"/>
              <a:srcRect/>
              <a:stretch>
                <a:fillRect/>
              </a:stretch>
            </p:blipFill>
            <p:spPr bwMode="auto">
              <a:xfrm flipH="1">
                <a:off x="7364" y="-394"/>
                <a:ext cx="384" cy="384"/>
              </a:xfrm>
              <a:prstGeom prst="rect">
                <a:avLst/>
              </a:prstGeom>
              <a:noFill/>
              <a:effectLst>
                <a:outerShdw dist="35921" dir="2700000" algn="ctr" rotWithShape="0">
                  <a:srgbClr val="333333"/>
                </a:outerShdw>
              </a:effectLst>
            </p:spPr>
          </p:pic>
          <p:pic>
            <p:nvPicPr>
              <p:cNvPr id="53" name="Picture 10" descr="storage array">
                <a:extLst>
                  <a:ext uri="{FF2B5EF4-FFF2-40B4-BE49-F238E27FC236}">
                    <a16:creationId xmlns:a16="http://schemas.microsoft.com/office/drawing/2014/main" id="{15DD414C-43BD-4AAB-A86E-CF7903F06AA6}"/>
                  </a:ext>
                </a:extLst>
              </p:cNvPr>
              <p:cNvPicPr>
                <a:picLocks noChangeAspect="1" noChangeArrowheads="1"/>
              </p:cNvPicPr>
              <p:nvPr/>
            </p:nvPicPr>
            <p:blipFill>
              <a:blip r:embed="rId10"/>
              <a:srcRect/>
              <a:stretch>
                <a:fillRect/>
              </a:stretch>
            </p:blipFill>
            <p:spPr bwMode="auto">
              <a:xfrm>
                <a:off x="6260" y="-490"/>
                <a:ext cx="345" cy="447"/>
              </a:xfrm>
              <a:prstGeom prst="rect">
                <a:avLst/>
              </a:prstGeom>
              <a:noFill/>
              <a:effectLst>
                <a:outerShdw dist="35921" dir="2700000" algn="ctr" rotWithShape="0">
                  <a:srgbClr val="333333"/>
                </a:outerShdw>
              </a:effectLst>
            </p:spPr>
          </p:pic>
          <p:pic>
            <p:nvPicPr>
              <p:cNvPr id="54" name="Picture 11" descr="Server - application">
                <a:extLst>
                  <a:ext uri="{FF2B5EF4-FFF2-40B4-BE49-F238E27FC236}">
                    <a16:creationId xmlns:a16="http://schemas.microsoft.com/office/drawing/2014/main" id="{06271A48-C380-4B76-A980-70AE10269890}"/>
                  </a:ext>
                </a:extLst>
              </p:cNvPr>
              <p:cNvPicPr>
                <a:picLocks noChangeAspect="1" noChangeArrowheads="1"/>
              </p:cNvPicPr>
              <p:nvPr/>
            </p:nvPicPr>
            <p:blipFill>
              <a:blip r:embed="rId11"/>
              <a:srcRect/>
              <a:stretch>
                <a:fillRect/>
              </a:stretch>
            </p:blipFill>
            <p:spPr bwMode="auto">
              <a:xfrm>
                <a:off x="6752" y="-987"/>
                <a:ext cx="306" cy="550"/>
              </a:xfrm>
              <a:prstGeom prst="rect">
                <a:avLst/>
              </a:prstGeom>
              <a:noFill/>
              <a:effectLst>
                <a:outerShdw dist="35921" dir="2700000" algn="ctr" rotWithShape="0">
                  <a:srgbClr val="333333"/>
                </a:outerShdw>
              </a:effectLst>
            </p:spPr>
          </p:pic>
          <p:pic>
            <p:nvPicPr>
              <p:cNvPr id="55" name="Picture 12" descr="Mobile cell Phone">
                <a:extLst>
                  <a:ext uri="{FF2B5EF4-FFF2-40B4-BE49-F238E27FC236}">
                    <a16:creationId xmlns:a16="http://schemas.microsoft.com/office/drawing/2014/main" id="{2DC2E912-2276-4744-A3DB-287B5B2AF72C}"/>
                  </a:ext>
                </a:extLst>
              </p:cNvPr>
              <p:cNvPicPr>
                <a:picLocks noChangeAspect="1" noChangeArrowheads="1"/>
              </p:cNvPicPr>
              <p:nvPr/>
            </p:nvPicPr>
            <p:blipFill>
              <a:blip r:embed="rId12"/>
              <a:srcRect/>
              <a:stretch>
                <a:fillRect/>
              </a:stretch>
            </p:blipFill>
            <p:spPr bwMode="auto">
              <a:xfrm>
                <a:off x="5828" y="-587"/>
                <a:ext cx="178" cy="422"/>
              </a:xfrm>
              <a:prstGeom prst="rect">
                <a:avLst/>
              </a:prstGeom>
              <a:noFill/>
              <a:effectLst>
                <a:outerShdw dist="35921" dir="2700000" algn="ctr" rotWithShape="0">
                  <a:srgbClr val="333333"/>
                </a:outerShdw>
              </a:effectLst>
            </p:spPr>
          </p:pic>
          <p:pic>
            <p:nvPicPr>
              <p:cNvPr id="56" name="Picture 13" descr="super computer mainframe">
                <a:extLst>
                  <a:ext uri="{FF2B5EF4-FFF2-40B4-BE49-F238E27FC236}">
                    <a16:creationId xmlns:a16="http://schemas.microsoft.com/office/drawing/2014/main" id="{55458EDC-1C6D-46EF-ACC8-36DDCF11D25B}"/>
                  </a:ext>
                </a:extLst>
              </p:cNvPr>
              <p:cNvPicPr>
                <a:picLocks noChangeAspect="1" noChangeArrowheads="1"/>
              </p:cNvPicPr>
              <p:nvPr/>
            </p:nvPicPr>
            <p:blipFill>
              <a:blip r:embed="rId13"/>
              <a:srcRect/>
              <a:stretch>
                <a:fillRect/>
              </a:stretch>
            </p:blipFill>
            <p:spPr bwMode="auto">
              <a:xfrm>
                <a:off x="7268" y="-923"/>
                <a:ext cx="270" cy="403"/>
              </a:xfrm>
              <a:prstGeom prst="rect">
                <a:avLst/>
              </a:prstGeom>
              <a:noFill/>
              <a:effectLst>
                <a:outerShdw dist="35921" dir="2700000" algn="ctr" rotWithShape="0">
                  <a:srgbClr val="333333"/>
                </a:outerShdw>
              </a:effectLst>
            </p:spPr>
          </p:pic>
          <p:pic>
            <p:nvPicPr>
              <p:cNvPr id="57" name="Picture 14" descr="Dumb Terminal">
                <a:extLst>
                  <a:ext uri="{FF2B5EF4-FFF2-40B4-BE49-F238E27FC236}">
                    <a16:creationId xmlns:a16="http://schemas.microsoft.com/office/drawing/2014/main" id="{8321F521-50B7-4DEA-9788-C50BFAA12036}"/>
                  </a:ext>
                </a:extLst>
              </p:cNvPr>
              <p:cNvPicPr>
                <a:picLocks noChangeAspect="1" noChangeArrowheads="1"/>
              </p:cNvPicPr>
              <p:nvPr/>
            </p:nvPicPr>
            <p:blipFill>
              <a:blip r:embed="rId14"/>
              <a:srcRect/>
              <a:stretch>
                <a:fillRect/>
              </a:stretch>
            </p:blipFill>
            <p:spPr bwMode="auto">
              <a:xfrm>
                <a:off x="6116" y="-875"/>
                <a:ext cx="362" cy="377"/>
              </a:xfrm>
              <a:prstGeom prst="rect">
                <a:avLst/>
              </a:prstGeom>
              <a:noFill/>
              <a:effectLst>
                <a:outerShdw dist="35921" dir="2700000" algn="ctr" rotWithShape="0">
                  <a:srgbClr val="333333"/>
                </a:outerShdw>
              </a:effectLst>
            </p:spPr>
          </p:pic>
          <p:pic>
            <p:nvPicPr>
              <p:cNvPr id="58" name="Picture 15" descr="Tablet PC">
                <a:extLst>
                  <a:ext uri="{FF2B5EF4-FFF2-40B4-BE49-F238E27FC236}">
                    <a16:creationId xmlns:a16="http://schemas.microsoft.com/office/drawing/2014/main" id="{B9DE7980-220C-438E-B21A-FA6A650AFA8E}"/>
                  </a:ext>
                </a:extLst>
              </p:cNvPr>
              <p:cNvPicPr>
                <a:picLocks noChangeAspect="1" noChangeArrowheads="1"/>
              </p:cNvPicPr>
              <p:nvPr/>
            </p:nvPicPr>
            <p:blipFill>
              <a:blip r:embed="rId15"/>
              <a:srcRect/>
              <a:stretch>
                <a:fillRect/>
              </a:stretch>
            </p:blipFill>
            <p:spPr bwMode="auto">
              <a:xfrm>
                <a:off x="5396" y="-587"/>
                <a:ext cx="331" cy="386"/>
              </a:xfrm>
              <a:prstGeom prst="rect">
                <a:avLst/>
              </a:prstGeom>
              <a:noFill/>
              <a:effectLst>
                <a:outerShdw dist="35921" dir="2700000" algn="ctr" rotWithShape="0">
                  <a:srgbClr val="333333"/>
                </a:outerShdw>
              </a:effectLst>
            </p:spPr>
          </p:pic>
          <p:pic>
            <p:nvPicPr>
              <p:cNvPr id="59" name="Picture 16" descr="Internet cloud web">
                <a:extLst>
                  <a:ext uri="{FF2B5EF4-FFF2-40B4-BE49-F238E27FC236}">
                    <a16:creationId xmlns:a16="http://schemas.microsoft.com/office/drawing/2014/main" id="{68CC30AC-69EC-4725-9374-4BD3918EA180}"/>
                  </a:ext>
                </a:extLst>
              </p:cNvPr>
              <p:cNvPicPr>
                <a:picLocks noChangeAspect="1" noChangeArrowheads="1"/>
              </p:cNvPicPr>
              <p:nvPr/>
            </p:nvPicPr>
            <p:blipFill>
              <a:blip r:embed="rId16"/>
              <a:srcRect/>
              <a:stretch>
                <a:fillRect/>
              </a:stretch>
            </p:blipFill>
            <p:spPr bwMode="auto">
              <a:xfrm>
                <a:off x="6356" y="-1403"/>
                <a:ext cx="720" cy="310"/>
              </a:xfrm>
              <a:prstGeom prst="rect">
                <a:avLst/>
              </a:prstGeom>
              <a:noFill/>
              <a:effectLst>
                <a:outerShdw dist="35921" dir="2700000" algn="ctr" rotWithShape="0">
                  <a:srgbClr val="333333"/>
                </a:outerShdw>
              </a:effectLst>
            </p:spPr>
          </p:pic>
        </p:grpSp>
        <p:pic>
          <p:nvPicPr>
            <p:cNvPr id="48" name="Picture 17" descr="XML web services icon open end">
              <a:extLst>
                <a:ext uri="{FF2B5EF4-FFF2-40B4-BE49-F238E27FC236}">
                  <a16:creationId xmlns:a16="http://schemas.microsoft.com/office/drawing/2014/main" id="{A68C6936-409F-4660-B323-2BAE0225A3D4}"/>
                </a:ext>
              </a:extLst>
            </p:cNvPr>
            <p:cNvPicPr>
              <a:picLocks noChangeAspect="1" noChangeArrowheads="1"/>
            </p:cNvPicPr>
            <p:nvPr/>
          </p:nvPicPr>
          <p:blipFill>
            <a:blip r:embed="rId17"/>
            <a:srcRect/>
            <a:stretch>
              <a:fillRect/>
            </a:stretch>
          </p:blipFill>
          <p:spPr bwMode="auto">
            <a:xfrm>
              <a:off x="4782" y="1194"/>
              <a:ext cx="242" cy="233"/>
            </a:xfrm>
            <a:prstGeom prst="rect">
              <a:avLst/>
            </a:prstGeom>
            <a:noFill/>
            <a:effectLst>
              <a:outerShdw dist="35921" dir="2700000" algn="ctr" rotWithShape="0">
                <a:srgbClr val="333333"/>
              </a:outerShdw>
            </a:effectLst>
          </p:spPr>
        </p:pic>
      </p:grpSp>
      <p:sp>
        <p:nvSpPr>
          <p:cNvPr id="4" name="正方形/長方形 3">
            <a:extLst>
              <a:ext uri="{FF2B5EF4-FFF2-40B4-BE49-F238E27FC236}">
                <a16:creationId xmlns:a16="http://schemas.microsoft.com/office/drawing/2014/main" id="{E29037AA-6C10-4F3B-96C3-49A923C3849E}"/>
              </a:ext>
            </a:extLst>
          </p:cNvPr>
          <p:cNvSpPr/>
          <p:nvPr>
            <p:custDataLst>
              <p:tags r:id="rId1"/>
            </p:custDataLst>
          </p:nvPr>
        </p:nvSpPr>
        <p:spPr bwMode="auto">
          <a:xfrm>
            <a:off x="7177141" y="4007879"/>
            <a:ext cx="4032448" cy="131695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2400" dirty="0">
                <a:gradFill flip="none" rotWithShape="1">
                  <a:gsLst>
                    <a:gs pos="0">
                      <a:srgbClr val="FFFFFF"/>
                    </a:gs>
                    <a:gs pos="100000">
                      <a:srgbClr val="FFFFFF"/>
                    </a:gs>
                  </a:gsLst>
                  <a:lin ang="5400000" scaled="0"/>
                  <a:tileRect/>
                </a:gradFill>
                <a:latin typeface="+mn-ea"/>
                <a:cs typeface="Segoe UI" pitchFamily="34" charset="0"/>
              </a:rPr>
              <a:t>更新予定</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childTnLst>
                                </p:cTn>
                              </p:par>
                              <p:par>
                                <p:cTn id="15" presetID="10" presetClass="entr" presetSubtype="0" fill="hold" nodeType="withEffect">
                                  <p:stCondLst>
                                    <p:cond delay="10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par>
                                <p:cTn id="18" presetID="10" presetClass="entr" presetSubtype="0" fill="hold" nodeType="withEffect">
                                  <p:stCondLst>
                                    <p:cond delay="100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792F696-24ED-455E-A9F1-E294C17079E5}"/>
              </a:ext>
            </a:extLst>
          </p:cNvPr>
          <p:cNvSpPr>
            <a:spLocks noGrp="1"/>
          </p:cNvSpPr>
          <p:nvPr>
            <p:ph sz="quarter" idx="10"/>
          </p:nvPr>
        </p:nvSpPr>
        <p:spPr/>
        <p:txBody>
          <a:bodyPr/>
          <a:lstStyle/>
          <a:p>
            <a:r>
              <a:rPr lang="en-US" altLang="ja-JP" dirty="0"/>
              <a:t>24. </a:t>
            </a:r>
            <a:r>
              <a:rPr lang="ja-JP" altLang="en-US" dirty="0"/>
              <a:t>メタデータの物理的な配置</a:t>
            </a:r>
            <a:br>
              <a:rPr lang="ja-JP" altLang="en-US" dirty="0"/>
            </a:br>
            <a:r>
              <a:rPr lang="en-US" altLang="ja-JP" dirty="0"/>
              <a:t>PE (Portable Executable) </a:t>
            </a:r>
            <a:r>
              <a:rPr lang="ja-JP" altLang="en-US" dirty="0"/>
              <a:t>フォーマット</a:t>
            </a:r>
            <a:endParaRPr kumimoji="1" lang="ja-JP" altLang="en-US" dirty="0"/>
          </a:p>
        </p:txBody>
      </p:sp>
      <p:sp>
        <p:nvSpPr>
          <p:cNvPr id="3" name="タイトル 2">
            <a:extLst>
              <a:ext uri="{FF2B5EF4-FFF2-40B4-BE49-F238E27FC236}">
                <a16:creationId xmlns:a16="http://schemas.microsoft.com/office/drawing/2014/main" id="{26DDC9CB-1BB2-4E49-88DD-64FEAB3C234B}"/>
              </a:ext>
            </a:extLst>
          </p:cNvPr>
          <p:cNvSpPr>
            <a:spLocks noGrp="1"/>
          </p:cNvSpPr>
          <p:nvPr>
            <p:ph type="title"/>
          </p:nvPr>
        </p:nvSpPr>
        <p:spPr/>
        <p:txBody>
          <a:bodyPr/>
          <a:lstStyle/>
          <a:p>
            <a:r>
              <a:rPr lang="ja-JP" altLang="en-US" dirty="0"/>
              <a:t>第 </a:t>
            </a:r>
            <a:r>
              <a:rPr lang="en-US" altLang="ja-JP" dirty="0"/>
              <a:t>2 </a:t>
            </a:r>
            <a:r>
              <a:rPr lang="ja-JP" altLang="en-US" dirty="0"/>
              <a:t>章 メタデータ及び意味論 </a:t>
            </a:r>
            <a:r>
              <a:rPr lang="en-US" altLang="ja-JP" dirty="0"/>
              <a:t>(※)</a:t>
            </a:r>
            <a:endParaRPr kumimoji="1" lang="ja-JP" altLang="en-US" dirty="0"/>
          </a:p>
        </p:txBody>
      </p:sp>
      <p:sp>
        <p:nvSpPr>
          <p:cNvPr id="4" name="テキスト ボックス 3">
            <a:extLst>
              <a:ext uri="{FF2B5EF4-FFF2-40B4-BE49-F238E27FC236}">
                <a16:creationId xmlns:a16="http://schemas.microsoft.com/office/drawing/2014/main" id="{0A35D971-5E01-4321-9BF6-3BA8F182ED30}"/>
              </a:ext>
            </a:extLst>
          </p:cNvPr>
          <p:cNvSpPr txBox="1"/>
          <p:nvPr/>
        </p:nvSpPr>
        <p:spPr>
          <a:xfrm>
            <a:off x="8309414" y="739729"/>
            <a:ext cx="3882586" cy="669832"/>
          </a:xfrm>
          <a:prstGeom prst="rect">
            <a:avLst/>
          </a:prstGeom>
          <a:noFill/>
        </p:spPr>
        <p:txBody>
          <a:bodyPr wrap="square" lIns="179285" tIns="143428" rIns="179285" bIns="143428" rtlCol="0">
            <a:spAutoFit/>
          </a:bodyPr>
          <a:lstStyle/>
          <a:p>
            <a:pPr>
              <a:lnSpc>
                <a:spcPct val="90000"/>
              </a:lnSpc>
              <a:spcAft>
                <a:spcPts val="588"/>
              </a:spcAft>
            </a:pPr>
            <a:r>
              <a:rPr lang="en-US" altLang="ja-JP" sz="2745" dirty="0">
                <a:gradFill>
                  <a:gsLst>
                    <a:gs pos="2917">
                      <a:schemeClr val="tx1"/>
                    </a:gs>
                    <a:gs pos="30000">
                      <a:schemeClr val="tx1"/>
                    </a:gs>
                  </a:gsLst>
                  <a:lin ang="5400000" scaled="0"/>
                </a:gradFill>
                <a:latin typeface="+mj-ea"/>
                <a:ea typeface="+mj-ea"/>
              </a:rPr>
              <a:t>※JIS X3016 </a:t>
            </a:r>
            <a:r>
              <a:rPr lang="ja-JP" altLang="en-US" sz="2745" dirty="0">
                <a:gradFill>
                  <a:gsLst>
                    <a:gs pos="2917">
                      <a:schemeClr val="tx1"/>
                    </a:gs>
                    <a:gs pos="30000">
                      <a:schemeClr val="tx1"/>
                    </a:gs>
                  </a:gsLst>
                  <a:lin ang="5400000" scaled="0"/>
                </a:gradFill>
                <a:latin typeface="+mj-ea"/>
                <a:ea typeface="+mj-ea"/>
              </a:rPr>
              <a:t>より引用</a:t>
            </a:r>
          </a:p>
        </p:txBody>
      </p:sp>
      <p:sp>
        <p:nvSpPr>
          <p:cNvPr id="5" name="正方形/長方形 4">
            <a:extLst>
              <a:ext uri="{FF2B5EF4-FFF2-40B4-BE49-F238E27FC236}">
                <a16:creationId xmlns:a16="http://schemas.microsoft.com/office/drawing/2014/main" id="{66593DD5-AE88-47D6-9814-3E23E2207623}"/>
              </a:ext>
            </a:extLst>
          </p:cNvPr>
          <p:cNvSpPr/>
          <p:nvPr/>
        </p:nvSpPr>
        <p:spPr>
          <a:xfrm>
            <a:off x="3299477" y="2986491"/>
            <a:ext cx="3094859" cy="5692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647" dirty="0">
                <a:solidFill>
                  <a:schemeClr val="tx1"/>
                </a:solidFill>
                <a:latin typeface="+mn-ea"/>
              </a:rPr>
              <a:t>PE</a:t>
            </a:r>
            <a:r>
              <a:rPr lang="ja-JP" altLang="en-US" sz="2647" dirty="0">
                <a:solidFill>
                  <a:schemeClr val="tx1"/>
                </a:solidFill>
                <a:latin typeface="+mn-ea"/>
              </a:rPr>
              <a:t> ヘッダー</a:t>
            </a:r>
          </a:p>
        </p:txBody>
      </p:sp>
      <p:sp>
        <p:nvSpPr>
          <p:cNvPr id="6" name="正方形/長方形 5">
            <a:extLst>
              <a:ext uri="{FF2B5EF4-FFF2-40B4-BE49-F238E27FC236}">
                <a16:creationId xmlns:a16="http://schemas.microsoft.com/office/drawing/2014/main" id="{2E9D334B-9D2C-4694-BCD7-89E9671DDD20}"/>
              </a:ext>
            </a:extLst>
          </p:cNvPr>
          <p:cNvSpPr/>
          <p:nvPr/>
        </p:nvSpPr>
        <p:spPr>
          <a:xfrm>
            <a:off x="3298256" y="3555280"/>
            <a:ext cx="3094859" cy="5692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647" dirty="0">
                <a:solidFill>
                  <a:schemeClr val="tx1"/>
                </a:solidFill>
                <a:latin typeface="+mn-ea"/>
              </a:rPr>
              <a:t>PE</a:t>
            </a:r>
            <a:r>
              <a:rPr lang="ja-JP" altLang="en-US" sz="2647" dirty="0">
                <a:solidFill>
                  <a:schemeClr val="tx1"/>
                </a:solidFill>
                <a:latin typeface="+mn-ea"/>
              </a:rPr>
              <a:t> 拡張ヘッダー</a:t>
            </a:r>
          </a:p>
        </p:txBody>
      </p:sp>
      <p:sp>
        <p:nvSpPr>
          <p:cNvPr id="7" name="正方形/長方形 6">
            <a:extLst>
              <a:ext uri="{FF2B5EF4-FFF2-40B4-BE49-F238E27FC236}">
                <a16:creationId xmlns:a16="http://schemas.microsoft.com/office/drawing/2014/main" id="{36C8CE04-F5C4-450C-A070-5D72119D47E5}"/>
              </a:ext>
            </a:extLst>
          </p:cNvPr>
          <p:cNvSpPr/>
          <p:nvPr/>
        </p:nvSpPr>
        <p:spPr>
          <a:xfrm>
            <a:off x="3298254" y="4125298"/>
            <a:ext cx="3094859" cy="9614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647" dirty="0">
                <a:solidFill>
                  <a:schemeClr val="tx1"/>
                </a:solidFill>
                <a:latin typeface="+mn-ea"/>
              </a:rPr>
              <a:t>メタデータ </a:t>
            </a:r>
            <a:br>
              <a:rPr lang="en-US" altLang="ja-JP" sz="2647" dirty="0">
                <a:solidFill>
                  <a:schemeClr val="tx1"/>
                </a:solidFill>
                <a:latin typeface="+mn-ea"/>
              </a:rPr>
            </a:br>
            <a:r>
              <a:rPr lang="ja-JP" altLang="en-US" sz="2647" dirty="0">
                <a:solidFill>
                  <a:schemeClr val="tx1"/>
                </a:solidFill>
                <a:latin typeface="+mn-ea"/>
              </a:rPr>
              <a:t>ヘッダー</a:t>
            </a:r>
          </a:p>
        </p:txBody>
      </p:sp>
      <p:sp>
        <p:nvSpPr>
          <p:cNvPr id="8" name="正方形/長方形 7">
            <a:extLst>
              <a:ext uri="{FF2B5EF4-FFF2-40B4-BE49-F238E27FC236}">
                <a16:creationId xmlns:a16="http://schemas.microsoft.com/office/drawing/2014/main" id="{E2FFDDA6-DBBD-481E-BA6F-920E3E9A53B4}"/>
              </a:ext>
            </a:extLst>
          </p:cNvPr>
          <p:cNvSpPr/>
          <p:nvPr/>
        </p:nvSpPr>
        <p:spPr>
          <a:xfrm>
            <a:off x="3299477" y="5087036"/>
            <a:ext cx="3094859" cy="5692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647" dirty="0">
                <a:solidFill>
                  <a:schemeClr val="tx1"/>
                </a:solidFill>
                <a:latin typeface="+mn-ea"/>
              </a:rPr>
              <a:t>メタデータ</a:t>
            </a:r>
          </a:p>
        </p:txBody>
      </p:sp>
    </p:spTree>
    <p:extLst>
      <p:ext uri="{BB962C8B-B14F-4D97-AF65-F5344CB8AC3E}">
        <p14:creationId xmlns:p14="http://schemas.microsoft.com/office/powerpoint/2010/main" val="92834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CF54F463-B6CC-4340-B1B2-42EBADCAE9A1}"/>
              </a:ext>
            </a:extLst>
          </p:cNvPr>
          <p:cNvSpPr>
            <a:spLocks noGrp="1"/>
          </p:cNvSpPr>
          <p:nvPr>
            <p:ph type="title"/>
          </p:nvPr>
        </p:nvSpPr>
        <p:spPr/>
        <p:txBody>
          <a:bodyPr/>
          <a:lstStyle/>
          <a:p>
            <a:r>
              <a:rPr lang="en-US" altLang="ja-JP" dirty="0"/>
              <a:t>CLI </a:t>
            </a:r>
            <a:r>
              <a:rPr lang="ja-JP" altLang="en-US" dirty="0"/>
              <a:t>と仮想実行システムの関係</a:t>
            </a:r>
            <a:endParaRPr kumimoji="1" lang="ja-JP" altLang="en-US" dirty="0"/>
          </a:p>
        </p:txBody>
      </p:sp>
      <p:sp>
        <p:nvSpPr>
          <p:cNvPr id="4" name="正方形/長方形 3">
            <a:extLst>
              <a:ext uri="{FF2B5EF4-FFF2-40B4-BE49-F238E27FC236}">
                <a16:creationId xmlns:a16="http://schemas.microsoft.com/office/drawing/2014/main" id="{89C94711-DB40-4DFC-9D5F-EFF0F219EFE4}"/>
              </a:ext>
            </a:extLst>
          </p:cNvPr>
          <p:cNvSpPr/>
          <p:nvPr/>
        </p:nvSpPr>
        <p:spPr>
          <a:xfrm>
            <a:off x="2707562" y="1875966"/>
            <a:ext cx="6428439" cy="8915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647" dirty="0">
                <a:solidFill>
                  <a:schemeClr val="tx1"/>
                </a:solidFill>
                <a:ea typeface="Meiryo UI" panose="020B0604030504040204" pitchFamily="50" charset="-128"/>
              </a:rPr>
              <a:t>CLI</a:t>
            </a:r>
            <a:endParaRPr lang="ja-JP" altLang="en-US" sz="2647" dirty="0">
              <a:solidFill>
                <a:schemeClr val="tx1"/>
              </a:solidFill>
              <a:ea typeface="Meiryo UI" panose="020B0604030504040204" pitchFamily="50" charset="-128"/>
            </a:endParaRPr>
          </a:p>
        </p:txBody>
      </p:sp>
      <p:sp>
        <p:nvSpPr>
          <p:cNvPr id="5" name="正方形/長方形 4">
            <a:extLst>
              <a:ext uri="{FF2B5EF4-FFF2-40B4-BE49-F238E27FC236}">
                <a16:creationId xmlns:a16="http://schemas.microsoft.com/office/drawing/2014/main" id="{CE0662EC-D7E0-47C2-8CC5-39C25705177E}"/>
              </a:ext>
            </a:extLst>
          </p:cNvPr>
          <p:cNvSpPr/>
          <p:nvPr/>
        </p:nvSpPr>
        <p:spPr>
          <a:xfrm>
            <a:off x="6237619" y="3853793"/>
            <a:ext cx="2898381" cy="15113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647" dirty="0">
                <a:solidFill>
                  <a:schemeClr val="tx1"/>
                </a:solidFill>
                <a:ea typeface="Meiryo UI" panose="020B0604030504040204" pitchFamily="50" charset="-128"/>
              </a:rPr>
              <a:t>VES</a:t>
            </a:r>
            <a:endParaRPr lang="ja-JP" altLang="en-US" sz="2647" dirty="0">
              <a:solidFill>
                <a:schemeClr val="tx1"/>
              </a:solidFill>
              <a:ea typeface="Meiryo UI" panose="020B0604030504040204" pitchFamily="50" charset="-128"/>
            </a:endParaRPr>
          </a:p>
        </p:txBody>
      </p:sp>
      <p:sp>
        <p:nvSpPr>
          <p:cNvPr id="6" name="正方形/長方形 5">
            <a:extLst>
              <a:ext uri="{FF2B5EF4-FFF2-40B4-BE49-F238E27FC236}">
                <a16:creationId xmlns:a16="http://schemas.microsoft.com/office/drawing/2014/main" id="{BF324004-6CD2-4A3C-8F57-873044E08E29}"/>
              </a:ext>
            </a:extLst>
          </p:cNvPr>
          <p:cNvSpPr/>
          <p:nvPr/>
        </p:nvSpPr>
        <p:spPr>
          <a:xfrm>
            <a:off x="2707562" y="3853793"/>
            <a:ext cx="2897930" cy="15102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ja-JP" sz="2647" dirty="0">
                <a:solidFill>
                  <a:schemeClr val="tx1"/>
                </a:solidFill>
                <a:ea typeface="Meiryo UI" panose="020B0604030504040204" pitchFamily="50" charset="-128"/>
              </a:rPr>
              <a:t>CTS</a:t>
            </a:r>
            <a:endParaRPr lang="ja-JP" altLang="en-US" sz="2647" dirty="0">
              <a:solidFill>
                <a:schemeClr val="tx1"/>
              </a:solidFill>
              <a:ea typeface="Meiryo UI" panose="020B0604030504040204" pitchFamily="50" charset="-128"/>
            </a:endParaRPr>
          </a:p>
        </p:txBody>
      </p:sp>
      <p:sp>
        <p:nvSpPr>
          <p:cNvPr id="7" name="正方形/長方形 6">
            <a:extLst>
              <a:ext uri="{FF2B5EF4-FFF2-40B4-BE49-F238E27FC236}">
                <a16:creationId xmlns:a16="http://schemas.microsoft.com/office/drawing/2014/main" id="{B14413A3-D7D8-4944-BC57-8A393E34E10B}"/>
              </a:ext>
            </a:extLst>
          </p:cNvPr>
          <p:cNvSpPr/>
          <p:nvPr/>
        </p:nvSpPr>
        <p:spPr>
          <a:xfrm>
            <a:off x="2955194" y="4608933"/>
            <a:ext cx="2440810" cy="69911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647" dirty="0">
                <a:solidFill>
                  <a:schemeClr val="tx1"/>
                </a:solidFill>
                <a:ea typeface="Meiryo UI" panose="020B0604030504040204" pitchFamily="50" charset="-128"/>
              </a:rPr>
              <a:t>CLS</a:t>
            </a:r>
            <a:endParaRPr lang="ja-JP" altLang="en-US" sz="2647" dirty="0">
              <a:solidFill>
                <a:schemeClr val="tx1"/>
              </a:solidFill>
              <a:ea typeface="Meiryo UI" panose="020B0604030504040204" pitchFamily="50" charset="-128"/>
            </a:endParaRPr>
          </a:p>
        </p:txBody>
      </p:sp>
      <p:cxnSp>
        <p:nvCxnSpPr>
          <p:cNvPr id="8" name="コネクタ: カギ線 7">
            <a:extLst>
              <a:ext uri="{FF2B5EF4-FFF2-40B4-BE49-F238E27FC236}">
                <a16:creationId xmlns:a16="http://schemas.microsoft.com/office/drawing/2014/main" id="{85B4F8D8-6516-4499-8C80-44421AEF6C6B}"/>
              </a:ext>
            </a:extLst>
          </p:cNvPr>
          <p:cNvCxnSpPr>
            <a:stCxn id="6" idx="0"/>
            <a:endCxn id="4" idx="2"/>
          </p:cNvCxnSpPr>
          <p:nvPr/>
        </p:nvCxnSpPr>
        <p:spPr>
          <a:xfrm rot="5400000" flipH="1" flipV="1">
            <a:off x="4496016" y="2428030"/>
            <a:ext cx="1086276" cy="1765253"/>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コネクタ: カギ線 8">
            <a:extLst>
              <a:ext uri="{FF2B5EF4-FFF2-40B4-BE49-F238E27FC236}">
                <a16:creationId xmlns:a16="http://schemas.microsoft.com/office/drawing/2014/main" id="{FFED7F02-4598-4EA9-A39A-CF92BDC21B8C}"/>
              </a:ext>
            </a:extLst>
          </p:cNvPr>
          <p:cNvCxnSpPr>
            <a:stCxn id="5" idx="0"/>
            <a:endCxn id="4" idx="2"/>
          </p:cNvCxnSpPr>
          <p:nvPr/>
        </p:nvCxnSpPr>
        <p:spPr>
          <a:xfrm rot="16200000" flipV="1">
            <a:off x="6261157" y="2428141"/>
            <a:ext cx="1086276" cy="176502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コネクタ: カギ線 14">
            <a:extLst>
              <a:ext uri="{FF2B5EF4-FFF2-40B4-BE49-F238E27FC236}">
                <a16:creationId xmlns:a16="http://schemas.microsoft.com/office/drawing/2014/main" id="{B7494CD9-ECB8-42C3-BC0B-14BC1C3478FF}"/>
              </a:ext>
            </a:extLst>
          </p:cNvPr>
          <p:cNvCxnSpPr>
            <a:stCxn id="6" idx="3"/>
            <a:endCxn id="5" idx="1"/>
          </p:cNvCxnSpPr>
          <p:nvPr/>
        </p:nvCxnSpPr>
        <p:spPr>
          <a:xfrm>
            <a:off x="5605492" y="4608933"/>
            <a:ext cx="632127" cy="557"/>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967391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BBB762-7899-4E1E-8E7F-1128FACF019A}"/>
              </a:ext>
            </a:extLst>
          </p:cNvPr>
          <p:cNvSpPr>
            <a:spLocks noGrp="1"/>
          </p:cNvSpPr>
          <p:nvPr>
            <p:ph type="title"/>
          </p:nvPr>
        </p:nvSpPr>
        <p:spPr/>
        <p:txBody>
          <a:bodyPr/>
          <a:lstStyle/>
          <a:p>
            <a:r>
              <a:rPr kumimoji="1" lang="en-US" altLang="ja-JP" dirty="0"/>
              <a:t>VES</a:t>
            </a:r>
            <a:r>
              <a:rPr kumimoji="1" lang="ja-JP" altLang="en-US" dirty="0"/>
              <a:t> の仕組みを考えてみる</a:t>
            </a:r>
          </a:p>
        </p:txBody>
      </p:sp>
      <p:sp>
        <p:nvSpPr>
          <p:cNvPr id="3" name="正方形/長方形 2">
            <a:extLst>
              <a:ext uri="{FF2B5EF4-FFF2-40B4-BE49-F238E27FC236}">
                <a16:creationId xmlns:a16="http://schemas.microsoft.com/office/drawing/2014/main" id="{283D8A5B-A790-49CF-AECD-8A9EB76AA72F}"/>
              </a:ext>
            </a:extLst>
          </p:cNvPr>
          <p:cNvSpPr/>
          <p:nvPr/>
        </p:nvSpPr>
        <p:spPr bwMode="auto">
          <a:xfrm>
            <a:off x="801565" y="1452411"/>
            <a:ext cx="2258959" cy="776517"/>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2353" dirty="0">
                <a:solidFill>
                  <a:schemeClr val="tx1"/>
                </a:solidFill>
                <a:latin typeface="+mn-ea"/>
                <a:cs typeface="Segoe UI" pitchFamily="34" charset="0"/>
              </a:rPr>
              <a:t>アセンブリ</a:t>
            </a:r>
          </a:p>
        </p:txBody>
      </p:sp>
      <p:sp>
        <p:nvSpPr>
          <p:cNvPr id="4" name="正方形/長方形 3">
            <a:extLst>
              <a:ext uri="{FF2B5EF4-FFF2-40B4-BE49-F238E27FC236}">
                <a16:creationId xmlns:a16="http://schemas.microsoft.com/office/drawing/2014/main" id="{34E6BB5F-6D95-432F-8F30-E134B4873F5B}"/>
              </a:ext>
            </a:extLst>
          </p:cNvPr>
          <p:cNvSpPr/>
          <p:nvPr/>
        </p:nvSpPr>
        <p:spPr bwMode="auto">
          <a:xfrm>
            <a:off x="4825336" y="1448929"/>
            <a:ext cx="2258959" cy="776517"/>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2353" dirty="0">
                <a:solidFill>
                  <a:schemeClr val="tx1"/>
                </a:solidFill>
                <a:latin typeface="+mn-ea"/>
                <a:cs typeface="Segoe UI" pitchFamily="34" charset="0"/>
              </a:rPr>
              <a:t>メタデータ</a:t>
            </a:r>
          </a:p>
        </p:txBody>
      </p:sp>
      <p:sp>
        <p:nvSpPr>
          <p:cNvPr id="5" name="正方形/長方形 4">
            <a:extLst>
              <a:ext uri="{FF2B5EF4-FFF2-40B4-BE49-F238E27FC236}">
                <a16:creationId xmlns:a16="http://schemas.microsoft.com/office/drawing/2014/main" id="{205EF953-FEAB-4225-972F-E9475DE28025}"/>
              </a:ext>
            </a:extLst>
          </p:cNvPr>
          <p:cNvSpPr/>
          <p:nvPr/>
        </p:nvSpPr>
        <p:spPr bwMode="auto">
          <a:xfrm>
            <a:off x="8849107" y="1431983"/>
            <a:ext cx="2258959" cy="776517"/>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2353" dirty="0">
                <a:solidFill>
                  <a:schemeClr val="tx1"/>
                </a:solidFill>
                <a:latin typeface="+mn-ea"/>
                <a:cs typeface="Segoe UI" pitchFamily="34" charset="0"/>
              </a:rPr>
              <a:t>実行時クラス</a:t>
            </a:r>
            <a:endParaRPr lang="en-US" altLang="ja-JP" sz="2353" dirty="0">
              <a:solidFill>
                <a:schemeClr val="tx1"/>
              </a:solidFill>
              <a:latin typeface="+mn-ea"/>
              <a:cs typeface="Segoe UI" pitchFamily="34" charset="0"/>
            </a:endParaRPr>
          </a:p>
          <a:p>
            <a:pPr algn="ctr" defTabSz="914102" fontAlgn="base">
              <a:lnSpc>
                <a:spcPct val="90000"/>
              </a:lnSpc>
              <a:spcBef>
                <a:spcPct val="0"/>
              </a:spcBef>
              <a:spcAft>
                <a:spcPct val="0"/>
              </a:spcAft>
            </a:pPr>
            <a:r>
              <a:rPr lang="en-US" altLang="ja-JP" sz="2353" dirty="0" err="1">
                <a:solidFill>
                  <a:schemeClr val="tx1"/>
                </a:solidFill>
                <a:latin typeface="+mn-ea"/>
                <a:cs typeface="Segoe UI" pitchFamily="34" charset="0"/>
              </a:rPr>
              <a:t>EEClass</a:t>
            </a:r>
            <a:endParaRPr lang="ja-JP" altLang="en-US" sz="2353" dirty="0">
              <a:solidFill>
                <a:schemeClr val="tx1"/>
              </a:solidFill>
              <a:latin typeface="+mn-ea"/>
              <a:cs typeface="Segoe UI" pitchFamily="34" charset="0"/>
            </a:endParaRPr>
          </a:p>
        </p:txBody>
      </p:sp>
      <p:cxnSp>
        <p:nvCxnSpPr>
          <p:cNvPr id="7" name="直線矢印コネクタ 6">
            <a:extLst>
              <a:ext uri="{FF2B5EF4-FFF2-40B4-BE49-F238E27FC236}">
                <a16:creationId xmlns:a16="http://schemas.microsoft.com/office/drawing/2014/main" id="{A7BA97B0-EA1B-4CD7-A866-271F5625F37D}"/>
              </a:ext>
            </a:extLst>
          </p:cNvPr>
          <p:cNvCxnSpPr>
            <a:cxnSpLocks/>
            <a:stCxn id="3" idx="3"/>
            <a:endCxn id="4" idx="1"/>
          </p:cNvCxnSpPr>
          <p:nvPr/>
        </p:nvCxnSpPr>
        <p:spPr>
          <a:xfrm flipV="1">
            <a:off x="3060524" y="1837187"/>
            <a:ext cx="1764812" cy="348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0E68096B-5F07-4E6B-AE71-D7C72412FBFC}"/>
              </a:ext>
            </a:extLst>
          </p:cNvPr>
          <p:cNvCxnSpPr>
            <a:cxnSpLocks/>
            <a:stCxn id="4" idx="3"/>
            <a:endCxn id="5" idx="1"/>
          </p:cNvCxnSpPr>
          <p:nvPr/>
        </p:nvCxnSpPr>
        <p:spPr>
          <a:xfrm flipV="1">
            <a:off x="7084295" y="1820243"/>
            <a:ext cx="1764812" cy="1694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E6268051-D7CD-4235-9028-745904E9FB01}"/>
              </a:ext>
            </a:extLst>
          </p:cNvPr>
          <p:cNvSpPr txBox="1"/>
          <p:nvPr/>
        </p:nvSpPr>
        <p:spPr>
          <a:xfrm>
            <a:off x="3408607" y="1481139"/>
            <a:ext cx="814348" cy="362197"/>
          </a:xfrm>
          <a:prstGeom prst="rect">
            <a:avLst/>
          </a:prstGeom>
          <a:noFill/>
        </p:spPr>
        <p:txBody>
          <a:bodyPr wrap="none" rtlCol="0">
            <a:spAutoFit/>
          </a:bodyPr>
          <a:lstStyle/>
          <a:p>
            <a:r>
              <a:rPr lang="ja-JP" altLang="en-US" sz="1765" dirty="0">
                <a:latin typeface="+mn-ea"/>
              </a:rPr>
              <a:t>ローダー</a:t>
            </a:r>
          </a:p>
        </p:txBody>
      </p:sp>
      <p:sp>
        <p:nvSpPr>
          <p:cNvPr id="13" name="テキスト ボックス 12">
            <a:extLst>
              <a:ext uri="{FF2B5EF4-FFF2-40B4-BE49-F238E27FC236}">
                <a16:creationId xmlns:a16="http://schemas.microsoft.com/office/drawing/2014/main" id="{11AB990A-DA2C-49EB-A4FC-A9CA4618EC15}"/>
              </a:ext>
            </a:extLst>
          </p:cNvPr>
          <p:cNvSpPr txBox="1"/>
          <p:nvPr/>
        </p:nvSpPr>
        <p:spPr>
          <a:xfrm>
            <a:off x="7399426" y="1509169"/>
            <a:ext cx="823777" cy="633876"/>
          </a:xfrm>
          <a:prstGeom prst="rect">
            <a:avLst/>
          </a:prstGeom>
          <a:noFill/>
        </p:spPr>
        <p:txBody>
          <a:bodyPr wrap="none" rtlCol="0">
            <a:spAutoFit/>
          </a:bodyPr>
          <a:lstStyle/>
          <a:p>
            <a:r>
              <a:rPr lang="ja-JP" altLang="en-US" sz="1765" dirty="0">
                <a:latin typeface="+mn-ea"/>
              </a:rPr>
              <a:t>クラス</a:t>
            </a:r>
            <a:endParaRPr lang="en-US" altLang="ja-JP" sz="1765" dirty="0">
              <a:latin typeface="+mn-ea"/>
            </a:endParaRPr>
          </a:p>
          <a:p>
            <a:r>
              <a:rPr lang="ja-JP" altLang="en-US" sz="1765" dirty="0">
                <a:latin typeface="+mn-ea"/>
              </a:rPr>
              <a:t>ローダー</a:t>
            </a:r>
          </a:p>
        </p:txBody>
      </p:sp>
      <p:sp>
        <p:nvSpPr>
          <p:cNvPr id="14" name="正方形/長方形 13">
            <a:extLst>
              <a:ext uri="{FF2B5EF4-FFF2-40B4-BE49-F238E27FC236}">
                <a16:creationId xmlns:a16="http://schemas.microsoft.com/office/drawing/2014/main" id="{17776A16-7E43-47CE-8FD1-A4B9EF7FA066}"/>
              </a:ext>
            </a:extLst>
          </p:cNvPr>
          <p:cNvSpPr/>
          <p:nvPr/>
        </p:nvSpPr>
        <p:spPr bwMode="auto">
          <a:xfrm>
            <a:off x="801565" y="3358408"/>
            <a:ext cx="2258959" cy="776517"/>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2353" dirty="0">
                <a:solidFill>
                  <a:schemeClr val="tx1"/>
                </a:solidFill>
                <a:latin typeface="+mn-ea"/>
                <a:cs typeface="Segoe UI" pitchFamily="34" charset="0"/>
              </a:rPr>
              <a:t>インスタンス</a:t>
            </a:r>
          </a:p>
        </p:txBody>
      </p:sp>
      <p:sp>
        <p:nvSpPr>
          <p:cNvPr id="15" name="正方形/長方形 14">
            <a:extLst>
              <a:ext uri="{FF2B5EF4-FFF2-40B4-BE49-F238E27FC236}">
                <a16:creationId xmlns:a16="http://schemas.microsoft.com/office/drawing/2014/main" id="{512552D3-9CFE-438B-8BCD-67225C74B6DD}"/>
              </a:ext>
            </a:extLst>
          </p:cNvPr>
          <p:cNvSpPr/>
          <p:nvPr/>
        </p:nvSpPr>
        <p:spPr bwMode="auto">
          <a:xfrm>
            <a:off x="801565" y="4134925"/>
            <a:ext cx="2258959" cy="232955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2353" dirty="0">
                <a:solidFill>
                  <a:schemeClr val="tx1"/>
                </a:solidFill>
                <a:latin typeface="+mn-ea"/>
                <a:cs typeface="Segoe UI" pitchFamily="34" charset="0"/>
              </a:rPr>
              <a:t>フィールド</a:t>
            </a:r>
            <a:endParaRPr lang="en-US" altLang="ja-JP" sz="2353" dirty="0">
              <a:solidFill>
                <a:schemeClr val="tx1"/>
              </a:solidFill>
              <a:latin typeface="+mn-ea"/>
              <a:cs typeface="Segoe UI" pitchFamily="34" charset="0"/>
            </a:endParaRPr>
          </a:p>
          <a:p>
            <a:pPr algn="ctr" defTabSz="914102" fontAlgn="base">
              <a:lnSpc>
                <a:spcPct val="90000"/>
              </a:lnSpc>
              <a:spcBef>
                <a:spcPct val="0"/>
              </a:spcBef>
              <a:spcAft>
                <a:spcPct val="0"/>
              </a:spcAft>
            </a:pPr>
            <a:r>
              <a:rPr lang="ja-JP" altLang="en-US" sz="2353" dirty="0">
                <a:solidFill>
                  <a:schemeClr val="tx1"/>
                </a:solidFill>
                <a:latin typeface="+mn-ea"/>
                <a:cs typeface="Segoe UI" pitchFamily="34" charset="0"/>
              </a:rPr>
              <a:t>データ</a:t>
            </a:r>
          </a:p>
        </p:txBody>
      </p:sp>
      <p:sp>
        <p:nvSpPr>
          <p:cNvPr id="16" name="正方形/長方形 15">
            <a:extLst>
              <a:ext uri="{FF2B5EF4-FFF2-40B4-BE49-F238E27FC236}">
                <a16:creationId xmlns:a16="http://schemas.microsoft.com/office/drawing/2014/main" id="{D27F46A7-6503-46BF-999F-B902BE32FD8D}"/>
              </a:ext>
            </a:extLst>
          </p:cNvPr>
          <p:cNvSpPr/>
          <p:nvPr/>
        </p:nvSpPr>
        <p:spPr bwMode="auto">
          <a:xfrm>
            <a:off x="4684151" y="3358408"/>
            <a:ext cx="2258959" cy="776517"/>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2353" dirty="0">
                <a:solidFill>
                  <a:schemeClr val="tx1"/>
                </a:solidFill>
                <a:latin typeface="+mn-ea"/>
                <a:cs typeface="Segoe UI" pitchFamily="34" charset="0"/>
              </a:rPr>
              <a:t>メソッド テーブル</a:t>
            </a:r>
          </a:p>
        </p:txBody>
      </p:sp>
      <p:sp>
        <p:nvSpPr>
          <p:cNvPr id="17" name="正方形/長方形 16">
            <a:extLst>
              <a:ext uri="{FF2B5EF4-FFF2-40B4-BE49-F238E27FC236}">
                <a16:creationId xmlns:a16="http://schemas.microsoft.com/office/drawing/2014/main" id="{CCCC10B9-AD32-401E-A14F-0E3C1243A66A}"/>
              </a:ext>
            </a:extLst>
          </p:cNvPr>
          <p:cNvSpPr/>
          <p:nvPr/>
        </p:nvSpPr>
        <p:spPr bwMode="auto">
          <a:xfrm>
            <a:off x="4684151" y="4134925"/>
            <a:ext cx="2258959" cy="776517"/>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2353" dirty="0">
                <a:solidFill>
                  <a:schemeClr val="tx1"/>
                </a:solidFill>
                <a:latin typeface="+mn-ea"/>
                <a:cs typeface="Segoe UI" pitchFamily="34" charset="0"/>
              </a:rPr>
              <a:t>メソッド </a:t>
            </a:r>
            <a:r>
              <a:rPr lang="en-US" altLang="ja-JP" sz="2353" dirty="0">
                <a:solidFill>
                  <a:schemeClr val="tx1"/>
                </a:solidFill>
                <a:latin typeface="+mn-ea"/>
                <a:cs typeface="Segoe UI" pitchFamily="34" charset="0"/>
              </a:rPr>
              <a:t>A</a:t>
            </a:r>
            <a:endParaRPr lang="ja-JP" altLang="en-US" sz="2353" dirty="0">
              <a:solidFill>
                <a:schemeClr val="tx1"/>
              </a:solidFill>
              <a:latin typeface="+mn-ea"/>
              <a:cs typeface="Segoe UI" pitchFamily="34" charset="0"/>
            </a:endParaRPr>
          </a:p>
        </p:txBody>
      </p:sp>
      <p:sp>
        <p:nvSpPr>
          <p:cNvPr id="18" name="正方形/長方形 17">
            <a:extLst>
              <a:ext uri="{FF2B5EF4-FFF2-40B4-BE49-F238E27FC236}">
                <a16:creationId xmlns:a16="http://schemas.microsoft.com/office/drawing/2014/main" id="{1A25D653-0052-4462-BC17-C93B2D62CFF5}"/>
              </a:ext>
            </a:extLst>
          </p:cNvPr>
          <p:cNvSpPr/>
          <p:nvPr/>
        </p:nvSpPr>
        <p:spPr bwMode="auto">
          <a:xfrm>
            <a:off x="4684151" y="4911442"/>
            <a:ext cx="2258959" cy="776517"/>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2353" dirty="0">
                <a:solidFill>
                  <a:schemeClr val="tx1"/>
                </a:solidFill>
                <a:latin typeface="+mn-ea"/>
                <a:cs typeface="Segoe UI" pitchFamily="34" charset="0"/>
              </a:rPr>
              <a:t>メソッド </a:t>
            </a:r>
            <a:r>
              <a:rPr lang="en-US" altLang="ja-JP" sz="2353" dirty="0">
                <a:solidFill>
                  <a:schemeClr val="tx1"/>
                </a:solidFill>
                <a:latin typeface="+mn-ea"/>
                <a:cs typeface="Segoe UI" pitchFamily="34" charset="0"/>
              </a:rPr>
              <a:t>B</a:t>
            </a:r>
            <a:endParaRPr lang="ja-JP" altLang="en-US" sz="2353" dirty="0">
              <a:solidFill>
                <a:schemeClr val="tx1"/>
              </a:solidFill>
              <a:latin typeface="+mn-ea"/>
              <a:cs typeface="Segoe UI" pitchFamily="34" charset="0"/>
            </a:endParaRPr>
          </a:p>
        </p:txBody>
      </p:sp>
      <p:sp>
        <p:nvSpPr>
          <p:cNvPr id="19" name="正方形/長方形 18">
            <a:extLst>
              <a:ext uri="{FF2B5EF4-FFF2-40B4-BE49-F238E27FC236}">
                <a16:creationId xmlns:a16="http://schemas.microsoft.com/office/drawing/2014/main" id="{3C930226-2CD0-4346-9BC1-E814DB5177F6}"/>
              </a:ext>
            </a:extLst>
          </p:cNvPr>
          <p:cNvSpPr/>
          <p:nvPr/>
        </p:nvSpPr>
        <p:spPr bwMode="auto">
          <a:xfrm>
            <a:off x="4684151" y="5687959"/>
            <a:ext cx="2258959" cy="776517"/>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a:solidFill>
                <a:schemeClr val="tx1"/>
              </a:solidFill>
              <a:latin typeface="+mn-ea"/>
              <a:cs typeface="Segoe UI" pitchFamily="34" charset="0"/>
            </a:endParaRPr>
          </a:p>
        </p:txBody>
      </p:sp>
      <p:sp>
        <p:nvSpPr>
          <p:cNvPr id="20" name="正方形/長方形 19">
            <a:extLst>
              <a:ext uri="{FF2B5EF4-FFF2-40B4-BE49-F238E27FC236}">
                <a16:creationId xmlns:a16="http://schemas.microsoft.com/office/drawing/2014/main" id="{1E0AA33B-E041-499C-A095-006D222D2547}"/>
              </a:ext>
            </a:extLst>
          </p:cNvPr>
          <p:cNvSpPr/>
          <p:nvPr/>
        </p:nvSpPr>
        <p:spPr bwMode="auto">
          <a:xfrm>
            <a:off x="8849107" y="3358408"/>
            <a:ext cx="2258959" cy="776517"/>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ja-JP" sz="2353" dirty="0">
                <a:solidFill>
                  <a:schemeClr val="tx1"/>
                </a:solidFill>
                <a:latin typeface="+mn-ea"/>
                <a:cs typeface="Segoe UI" pitchFamily="34" charset="0"/>
              </a:rPr>
              <a:t>Native Cache</a:t>
            </a:r>
            <a:endParaRPr lang="ja-JP" altLang="en-US" sz="2353" dirty="0">
              <a:solidFill>
                <a:schemeClr val="tx1"/>
              </a:solidFill>
              <a:latin typeface="+mn-ea"/>
              <a:cs typeface="Segoe UI" pitchFamily="34" charset="0"/>
            </a:endParaRPr>
          </a:p>
        </p:txBody>
      </p:sp>
      <p:sp>
        <p:nvSpPr>
          <p:cNvPr id="21" name="正方形/長方形 20">
            <a:extLst>
              <a:ext uri="{FF2B5EF4-FFF2-40B4-BE49-F238E27FC236}">
                <a16:creationId xmlns:a16="http://schemas.microsoft.com/office/drawing/2014/main" id="{B43A0C15-D49E-4959-8FB0-D44095CA2F56}"/>
              </a:ext>
            </a:extLst>
          </p:cNvPr>
          <p:cNvSpPr/>
          <p:nvPr/>
        </p:nvSpPr>
        <p:spPr bwMode="auto">
          <a:xfrm>
            <a:off x="8849107" y="4134925"/>
            <a:ext cx="2258959" cy="776517"/>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2353" dirty="0">
                <a:solidFill>
                  <a:schemeClr val="tx1"/>
                </a:solidFill>
                <a:latin typeface="+mn-ea"/>
                <a:cs typeface="Segoe UI" pitchFamily="34" charset="0"/>
              </a:rPr>
              <a:t>実装 </a:t>
            </a:r>
            <a:r>
              <a:rPr lang="en-US" altLang="ja-JP" sz="2353" dirty="0">
                <a:solidFill>
                  <a:schemeClr val="tx1"/>
                </a:solidFill>
                <a:latin typeface="+mn-ea"/>
                <a:cs typeface="Segoe UI" pitchFamily="34" charset="0"/>
              </a:rPr>
              <a:t>A</a:t>
            </a:r>
            <a:endParaRPr lang="ja-JP" altLang="en-US" sz="2353" dirty="0">
              <a:solidFill>
                <a:schemeClr val="tx1"/>
              </a:solidFill>
              <a:latin typeface="+mn-ea"/>
              <a:cs typeface="Segoe UI" pitchFamily="34" charset="0"/>
            </a:endParaRPr>
          </a:p>
        </p:txBody>
      </p:sp>
      <p:sp>
        <p:nvSpPr>
          <p:cNvPr id="22" name="正方形/長方形 21">
            <a:extLst>
              <a:ext uri="{FF2B5EF4-FFF2-40B4-BE49-F238E27FC236}">
                <a16:creationId xmlns:a16="http://schemas.microsoft.com/office/drawing/2014/main" id="{831A28DA-9D81-4BD8-AC96-329770D1443A}"/>
              </a:ext>
            </a:extLst>
          </p:cNvPr>
          <p:cNvSpPr/>
          <p:nvPr/>
        </p:nvSpPr>
        <p:spPr bwMode="auto">
          <a:xfrm>
            <a:off x="8849107" y="4911442"/>
            <a:ext cx="2258959" cy="776517"/>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2353" dirty="0">
                <a:solidFill>
                  <a:schemeClr val="tx1"/>
                </a:solidFill>
                <a:latin typeface="+mn-ea"/>
                <a:cs typeface="Segoe UI" pitchFamily="34" charset="0"/>
              </a:rPr>
              <a:t>実装 </a:t>
            </a:r>
            <a:r>
              <a:rPr lang="en-US" altLang="ja-JP" sz="2353" dirty="0">
                <a:solidFill>
                  <a:schemeClr val="tx1"/>
                </a:solidFill>
                <a:latin typeface="+mn-ea"/>
                <a:cs typeface="Segoe UI" pitchFamily="34" charset="0"/>
              </a:rPr>
              <a:t>B</a:t>
            </a:r>
            <a:endParaRPr lang="ja-JP" altLang="en-US" sz="2353" dirty="0">
              <a:solidFill>
                <a:schemeClr val="tx1"/>
              </a:solidFill>
              <a:latin typeface="+mn-ea"/>
              <a:cs typeface="Segoe UI" pitchFamily="34" charset="0"/>
            </a:endParaRPr>
          </a:p>
        </p:txBody>
      </p:sp>
      <p:cxnSp>
        <p:nvCxnSpPr>
          <p:cNvPr id="24" name="コネクタ: カギ線 23">
            <a:extLst>
              <a:ext uri="{FF2B5EF4-FFF2-40B4-BE49-F238E27FC236}">
                <a16:creationId xmlns:a16="http://schemas.microsoft.com/office/drawing/2014/main" id="{7EE3851B-2984-4046-AE00-6401378DE8E2}"/>
              </a:ext>
            </a:extLst>
          </p:cNvPr>
          <p:cNvCxnSpPr>
            <a:cxnSpLocks/>
            <a:stCxn id="17" idx="3"/>
            <a:endCxn id="4" idx="2"/>
          </p:cNvCxnSpPr>
          <p:nvPr/>
        </p:nvCxnSpPr>
        <p:spPr>
          <a:xfrm flipH="1" flipV="1">
            <a:off x="5954815" y="2225446"/>
            <a:ext cx="988295" cy="2297738"/>
          </a:xfrm>
          <a:prstGeom prst="bentConnector4">
            <a:avLst>
              <a:gd name="adj1" fmla="val -22676"/>
              <a:gd name="adj2" fmla="val 63297"/>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コネクタ: カギ線 26">
            <a:extLst>
              <a:ext uri="{FF2B5EF4-FFF2-40B4-BE49-F238E27FC236}">
                <a16:creationId xmlns:a16="http://schemas.microsoft.com/office/drawing/2014/main" id="{79345749-D1CD-42F3-9084-52FE72B2925B}"/>
              </a:ext>
            </a:extLst>
          </p:cNvPr>
          <p:cNvCxnSpPr>
            <a:cxnSpLocks/>
            <a:stCxn id="4" idx="2"/>
            <a:endCxn id="21" idx="3"/>
          </p:cNvCxnSpPr>
          <p:nvPr/>
        </p:nvCxnSpPr>
        <p:spPr>
          <a:xfrm rot="16200000" flipH="1">
            <a:off x="7382571" y="797689"/>
            <a:ext cx="2297738" cy="5153251"/>
          </a:xfrm>
          <a:prstGeom prst="bentConnector4">
            <a:avLst>
              <a:gd name="adj1" fmla="val 20082"/>
              <a:gd name="adj2" fmla="val 111966"/>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3C9F228A-339E-4DC9-BFA4-372FD3A25441}"/>
              </a:ext>
            </a:extLst>
          </p:cNvPr>
          <p:cNvCxnSpPr>
            <a:cxnSpLocks/>
            <a:stCxn id="17" idx="3"/>
            <a:endCxn id="21" idx="1"/>
          </p:cNvCxnSpPr>
          <p:nvPr/>
        </p:nvCxnSpPr>
        <p:spPr>
          <a:xfrm>
            <a:off x="6943110" y="4523183"/>
            <a:ext cx="190599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A283329C-0C1C-4F04-B2CD-D51731986A25}"/>
              </a:ext>
            </a:extLst>
          </p:cNvPr>
          <p:cNvSpPr txBox="1"/>
          <p:nvPr/>
        </p:nvSpPr>
        <p:spPr>
          <a:xfrm>
            <a:off x="6126455" y="2729487"/>
            <a:ext cx="2440282" cy="362197"/>
          </a:xfrm>
          <a:prstGeom prst="rect">
            <a:avLst/>
          </a:prstGeom>
          <a:noFill/>
        </p:spPr>
        <p:txBody>
          <a:bodyPr wrap="square" rtlCol="0">
            <a:spAutoFit/>
          </a:bodyPr>
          <a:lstStyle/>
          <a:p>
            <a:r>
              <a:rPr lang="en-US" altLang="ja-JP" sz="1765" dirty="0">
                <a:latin typeface="+mn-ea"/>
              </a:rPr>
              <a:t>CIL</a:t>
            </a:r>
            <a:r>
              <a:rPr lang="ja-JP" altLang="en-US" sz="1765" dirty="0">
                <a:latin typeface="+mn-ea"/>
              </a:rPr>
              <a:t>  </a:t>
            </a:r>
            <a:r>
              <a:rPr lang="en-US" altLang="ja-JP" sz="1765" dirty="0">
                <a:latin typeface="+mn-ea"/>
              </a:rPr>
              <a:t>!</a:t>
            </a:r>
            <a:r>
              <a:rPr lang="en-US" altLang="ja-JP" sz="1765" dirty="0" err="1">
                <a:latin typeface="+mn-ea"/>
              </a:rPr>
              <a:t>DumpIL</a:t>
            </a:r>
            <a:r>
              <a:rPr lang="en-US" altLang="ja-JP" sz="1765" dirty="0">
                <a:latin typeface="+mn-ea"/>
              </a:rPr>
              <a:t> address</a:t>
            </a:r>
            <a:endParaRPr lang="ja-JP" altLang="en-US" sz="1765" dirty="0">
              <a:latin typeface="+mn-ea"/>
            </a:endParaRPr>
          </a:p>
        </p:txBody>
      </p:sp>
      <p:sp>
        <p:nvSpPr>
          <p:cNvPr id="38" name="テキスト ボックス 37">
            <a:extLst>
              <a:ext uri="{FF2B5EF4-FFF2-40B4-BE49-F238E27FC236}">
                <a16:creationId xmlns:a16="http://schemas.microsoft.com/office/drawing/2014/main" id="{6B60FD70-D0FD-48D4-9A60-C420A622CBC7}"/>
              </a:ext>
            </a:extLst>
          </p:cNvPr>
          <p:cNvSpPr txBox="1"/>
          <p:nvPr/>
        </p:nvSpPr>
        <p:spPr>
          <a:xfrm>
            <a:off x="8063132" y="2333260"/>
            <a:ext cx="444352" cy="363946"/>
          </a:xfrm>
          <a:prstGeom prst="rect">
            <a:avLst/>
          </a:prstGeom>
          <a:noFill/>
        </p:spPr>
        <p:txBody>
          <a:bodyPr wrap="none" rtlCol="0">
            <a:spAutoFit/>
          </a:bodyPr>
          <a:lstStyle/>
          <a:p>
            <a:r>
              <a:rPr lang="en-US" altLang="ja-JP" sz="1765" dirty="0">
                <a:latin typeface="+mn-ea"/>
              </a:rPr>
              <a:t>JIT</a:t>
            </a:r>
            <a:endParaRPr lang="ja-JP" altLang="en-US" sz="1765" dirty="0">
              <a:latin typeface="+mn-ea"/>
            </a:endParaRPr>
          </a:p>
        </p:txBody>
      </p:sp>
      <p:sp>
        <p:nvSpPr>
          <p:cNvPr id="39" name="テキスト ボックス 38">
            <a:extLst>
              <a:ext uri="{FF2B5EF4-FFF2-40B4-BE49-F238E27FC236}">
                <a16:creationId xmlns:a16="http://schemas.microsoft.com/office/drawing/2014/main" id="{4CBB1055-6BE4-4FF0-956D-AD0039ABAA72}"/>
              </a:ext>
            </a:extLst>
          </p:cNvPr>
          <p:cNvSpPr txBox="1"/>
          <p:nvPr/>
        </p:nvSpPr>
        <p:spPr>
          <a:xfrm>
            <a:off x="7555634" y="4139493"/>
            <a:ext cx="728732" cy="362197"/>
          </a:xfrm>
          <a:prstGeom prst="rect">
            <a:avLst/>
          </a:prstGeom>
          <a:noFill/>
        </p:spPr>
        <p:txBody>
          <a:bodyPr wrap="square" rtlCol="0">
            <a:spAutoFit/>
          </a:bodyPr>
          <a:lstStyle/>
          <a:p>
            <a:r>
              <a:rPr lang="en-US" altLang="ja-JP" sz="1765" dirty="0">
                <a:latin typeface="+mn-ea"/>
              </a:rPr>
              <a:t>JIT</a:t>
            </a:r>
            <a:r>
              <a:rPr lang="ja-JP" altLang="en-US" sz="1765" dirty="0">
                <a:latin typeface="+mn-ea"/>
              </a:rPr>
              <a:t> 後</a:t>
            </a:r>
          </a:p>
        </p:txBody>
      </p:sp>
      <p:cxnSp>
        <p:nvCxnSpPr>
          <p:cNvPr id="40" name="直線矢印コネクタ 39">
            <a:extLst>
              <a:ext uri="{FF2B5EF4-FFF2-40B4-BE49-F238E27FC236}">
                <a16:creationId xmlns:a16="http://schemas.microsoft.com/office/drawing/2014/main" id="{9C4EDAC5-07C8-482D-BA0C-A8FCC891E12A}"/>
              </a:ext>
            </a:extLst>
          </p:cNvPr>
          <p:cNvCxnSpPr>
            <a:cxnSpLocks/>
            <a:stCxn id="18" idx="3"/>
            <a:endCxn id="22" idx="1"/>
          </p:cNvCxnSpPr>
          <p:nvPr/>
        </p:nvCxnSpPr>
        <p:spPr>
          <a:xfrm>
            <a:off x="6943110" y="5299701"/>
            <a:ext cx="190599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243C5ED5-A43D-4F93-B70A-01E988FC7244}"/>
              </a:ext>
            </a:extLst>
          </p:cNvPr>
          <p:cNvSpPr txBox="1"/>
          <p:nvPr/>
        </p:nvSpPr>
        <p:spPr>
          <a:xfrm>
            <a:off x="8296370" y="481170"/>
            <a:ext cx="2517498" cy="633876"/>
          </a:xfrm>
          <a:prstGeom prst="rect">
            <a:avLst/>
          </a:prstGeom>
          <a:noFill/>
        </p:spPr>
        <p:txBody>
          <a:bodyPr wrap="square" rtlCol="0">
            <a:spAutoFit/>
          </a:bodyPr>
          <a:lstStyle/>
          <a:p>
            <a:r>
              <a:rPr lang="en-US" altLang="ja-JP" sz="1765" dirty="0">
                <a:latin typeface="+mn-ea"/>
              </a:rPr>
              <a:t>.</a:t>
            </a:r>
            <a:r>
              <a:rPr lang="en-US" altLang="ja-JP" sz="1765" dirty="0" err="1">
                <a:latin typeface="+mn-ea"/>
              </a:rPr>
              <a:t>loadby</a:t>
            </a:r>
            <a:r>
              <a:rPr lang="en-US" altLang="ja-JP" sz="1765" dirty="0">
                <a:latin typeface="+mn-ea"/>
              </a:rPr>
              <a:t> </a:t>
            </a:r>
            <a:r>
              <a:rPr lang="en-US" altLang="ja-JP" sz="1765" dirty="0" err="1">
                <a:latin typeface="+mn-ea"/>
              </a:rPr>
              <a:t>sos</a:t>
            </a:r>
            <a:r>
              <a:rPr lang="en-US" altLang="ja-JP" sz="1765" dirty="0">
                <a:latin typeface="+mn-ea"/>
              </a:rPr>
              <a:t> </a:t>
            </a:r>
            <a:r>
              <a:rPr lang="en-US" altLang="ja-JP" sz="1765" dirty="0" err="1">
                <a:latin typeface="+mn-ea"/>
              </a:rPr>
              <a:t>coreclr</a:t>
            </a:r>
            <a:endParaRPr lang="en-US" altLang="ja-JP" sz="1765" dirty="0">
              <a:latin typeface="+mn-ea"/>
            </a:endParaRPr>
          </a:p>
          <a:p>
            <a:r>
              <a:rPr lang="en-US" altLang="ja-JP" sz="1765" dirty="0">
                <a:latin typeface="+mn-ea"/>
              </a:rPr>
              <a:t>.</a:t>
            </a:r>
            <a:r>
              <a:rPr lang="en-US" altLang="ja-JP" sz="1765" dirty="0" err="1">
                <a:latin typeface="+mn-ea"/>
              </a:rPr>
              <a:t>loadby</a:t>
            </a:r>
            <a:r>
              <a:rPr lang="en-US" altLang="ja-JP" sz="1765" dirty="0">
                <a:latin typeface="+mn-ea"/>
              </a:rPr>
              <a:t> </a:t>
            </a:r>
            <a:r>
              <a:rPr lang="en-US" altLang="ja-JP" sz="1765" dirty="0" err="1">
                <a:latin typeface="+mn-ea"/>
              </a:rPr>
              <a:t>sos</a:t>
            </a:r>
            <a:r>
              <a:rPr lang="en-US" altLang="ja-JP" sz="1765" dirty="0">
                <a:latin typeface="+mn-ea"/>
              </a:rPr>
              <a:t> </a:t>
            </a:r>
            <a:r>
              <a:rPr lang="en-US" altLang="ja-JP" sz="1765" dirty="0" err="1">
                <a:latin typeface="+mn-ea"/>
              </a:rPr>
              <a:t>clr</a:t>
            </a:r>
            <a:endParaRPr lang="ja-JP" altLang="en-US" sz="1765" dirty="0">
              <a:latin typeface="+mn-ea"/>
            </a:endParaRPr>
          </a:p>
        </p:txBody>
      </p:sp>
      <p:sp>
        <p:nvSpPr>
          <p:cNvPr id="28" name="テキスト ボックス 27">
            <a:extLst>
              <a:ext uri="{FF2B5EF4-FFF2-40B4-BE49-F238E27FC236}">
                <a16:creationId xmlns:a16="http://schemas.microsoft.com/office/drawing/2014/main" id="{13B593A9-3F95-4332-8EF7-177BC975D95A}"/>
              </a:ext>
            </a:extLst>
          </p:cNvPr>
          <p:cNvSpPr txBox="1"/>
          <p:nvPr/>
        </p:nvSpPr>
        <p:spPr>
          <a:xfrm>
            <a:off x="672295" y="2388332"/>
            <a:ext cx="2517498" cy="905556"/>
          </a:xfrm>
          <a:prstGeom prst="rect">
            <a:avLst/>
          </a:prstGeom>
          <a:noFill/>
        </p:spPr>
        <p:txBody>
          <a:bodyPr wrap="square" rtlCol="0">
            <a:spAutoFit/>
          </a:bodyPr>
          <a:lstStyle/>
          <a:p>
            <a:r>
              <a:rPr lang="en-US" altLang="ja-JP" sz="1765" dirty="0">
                <a:latin typeface="+mn-ea"/>
              </a:rPr>
              <a:t>!</a:t>
            </a:r>
            <a:r>
              <a:rPr lang="en-US" altLang="ja-JP" sz="1765" dirty="0" err="1">
                <a:latin typeface="+mn-ea"/>
              </a:rPr>
              <a:t>DumpStackObjects</a:t>
            </a:r>
            <a:endParaRPr lang="en-US" altLang="ja-JP" sz="1765" dirty="0">
              <a:latin typeface="+mn-ea"/>
            </a:endParaRPr>
          </a:p>
          <a:p>
            <a:r>
              <a:rPr lang="en-US" altLang="ja-JP" sz="1765" dirty="0">
                <a:latin typeface="+mn-ea"/>
              </a:rPr>
              <a:t>!</a:t>
            </a:r>
            <a:r>
              <a:rPr lang="en-US" altLang="ja-JP" sz="1765" dirty="0" err="1">
                <a:latin typeface="+mn-ea"/>
              </a:rPr>
              <a:t>DumpRuntimeTypes</a:t>
            </a:r>
            <a:endParaRPr lang="en-US" altLang="ja-JP" sz="1765" dirty="0">
              <a:latin typeface="+mn-ea"/>
            </a:endParaRPr>
          </a:p>
          <a:p>
            <a:r>
              <a:rPr lang="en-US" altLang="ja-JP" sz="1765" dirty="0">
                <a:latin typeface="+mn-ea"/>
              </a:rPr>
              <a:t>!</a:t>
            </a:r>
            <a:r>
              <a:rPr lang="en-US" altLang="ja-JP" sz="1765" dirty="0" err="1">
                <a:latin typeface="+mn-ea"/>
              </a:rPr>
              <a:t>DumpObject</a:t>
            </a:r>
            <a:r>
              <a:rPr lang="en-US" altLang="ja-JP" sz="1765" dirty="0">
                <a:latin typeface="+mn-ea"/>
              </a:rPr>
              <a:t> address</a:t>
            </a:r>
            <a:endParaRPr lang="ja-JP" altLang="en-US" sz="1765" dirty="0">
              <a:latin typeface="+mn-ea"/>
            </a:endParaRPr>
          </a:p>
        </p:txBody>
      </p:sp>
      <p:sp>
        <p:nvSpPr>
          <p:cNvPr id="29" name="テキスト ボックス 28">
            <a:extLst>
              <a:ext uri="{FF2B5EF4-FFF2-40B4-BE49-F238E27FC236}">
                <a16:creationId xmlns:a16="http://schemas.microsoft.com/office/drawing/2014/main" id="{30C2747B-35AA-43C5-B9DE-75F23DE8E86F}"/>
              </a:ext>
            </a:extLst>
          </p:cNvPr>
          <p:cNvSpPr txBox="1"/>
          <p:nvPr/>
        </p:nvSpPr>
        <p:spPr>
          <a:xfrm>
            <a:off x="4041597" y="2955011"/>
            <a:ext cx="2517498" cy="362197"/>
          </a:xfrm>
          <a:prstGeom prst="rect">
            <a:avLst/>
          </a:prstGeom>
          <a:noFill/>
        </p:spPr>
        <p:txBody>
          <a:bodyPr wrap="square" rtlCol="0">
            <a:spAutoFit/>
          </a:bodyPr>
          <a:lstStyle/>
          <a:p>
            <a:r>
              <a:rPr lang="en-US" altLang="ja-JP" sz="1765" dirty="0">
                <a:latin typeface="+mn-ea"/>
              </a:rPr>
              <a:t>!</a:t>
            </a:r>
            <a:r>
              <a:rPr lang="en-US" altLang="ja-JP" sz="1765" dirty="0" err="1">
                <a:latin typeface="+mn-ea"/>
              </a:rPr>
              <a:t>DumpMT</a:t>
            </a:r>
            <a:r>
              <a:rPr lang="en-US" altLang="ja-JP" sz="1765" dirty="0">
                <a:latin typeface="+mn-ea"/>
              </a:rPr>
              <a:t> address</a:t>
            </a:r>
            <a:endParaRPr lang="ja-JP" altLang="en-US" sz="1765" dirty="0">
              <a:latin typeface="+mn-ea"/>
            </a:endParaRPr>
          </a:p>
        </p:txBody>
      </p:sp>
      <p:sp>
        <p:nvSpPr>
          <p:cNvPr id="30" name="テキスト ボックス 29">
            <a:extLst>
              <a:ext uri="{FF2B5EF4-FFF2-40B4-BE49-F238E27FC236}">
                <a16:creationId xmlns:a16="http://schemas.microsoft.com/office/drawing/2014/main" id="{263CF038-3BE5-4500-A1C1-7A6C5CFD65B5}"/>
              </a:ext>
            </a:extLst>
          </p:cNvPr>
          <p:cNvSpPr txBox="1"/>
          <p:nvPr/>
        </p:nvSpPr>
        <p:spPr>
          <a:xfrm>
            <a:off x="8990292" y="1115046"/>
            <a:ext cx="2517498" cy="362197"/>
          </a:xfrm>
          <a:prstGeom prst="rect">
            <a:avLst/>
          </a:prstGeom>
          <a:noFill/>
        </p:spPr>
        <p:txBody>
          <a:bodyPr wrap="square" rtlCol="0">
            <a:spAutoFit/>
          </a:bodyPr>
          <a:lstStyle/>
          <a:p>
            <a:r>
              <a:rPr lang="en-US" altLang="ja-JP" sz="1765" dirty="0">
                <a:latin typeface="+mn-ea"/>
              </a:rPr>
              <a:t>!</a:t>
            </a:r>
            <a:r>
              <a:rPr lang="en-US" altLang="ja-JP" sz="1765" dirty="0" err="1">
                <a:latin typeface="+mn-ea"/>
              </a:rPr>
              <a:t>DumpClass</a:t>
            </a:r>
            <a:r>
              <a:rPr lang="en-US" altLang="ja-JP" sz="1765" dirty="0">
                <a:latin typeface="+mn-ea"/>
              </a:rPr>
              <a:t> address</a:t>
            </a:r>
            <a:endParaRPr lang="ja-JP" altLang="en-US" sz="1765" dirty="0">
              <a:latin typeface="+mn-ea"/>
            </a:endParaRPr>
          </a:p>
        </p:txBody>
      </p:sp>
    </p:spTree>
    <p:extLst>
      <p:ext uri="{BB962C8B-B14F-4D97-AF65-F5344CB8AC3E}">
        <p14:creationId xmlns:p14="http://schemas.microsoft.com/office/powerpoint/2010/main" val="174606507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C9CDA29-3AB7-46F3-86BE-4C6319A71964}"/>
              </a:ext>
            </a:extLst>
          </p:cNvPr>
          <p:cNvSpPr>
            <a:spLocks noGrp="1"/>
          </p:cNvSpPr>
          <p:nvPr>
            <p:ph sz="quarter" idx="10"/>
          </p:nvPr>
        </p:nvSpPr>
        <p:spPr/>
        <p:txBody>
          <a:bodyPr>
            <a:normAutofit/>
          </a:bodyPr>
          <a:lstStyle/>
          <a:p>
            <a:r>
              <a:rPr lang="ja-JP" altLang="en-US" dirty="0"/>
              <a:t>ターゲットを特定していない仮想実行システム</a:t>
            </a:r>
          </a:p>
          <a:p>
            <a:r>
              <a:rPr lang="ja-JP" altLang="en-US" dirty="0"/>
              <a:t>アセンブリ </a:t>
            </a:r>
            <a:r>
              <a:rPr lang="en-US" altLang="ja-JP" dirty="0"/>
              <a:t>(PE </a:t>
            </a:r>
            <a:r>
              <a:rPr lang="ja-JP" altLang="en-US" dirty="0"/>
              <a:t>フォーマット</a:t>
            </a:r>
            <a:r>
              <a:rPr lang="en-US" altLang="ja-JP" dirty="0"/>
              <a:t>) </a:t>
            </a:r>
            <a:r>
              <a:rPr lang="ja-JP" altLang="en-US" dirty="0"/>
              <a:t>をロードする</a:t>
            </a:r>
          </a:p>
          <a:p>
            <a:r>
              <a:rPr lang="ja-JP" altLang="en-US" dirty="0"/>
              <a:t>管理下データ </a:t>
            </a:r>
            <a:r>
              <a:rPr lang="en-US" altLang="ja-JP" dirty="0"/>
              <a:t>(Managed Data) = GC</a:t>
            </a:r>
          </a:p>
          <a:p>
            <a:r>
              <a:rPr lang="ja-JP" altLang="en-US" dirty="0"/>
              <a:t>型安全 </a:t>
            </a:r>
            <a:r>
              <a:rPr lang="en-US" altLang="ja-JP" dirty="0"/>
              <a:t>(Type Safe) = </a:t>
            </a:r>
            <a:r>
              <a:rPr lang="ja-JP" altLang="en-US" dirty="0"/>
              <a:t>スタック ウォークなど</a:t>
            </a:r>
          </a:p>
          <a:p>
            <a:r>
              <a:rPr lang="ja-JP" altLang="en-US" dirty="0"/>
              <a:t>アプリケーション ドメインが実行単位</a:t>
            </a:r>
            <a:br>
              <a:rPr lang="ja-JP" altLang="en-US" dirty="0"/>
            </a:br>
            <a:r>
              <a:rPr lang="en-US" altLang="ja-JP" dirty="0"/>
              <a:t>CLR</a:t>
            </a:r>
            <a:r>
              <a:rPr lang="ja-JP" altLang="en-US" dirty="0"/>
              <a:t>は、アプリ、</a:t>
            </a:r>
            <a:r>
              <a:rPr lang="en-US" altLang="ja-JP" dirty="0"/>
              <a:t>Shared</a:t>
            </a:r>
            <a:r>
              <a:rPr lang="ja-JP" altLang="en-US" dirty="0"/>
              <a:t>、</a:t>
            </a:r>
            <a:r>
              <a:rPr lang="en-US" altLang="ja-JP" dirty="0"/>
              <a:t>System </a:t>
            </a:r>
            <a:r>
              <a:rPr lang="ja-JP" altLang="en-US" dirty="0"/>
              <a:t>の </a:t>
            </a:r>
            <a:r>
              <a:rPr lang="en-US" altLang="ja-JP" dirty="0"/>
              <a:t>3</a:t>
            </a:r>
            <a:r>
              <a:rPr lang="ja-JP" altLang="en-US" dirty="0"/>
              <a:t>ドメイン</a:t>
            </a:r>
          </a:p>
          <a:p>
            <a:r>
              <a:rPr lang="ja-JP" altLang="en-US" dirty="0"/>
              <a:t>コードの最適化 </a:t>
            </a:r>
            <a:r>
              <a:rPr lang="en-US" altLang="ja-JP" dirty="0"/>
              <a:t>= JIT </a:t>
            </a:r>
            <a:r>
              <a:rPr lang="ja-JP" altLang="en-US" dirty="0"/>
              <a:t>による実行時の最適化</a:t>
            </a:r>
            <a:br>
              <a:rPr lang="ja-JP" altLang="en-US" dirty="0"/>
            </a:br>
            <a:r>
              <a:rPr lang="ja-JP" altLang="en-US" dirty="0"/>
              <a:t>ターゲット プラットフォームごとに異なる </a:t>
            </a:r>
            <a:r>
              <a:rPr lang="en-US" altLang="ja-JP" dirty="0"/>
              <a:t>JIT </a:t>
            </a:r>
            <a:r>
              <a:rPr lang="ja-JP" altLang="en-US" dirty="0"/>
              <a:t>実装が可能</a:t>
            </a:r>
            <a:br>
              <a:rPr lang="ja-JP" altLang="en-US" dirty="0"/>
            </a:br>
            <a:r>
              <a:rPr lang="en-US" altLang="ja-JP" dirty="0"/>
              <a:t>AOT </a:t>
            </a:r>
            <a:r>
              <a:rPr lang="ja-JP" altLang="en-US" dirty="0"/>
              <a:t>や </a:t>
            </a:r>
            <a:r>
              <a:rPr lang="en-US" altLang="ja-JP" dirty="0"/>
              <a:t>NGEN </a:t>
            </a:r>
            <a:r>
              <a:rPr lang="ja-JP" altLang="en-US" dirty="0"/>
              <a:t>は、実行時の最適化ではない</a:t>
            </a:r>
            <a:endParaRPr kumimoji="1" lang="ja-JP" altLang="en-US" dirty="0"/>
          </a:p>
        </p:txBody>
      </p:sp>
      <p:sp>
        <p:nvSpPr>
          <p:cNvPr id="3" name="タイトル 2">
            <a:extLst>
              <a:ext uri="{FF2B5EF4-FFF2-40B4-BE49-F238E27FC236}">
                <a16:creationId xmlns:a16="http://schemas.microsoft.com/office/drawing/2014/main" id="{06FE5853-E9E9-4C4A-B61F-8B97A05630CB}"/>
              </a:ext>
            </a:extLst>
          </p:cNvPr>
          <p:cNvSpPr>
            <a:spLocks noGrp="1"/>
          </p:cNvSpPr>
          <p:nvPr>
            <p:ph type="title"/>
          </p:nvPr>
        </p:nvSpPr>
        <p:spPr/>
        <p:txBody>
          <a:bodyPr/>
          <a:lstStyle/>
          <a:p>
            <a:r>
              <a:rPr lang="en-US" altLang="ja-JP" dirty="0"/>
              <a:t>VES </a:t>
            </a:r>
            <a:r>
              <a:rPr lang="ja-JP" altLang="en-US" dirty="0"/>
              <a:t>の特徴</a:t>
            </a:r>
            <a:endParaRPr kumimoji="1" lang="ja-JP" altLang="en-US" dirty="0"/>
          </a:p>
        </p:txBody>
      </p:sp>
    </p:spTree>
    <p:extLst>
      <p:ext uri="{BB962C8B-B14F-4D97-AF65-F5344CB8AC3E}">
        <p14:creationId xmlns:p14="http://schemas.microsoft.com/office/powerpoint/2010/main" val="4095090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AA70E47-FD21-46EC-909A-136741FD938C}"/>
              </a:ext>
            </a:extLst>
          </p:cNvPr>
          <p:cNvSpPr>
            <a:spLocks noGrp="1"/>
          </p:cNvSpPr>
          <p:nvPr>
            <p:ph sz="quarter" idx="10"/>
          </p:nvPr>
        </p:nvSpPr>
        <p:spPr/>
        <p:txBody>
          <a:bodyPr/>
          <a:lstStyle/>
          <a:p>
            <a:r>
              <a:rPr lang="ja-JP" altLang="en-US" dirty="0"/>
              <a:t>目的：関数型、手続型、オブジェクト指向にも提供される</a:t>
            </a:r>
            <a:endParaRPr kumimoji="1" lang="ja-JP" altLang="en-US" dirty="0"/>
          </a:p>
        </p:txBody>
      </p:sp>
      <p:sp>
        <p:nvSpPr>
          <p:cNvPr id="3" name="タイトル 2">
            <a:extLst>
              <a:ext uri="{FF2B5EF4-FFF2-40B4-BE49-F238E27FC236}">
                <a16:creationId xmlns:a16="http://schemas.microsoft.com/office/drawing/2014/main" id="{BDD04ACE-4B14-478A-9560-EAEC24AD9761}"/>
              </a:ext>
            </a:extLst>
          </p:cNvPr>
          <p:cNvSpPr>
            <a:spLocks noGrp="1"/>
          </p:cNvSpPr>
          <p:nvPr>
            <p:ph type="title"/>
          </p:nvPr>
        </p:nvSpPr>
        <p:spPr/>
        <p:txBody>
          <a:bodyPr/>
          <a:lstStyle/>
          <a:p>
            <a:r>
              <a:rPr lang="en-US" altLang="ja-JP" dirty="0"/>
              <a:t>1-8 </a:t>
            </a:r>
            <a:r>
              <a:rPr lang="ja-JP" altLang="en-US" dirty="0"/>
              <a:t>共通型システム</a:t>
            </a:r>
            <a:endParaRPr kumimoji="1" lang="ja-JP" altLang="en-US" dirty="0"/>
          </a:p>
        </p:txBody>
      </p:sp>
      <p:sp>
        <p:nvSpPr>
          <p:cNvPr id="4" name="正方形/長方形 3">
            <a:extLst>
              <a:ext uri="{FF2B5EF4-FFF2-40B4-BE49-F238E27FC236}">
                <a16:creationId xmlns:a16="http://schemas.microsoft.com/office/drawing/2014/main" id="{4F724E16-C41C-41B8-A4EB-D88D6673BE01}"/>
              </a:ext>
            </a:extLst>
          </p:cNvPr>
          <p:cNvSpPr/>
          <p:nvPr/>
        </p:nvSpPr>
        <p:spPr>
          <a:xfrm>
            <a:off x="3060524" y="2236677"/>
            <a:ext cx="1774903" cy="3366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961" dirty="0">
                <a:solidFill>
                  <a:schemeClr val="tx1"/>
                </a:solidFill>
                <a:latin typeface="+mn-ea"/>
              </a:rPr>
              <a:t>型</a:t>
            </a:r>
          </a:p>
        </p:txBody>
      </p:sp>
      <p:sp>
        <p:nvSpPr>
          <p:cNvPr id="5" name="正方形/長方形 4">
            <a:extLst>
              <a:ext uri="{FF2B5EF4-FFF2-40B4-BE49-F238E27FC236}">
                <a16:creationId xmlns:a16="http://schemas.microsoft.com/office/drawing/2014/main" id="{4FD28756-B989-4456-95F7-26F9E046E6CD}"/>
              </a:ext>
            </a:extLst>
          </p:cNvPr>
          <p:cNvSpPr/>
          <p:nvPr/>
        </p:nvSpPr>
        <p:spPr>
          <a:xfrm>
            <a:off x="1154527" y="2991818"/>
            <a:ext cx="1774903" cy="3366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961" dirty="0">
                <a:solidFill>
                  <a:schemeClr val="tx1"/>
                </a:solidFill>
                <a:latin typeface="+mn-ea"/>
              </a:rPr>
              <a:t>値型</a:t>
            </a:r>
          </a:p>
        </p:txBody>
      </p:sp>
      <p:sp>
        <p:nvSpPr>
          <p:cNvPr id="6" name="正方形/長方形 5">
            <a:extLst>
              <a:ext uri="{FF2B5EF4-FFF2-40B4-BE49-F238E27FC236}">
                <a16:creationId xmlns:a16="http://schemas.microsoft.com/office/drawing/2014/main" id="{7EB52FB4-33FE-4D52-B756-261CBEF43FB3}"/>
              </a:ext>
            </a:extLst>
          </p:cNvPr>
          <p:cNvSpPr/>
          <p:nvPr/>
        </p:nvSpPr>
        <p:spPr>
          <a:xfrm>
            <a:off x="6791834" y="2996185"/>
            <a:ext cx="1774903" cy="3366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961" dirty="0">
                <a:solidFill>
                  <a:schemeClr val="tx1"/>
                </a:solidFill>
                <a:latin typeface="+mn-ea"/>
              </a:rPr>
              <a:t>参照型</a:t>
            </a:r>
          </a:p>
        </p:txBody>
      </p:sp>
      <p:sp>
        <p:nvSpPr>
          <p:cNvPr id="7" name="テキスト ボックス 6">
            <a:extLst>
              <a:ext uri="{FF2B5EF4-FFF2-40B4-BE49-F238E27FC236}">
                <a16:creationId xmlns:a16="http://schemas.microsoft.com/office/drawing/2014/main" id="{1609620A-6C44-435E-967E-1793F89B26FD}"/>
              </a:ext>
            </a:extLst>
          </p:cNvPr>
          <p:cNvSpPr txBox="1"/>
          <p:nvPr/>
        </p:nvSpPr>
        <p:spPr>
          <a:xfrm>
            <a:off x="8440470" y="2085698"/>
            <a:ext cx="3565299" cy="814661"/>
          </a:xfrm>
          <a:prstGeom prst="rect">
            <a:avLst/>
          </a:prstGeom>
          <a:noFill/>
        </p:spPr>
        <p:txBody>
          <a:bodyPr wrap="square" rtlCol="0">
            <a:spAutoFit/>
          </a:bodyPr>
          <a:lstStyle/>
          <a:p>
            <a:r>
              <a:rPr lang="en-US" altLang="ja-JP" sz="2353" dirty="0" err="1"/>
              <a:t>AppDomain</a:t>
            </a:r>
            <a:r>
              <a:rPr lang="ja-JP" altLang="en-US" sz="2353" dirty="0"/>
              <a:t> </a:t>
            </a:r>
            <a:r>
              <a:rPr lang="ja-JP" altLang="en-US" sz="2353" dirty="0">
                <a:latin typeface="+mn-ea"/>
              </a:rPr>
              <a:t>内の同一性</a:t>
            </a:r>
            <a:endParaRPr lang="en-US" altLang="ja-JP" sz="2353" dirty="0">
              <a:latin typeface="+mn-ea"/>
            </a:endParaRPr>
          </a:p>
          <a:p>
            <a:r>
              <a:rPr lang="en-US" altLang="ja-JP" sz="2353" dirty="0" err="1"/>
              <a:t>AssemblyLoadContext</a:t>
            </a:r>
            <a:endParaRPr lang="ja-JP" altLang="en-US" sz="2353" dirty="0"/>
          </a:p>
        </p:txBody>
      </p:sp>
      <p:sp>
        <p:nvSpPr>
          <p:cNvPr id="8" name="正方形/長方形 7">
            <a:extLst>
              <a:ext uri="{FF2B5EF4-FFF2-40B4-BE49-F238E27FC236}">
                <a16:creationId xmlns:a16="http://schemas.microsoft.com/office/drawing/2014/main" id="{9E26A27D-0D77-470C-8D42-B24C20D529A4}"/>
              </a:ext>
            </a:extLst>
          </p:cNvPr>
          <p:cNvSpPr/>
          <p:nvPr/>
        </p:nvSpPr>
        <p:spPr>
          <a:xfrm>
            <a:off x="267955" y="3794459"/>
            <a:ext cx="1774903" cy="3366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961" dirty="0">
                <a:solidFill>
                  <a:schemeClr val="tx1"/>
                </a:solidFill>
              </a:rPr>
              <a:t>Built-in</a:t>
            </a:r>
            <a:endParaRPr lang="ja-JP" altLang="en-US" sz="1961" dirty="0">
              <a:solidFill>
                <a:schemeClr val="tx1"/>
              </a:solidFill>
            </a:endParaRPr>
          </a:p>
        </p:txBody>
      </p:sp>
      <p:sp>
        <p:nvSpPr>
          <p:cNvPr id="9" name="正方形/長方形 8">
            <a:extLst>
              <a:ext uri="{FF2B5EF4-FFF2-40B4-BE49-F238E27FC236}">
                <a16:creationId xmlns:a16="http://schemas.microsoft.com/office/drawing/2014/main" id="{E4671E8E-7FDF-4C4B-AC57-EE89F41AFDF9}"/>
              </a:ext>
            </a:extLst>
          </p:cNvPr>
          <p:cNvSpPr/>
          <p:nvPr/>
        </p:nvSpPr>
        <p:spPr>
          <a:xfrm>
            <a:off x="2142822" y="3794459"/>
            <a:ext cx="1774903" cy="3366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765" dirty="0">
                <a:solidFill>
                  <a:schemeClr val="tx1"/>
                </a:solidFill>
                <a:latin typeface="+mn-ea"/>
              </a:rPr>
              <a:t>利用者定義</a:t>
            </a:r>
          </a:p>
        </p:txBody>
      </p:sp>
      <p:sp>
        <p:nvSpPr>
          <p:cNvPr id="10" name="正方形/長方形 9">
            <a:extLst>
              <a:ext uri="{FF2B5EF4-FFF2-40B4-BE49-F238E27FC236}">
                <a16:creationId xmlns:a16="http://schemas.microsoft.com/office/drawing/2014/main" id="{FB2B67DB-FB79-4D45-A154-1E2D8A83DEC4}"/>
              </a:ext>
            </a:extLst>
          </p:cNvPr>
          <p:cNvSpPr/>
          <p:nvPr/>
        </p:nvSpPr>
        <p:spPr>
          <a:xfrm>
            <a:off x="4038728" y="3794459"/>
            <a:ext cx="1774903" cy="3366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961" dirty="0">
                <a:solidFill>
                  <a:schemeClr val="tx1"/>
                </a:solidFill>
                <a:latin typeface="+mn-ea"/>
              </a:rPr>
              <a:t>自己記述</a:t>
            </a:r>
          </a:p>
        </p:txBody>
      </p:sp>
      <p:sp>
        <p:nvSpPr>
          <p:cNvPr id="11" name="正方形/長方形 10">
            <a:extLst>
              <a:ext uri="{FF2B5EF4-FFF2-40B4-BE49-F238E27FC236}">
                <a16:creationId xmlns:a16="http://schemas.microsoft.com/office/drawing/2014/main" id="{39CDA1A6-9A0C-429B-8113-6F6527946E32}"/>
              </a:ext>
            </a:extLst>
          </p:cNvPr>
          <p:cNvSpPr/>
          <p:nvPr/>
        </p:nvSpPr>
        <p:spPr>
          <a:xfrm>
            <a:off x="5944725" y="3794459"/>
            <a:ext cx="1774903" cy="3366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961" dirty="0">
                <a:solidFill>
                  <a:schemeClr val="tx1"/>
                </a:solidFill>
              </a:rPr>
              <a:t>Interface</a:t>
            </a:r>
            <a:endParaRPr lang="ja-JP" altLang="en-US" sz="1961" dirty="0">
              <a:solidFill>
                <a:schemeClr val="tx1"/>
              </a:solidFill>
            </a:endParaRPr>
          </a:p>
        </p:txBody>
      </p:sp>
      <p:sp>
        <p:nvSpPr>
          <p:cNvPr id="12" name="正方形/長方形 11">
            <a:extLst>
              <a:ext uri="{FF2B5EF4-FFF2-40B4-BE49-F238E27FC236}">
                <a16:creationId xmlns:a16="http://schemas.microsoft.com/office/drawing/2014/main" id="{10622FA4-30D2-433F-88B9-8050DDAE8A15}"/>
              </a:ext>
            </a:extLst>
          </p:cNvPr>
          <p:cNvSpPr/>
          <p:nvPr/>
        </p:nvSpPr>
        <p:spPr>
          <a:xfrm>
            <a:off x="7850721" y="3794459"/>
            <a:ext cx="1774903" cy="3366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961" dirty="0">
                <a:solidFill>
                  <a:schemeClr val="tx1"/>
                </a:solidFill>
                <a:latin typeface="+mn-ea"/>
              </a:rPr>
              <a:t>ポインタ</a:t>
            </a:r>
          </a:p>
        </p:txBody>
      </p:sp>
      <p:sp>
        <p:nvSpPr>
          <p:cNvPr id="13" name="正方形/長方形 12">
            <a:extLst>
              <a:ext uri="{FF2B5EF4-FFF2-40B4-BE49-F238E27FC236}">
                <a16:creationId xmlns:a16="http://schemas.microsoft.com/office/drawing/2014/main" id="{6F21D697-20A7-4DF5-8999-6D0DE3FC5AE4}"/>
              </a:ext>
            </a:extLst>
          </p:cNvPr>
          <p:cNvSpPr/>
          <p:nvPr/>
        </p:nvSpPr>
        <p:spPr>
          <a:xfrm>
            <a:off x="9766809" y="3794459"/>
            <a:ext cx="1774903" cy="3366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961" dirty="0">
                <a:solidFill>
                  <a:schemeClr val="tx1"/>
                </a:solidFill>
              </a:rPr>
              <a:t>Built-in</a:t>
            </a:r>
            <a:endParaRPr lang="ja-JP" altLang="en-US" sz="1961" dirty="0">
              <a:solidFill>
                <a:schemeClr val="tx1"/>
              </a:solidFill>
            </a:endParaRPr>
          </a:p>
        </p:txBody>
      </p:sp>
      <p:cxnSp>
        <p:nvCxnSpPr>
          <p:cNvPr id="14" name="コネクタ: カギ線 13">
            <a:extLst>
              <a:ext uri="{FF2B5EF4-FFF2-40B4-BE49-F238E27FC236}">
                <a16:creationId xmlns:a16="http://schemas.microsoft.com/office/drawing/2014/main" id="{824151DA-27A4-4394-91A8-153F0CF07358}"/>
              </a:ext>
            </a:extLst>
          </p:cNvPr>
          <p:cNvCxnSpPr>
            <a:cxnSpLocks/>
            <a:stCxn id="4" idx="2"/>
            <a:endCxn id="5" idx="0"/>
          </p:cNvCxnSpPr>
          <p:nvPr/>
        </p:nvCxnSpPr>
        <p:spPr>
          <a:xfrm rot="5400000">
            <a:off x="2785715" y="1829557"/>
            <a:ext cx="418524" cy="1905997"/>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コネクタ: カギ線 14">
            <a:extLst>
              <a:ext uri="{FF2B5EF4-FFF2-40B4-BE49-F238E27FC236}">
                <a16:creationId xmlns:a16="http://schemas.microsoft.com/office/drawing/2014/main" id="{95218619-EF6D-4D1C-8EC8-45A591B2548D}"/>
              </a:ext>
            </a:extLst>
          </p:cNvPr>
          <p:cNvCxnSpPr>
            <a:cxnSpLocks/>
            <a:stCxn id="4" idx="2"/>
            <a:endCxn id="6" idx="0"/>
          </p:cNvCxnSpPr>
          <p:nvPr/>
        </p:nvCxnSpPr>
        <p:spPr>
          <a:xfrm rot="16200000" flipH="1">
            <a:off x="5602186" y="919084"/>
            <a:ext cx="422891" cy="3731310"/>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コネクタ: カギ線 15">
            <a:extLst>
              <a:ext uri="{FF2B5EF4-FFF2-40B4-BE49-F238E27FC236}">
                <a16:creationId xmlns:a16="http://schemas.microsoft.com/office/drawing/2014/main" id="{656F4047-9791-4CE9-99A3-3BB4260B04A7}"/>
              </a:ext>
            </a:extLst>
          </p:cNvPr>
          <p:cNvCxnSpPr>
            <a:cxnSpLocks/>
            <a:stCxn id="5" idx="2"/>
            <a:endCxn id="8" idx="0"/>
          </p:cNvCxnSpPr>
          <p:nvPr/>
        </p:nvCxnSpPr>
        <p:spPr>
          <a:xfrm rot="5400000">
            <a:off x="1365681" y="3118160"/>
            <a:ext cx="466024" cy="886572"/>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コネクタ: カギ線 16">
            <a:extLst>
              <a:ext uri="{FF2B5EF4-FFF2-40B4-BE49-F238E27FC236}">
                <a16:creationId xmlns:a16="http://schemas.microsoft.com/office/drawing/2014/main" id="{01248352-B0C1-4623-BFBD-D1FB5AEE9022}"/>
              </a:ext>
            </a:extLst>
          </p:cNvPr>
          <p:cNvCxnSpPr>
            <a:cxnSpLocks/>
            <a:stCxn id="5" idx="2"/>
            <a:endCxn id="9" idx="0"/>
          </p:cNvCxnSpPr>
          <p:nvPr/>
        </p:nvCxnSpPr>
        <p:spPr>
          <a:xfrm rot="16200000" flipH="1">
            <a:off x="2303115" y="3067299"/>
            <a:ext cx="466024" cy="988295"/>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コネクタ: カギ線 17">
            <a:extLst>
              <a:ext uri="{FF2B5EF4-FFF2-40B4-BE49-F238E27FC236}">
                <a16:creationId xmlns:a16="http://schemas.microsoft.com/office/drawing/2014/main" id="{1712E4B1-4B6F-40C3-B5DA-CD4CC4C13843}"/>
              </a:ext>
            </a:extLst>
          </p:cNvPr>
          <p:cNvCxnSpPr>
            <a:cxnSpLocks/>
            <a:stCxn id="6" idx="2"/>
            <a:endCxn id="10" idx="0"/>
          </p:cNvCxnSpPr>
          <p:nvPr/>
        </p:nvCxnSpPr>
        <p:spPr>
          <a:xfrm rot="5400000">
            <a:off x="6071904" y="2187077"/>
            <a:ext cx="461657" cy="2753106"/>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コネクタ: カギ線 18">
            <a:extLst>
              <a:ext uri="{FF2B5EF4-FFF2-40B4-BE49-F238E27FC236}">
                <a16:creationId xmlns:a16="http://schemas.microsoft.com/office/drawing/2014/main" id="{ECD30EEF-E73C-429A-96A5-0E44C191BC70}"/>
              </a:ext>
            </a:extLst>
          </p:cNvPr>
          <p:cNvCxnSpPr>
            <a:cxnSpLocks/>
            <a:stCxn id="6" idx="2"/>
            <a:endCxn id="11" idx="0"/>
          </p:cNvCxnSpPr>
          <p:nvPr/>
        </p:nvCxnSpPr>
        <p:spPr>
          <a:xfrm rot="5400000">
            <a:off x="7024902" y="3140075"/>
            <a:ext cx="461657" cy="847110"/>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コネクタ: カギ線 19">
            <a:extLst>
              <a:ext uri="{FF2B5EF4-FFF2-40B4-BE49-F238E27FC236}">
                <a16:creationId xmlns:a16="http://schemas.microsoft.com/office/drawing/2014/main" id="{2E6D17E7-30C1-4975-9159-700601041148}"/>
              </a:ext>
            </a:extLst>
          </p:cNvPr>
          <p:cNvCxnSpPr>
            <a:cxnSpLocks/>
            <a:stCxn id="6" idx="2"/>
            <a:endCxn id="12" idx="0"/>
          </p:cNvCxnSpPr>
          <p:nvPr/>
        </p:nvCxnSpPr>
        <p:spPr>
          <a:xfrm rot="16200000" flipH="1">
            <a:off x="7977901" y="3034187"/>
            <a:ext cx="461657" cy="105888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コネクタ: カギ線 20">
            <a:extLst>
              <a:ext uri="{FF2B5EF4-FFF2-40B4-BE49-F238E27FC236}">
                <a16:creationId xmlns:a16="http://schemas.microsoft.com/office/drawing/2014/main" id="{3B8050E7-BA27-4B8F-80AE-5DFFFE7E49EC}"/>
              </a:ext>
            </a:extLst>
          </p:cNvPr>
          <p:cNvCxnSpPr>
            <a:cxnSpLocks/>
            <a:stCxn id="6" idx="2"/>
            <a:endCxn id="13" idx="0"/>
          </p:cNvCxnSpPr>
          <p:nvPr/>
        </p:nvCxnSpPr>
        <p:spPr>
          <a:xfrm rot="16200000" flipH="1">
            <a:off x="8935944" y="2076143"/>
            <a:ext cx="461657" cy="2974975"/>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AE5A9766-57E2-4BC8-8AFA-56AD9FCDE10C}"/>
              </a:ext>
            </a:extLst>
          </p:cNvPr>
          <p:cNvSpPr txBox="1"/>
          <p:nvPr/>
        </p:nvSpPr>
        <p:spPr>
          <a:xfrm>
            <a:off x="4190004" y="4295297"/>
            <a:ext cx="2156444" cy="814661"/>
          </a:xfrm>
          <a:prstGeom prst="rect">
            <a:avLst/>
          </a:prstGeom>
          <a:noFill/>
        </p:spPr>
        <p:txBody>
          <a:bodyPr wrap="square" rtlCol="0">
            <a:spAutoFit/>
          </a:bodyPr>
          <a:lstStyle/>
          <a:p>
            <a:r>
              <a:rPr lang="en-US" altLang="ja-JP" sz="2353" dirty="0"/>
              <a:t>delegate</a:t>
            </a:r>
          </a:p>
          <a:p>
            <a:r>
              <a:rPr lang="en-US" altLang="ja-JP" sz="2353" dirty="0"/>
              <a:t>array</a:t>
            </a:r>
          </a:p>
        </p:txBody>
      </p:sp>
      <p:sp>
        <p:nvSpPr>
          <p:cNvPr id="23" name="テキスト ボックス 22">
            <a:extLst>
              <a:ext uri="{FF2B5EF4-FFF2-40B4-BE49-F238E27FC236}">
                <a16:creationId xmlns:a16="http://schemas.microsoft.com/office/drawing/2014/main" id="{14C7229A-2C63-4519-AC2C-47BDE7C99105}"/>
              </a:ext>
            </a:extLst>
          </p:cNvPr>
          <p:cNvSpPr txBox="1"/>
          <p:nvPr/>
        </p:nvSpPr>
        <p:spPr>
          <a:xfrm>
            <a:off x="616293" y="5407297"/>
            <a:ext cx="11056512" cy="935351"/>
          </a:xfrm>
          <a:prstGeom prst="rect">
            <a:avLst/>
          </a:prstGeom>
          <a:noFill/>
        </p:spPr>
        <p:txBody>
          <a:bodyPr wrap="square" rtlCol="0">
            <a:spAutoFit/>
          </a:bodyPr>
          <a:lstStyle/>
          <a:p>
            <a:r>
              <a:rPr lang="ja-JP" altLang="en-US" sz="2745" dirty="0">
                <a:latin typeface="+mn-ea"/>
              </a:rPr>
              <a:t>基底クラスは、</a:t>
            </a:r>
            <a:r>
              <a:rPr lang="en-US" altLang="ja-JP" sz="2745" dirty="0" err="1"/>
              <a:t>System.Object</a:t>
            </a:r>
            <a:endParaRPr lang="en-US" altLang="ja-JP" sz="2745" dirty="0"/>
          </a:p>
          <a:p>
            <a:r>
              <a:rPr lang="en-US" altLang="ja-JP" sz="2745" b="1" dirty="0">
                <a:solidFill>
                  <a:srgbClr val="FF0000"/>
                </a:solidFill>
              </a:rPr>
              <a:t>CLR</a:t>
            </a:r>
            <a:r>
              <a:rPr lang="ja-JP" altLang="en-US" sz="2745" b="1" dirty="0">
                <a:solidFill>
                  <a:srgbClr val="FF0000"/>
                </a:solidFill>
              </a:rPr>
              <a:t> は </a:t>
            </a:r>
            <a:r>
              <a:rPr lang="en-US" altLang="ja-JP" sz="2745" b="1" dirty="0">
                <a:solidFill>
                  <a:srgbClr val="FF0000"/>
                </a:solidFill>
              </a:rPr>
              <a:t>mscorlib.dll</a:t>
            </a:r>
            <a:r>
              <a:rPr lang="ja-JP" altLang="en-US" sz="2745" b="1" dirty="0" err="1">
                <a:solidFill>
                  <a:srgbClr val="FF0000"/>
                </a:solidFill>
              </a:rPr>
              <a:t>、</a:t>
            </a:r>
            <a:r>
              <a:rPr lang="en-US" altLang="ja-JP" sz="2745" b="1" dirty="0" err="1">
                <a:solidFill>
                  <a:srgbClr val="FF0000"/>
                </a:solidFill>
              </a:rPr>
              <a:t>CoreCLR</a:t>
            </a:r>
            <a:r>
              <a:rPr lang="ja-JP" altLang="en-US" sz="2745" b="1" dirty="0">
                <a:solidFill>
                  <a:srgbClr val="FF0000"/>
                </a:solidFill>
              </a:rPr>
              <a:t> </a:t>
            </a:r>
            <a:r>
              <a:rPr lang="en-US" altLang="ja-JP" sz="2745" b="1" dirty="0">
                <a:solidFill>
                  <a:srgbClr val="FF0000"/>
                </a:solidFill>
              </a:rPr>
              <a:t>2.x</a:t>
            </a:r>
            <a:r>
              <a:rPr lang="ja-JP" altLang="en-US" sz="2745" b="1" dirty="0">
                <a:solidFill>
                  <a:srgbClr val="FF0000"/>
                </a:solidFill>
              </a:rPr>
              <a:t> は </a:t>
            </a:r>
            <a:r>
              <a:rPr lang="en-US" altLang="ja-JP" sz="2745" b="1" dirty="0">
                <a:solidFill>
                  <a:srgbClr val="FF0000"/>
                </a:solidFill>
              </a:rPr>
              <a:t>System.Private.CoreLib.dll</a:t>
            </a:r>
            <a:endParaRPr lang="ja-JP" altLang="en-US" sz="2745" b="1" dirty="0">
              <a:solidFill>
                <a:srgbClr val="FF0000"/>
              </a:solidFill>
            </a:endParaRPr>
          </a:p>
        </p:txBody>
      </p:sp>
      <p:sp>
        <p:nvSpPr>
          <p:cNvPr id="24" name="テキスト ボックス 23">
            <a:extLst>
              <a:ext uri="{FF2B5EF4-FFF2-40B4-BE49-F238E27FC236}">
                <a16:creationId xmlns:a16="http://schemas.microsoft.com/office/drawing/2014/main" id="{96A9E90D-0722-45A2-BD52-98A8105F45B7}"/>
              </a:ext>
            </a:extLst>
          </p:cNvPr>
          <p:cNvSpPr txBox="1"/>
          <p:nvPr/>
        </p:nvSpPr>
        <p:spPr>
          <a:xfrm>
            <a:off x="8001997" y="4347388"/>
            <a:ext cx="1711084" cy="814661"/>
          </a:xfrm>
          <a:prstGeom prst="rect">
            <a:avLst/>
          </a:prstGeom>
          <a:noFill/>
        </p:spPr>
        <p:txBody>
          <a:bodyPr wrap="square" rtlCol="0">
            <a:spAutoFit/>
          </a:bodyPr>
          <a:lstStyle/>
          <a:p>
            <a:r>
              <a:rPr lang="en-US" altLang="ja-JP" sz="2353" dirty="0"/>
              <a:t>Object</a:t>
            </a:r>
          </a:p>
          <a:p>
            <a:r>
              <a:rPr lang="en-US" altLang="ja-JP" sz="2353" dirty="0"/>
              <a:t>String</a:t>
            </a:r>
          </a:p>
        </p:txBody>
      </p:sp>
    </p:spTree>
    <p:extLst>
      <p:ext uri="{BB962C8B-B14F-4D97-AF65-F5344CB8AC3E}">
        <p14:creationId xmlns:p14="http://schemas.microsoft.com/office/powerpoint/2010/main" val="27172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74C698EC-202E-40D6-B7CD-6EFF4362BFD7}"/>
              </a:ext>
            </a:extLst>
          </p:cNvPr>
          <p:cNvSpPr>
            <a:spLocks noGrp="1"/>
          </p:cNvSpPr>
          <p:nvPr>
            <p:ph type="title"/>
          </p:nvPr>
        </p:nvSpPr>
        <p:spPr/>
        <p:txBody>
          <a:bodyPr/>
          <a:lstStyle/>
          <a:p>
            <a:r>
              <a:rPr kumimoji="1" lang="en-US" altLang="ja-JP" dirty="0">
                <a:latin typeface="+mn-lt"/>
              </a:rPr>
              <a:t>BCL</a:t>
            </a:r>
            <a:r>
              <a:rPr kumimoji="1" lang="ja-JP" altLang="en-US" dirty="0">
                <a:latin typeface="+mn-lt"/>
              </a:rPr>
              <a:t> </a:t>
            </a:r>
            <a:r>
              <a:rPr kumimoji="1" lang="en-US" altLang="ja-JP" dirty="0">
                <a:latin typeface="+mn-lt"/>
              </a:rPr>
              <a:t>(Base</a:t>
            </a:r>
            <a:r>
              <a:rPr kumimoji="1" lang="ja-JP" altLang="en-US" dirty="0">
                <a:latin typeface="+mn-lt"/>
              </a:rPr>
              <a:t> </a:t>
            </a:r>
            <a:r>
              <a:rPr kumimoji="1" lang="en-US" altLang="ja-JP" dirty="0">
                <a:latin typeface="+mn-lt"/>
              </a:rPr>
              <a:t>Class</a:t>
            </a:r>
            <a:r>
              <a:rPr kumimoji="1" lang="ja-JP" altLang="en-US" dirty="0">
                <a:latin typeface="+mn-lt"/>
              </a:rPr>
              <a:t> </a:t>
            </a:r>
            <a:r>
              <a:rPr kumimoji="1" lang="en-US" altLang="ja-JP" dirty="0">
                <a:latin typeface="+mn-lt"/>
              </a:rPr>
              <a:t>Library)</a:t>
            </a:r>
            <a:endParaRPr kumimoji="1" lang="ja-JP" altLang="en-US" dirty="0">
              <a:latin typeface="+mn-lt"/>
            </a:endParaRPr>
          </a:p>
        </p:txBody>
      </p:sp>
    </p:spTree>
    <p:extLst>
      <p:ext uri="{BB962C8B-B14F-4D97-AF65-F5344CB8AC3E}">
        <p14:creationId xmlns:p14="http://schemas.microsoft.com/office/powerpoint/2010/main" val="171107248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プレースホルダー 3">
            <a:extLst>
              <a:ext uri="{FF2B5EF4-FFF2-40B4-BE49-F238E27FC236}">
                <a16:creationId xmlns:a16="http://schemas.microsoft.com/office/drawing/2014/main" id="{5CBA7D38-DB73-4968-A70E-D8934F77C15D}"/>
              </a:ext>
            </a:extLst>
          </p:cNvPr>
          <p:cNvSpPr>
            <a:spLocks noGrp="1"/>
          </p:cNvSpPr>
          <p:nvPr>
            <p:ph sz="quarter" idx="10"/>
          </p:nvPr>
        </p:nvSpPr>
        <p:spPr/>
        <p:txBody>
          <a:bodyPr/>
          <a:lstStyle/>
          <a:p>
            <a:r>
              <a:rPr lang="en-US" altLang="ja-JP" dirty="0"/>
              <a:t>https://github.com/dotnet/coreclr/blob/master/Documentation/botr/mscorlib.md</a:t>
            </a:r>
            <a:endParaRPr kumimoji="1" lang="ja-JP" altLang="en-US" dirty="0"/>
          </a:p>
        </p:txBody>
      </p:sp>
      <p:sp>
        <p:nvSpPr>
          <p:cNvPr id="2" name="タイトル 1">
            <a:extLst>
              <a:ext uri="{FF2B5EF4-FFF2-40B4-BE49-F238E27FC236}">
                <a16:creationId xmlns:a16="http://schemas.microsoft.com/office/drawing/2014/main" id="{6BD6184E-CE98-4790-BBA8-5647D6BA1484}"/>
              </a:ext>
            </a:extLst>
          </p:cNvPr>
          <p:cNvSpPr>
            <a:spLocks noGrp="1"/>
          </p:cNvSpPr>
          <p:nvPr>
            <p:ph type="title"/>
          </p:nvPr>
        </p:nvSpPr>
        <p:spPr/>
        <p:txBody>
          <a:bodyPr/>
          <a:lstStyle/>
          <a:p>
            <a:r>
              <a:rPr lang="en-US" altLang="ja-JP" dirty="0"/>
              <a:t>Base Class Library</a:t>
            </a:r>
            <a:endParaRPr kumimoji="1" lang="ja-JP" altLang="en-US" dirty="0"/>
          </a:p>
        </p:txBody>
      </p:sp>
      <p:pic>
        <p:nvPicPr>
          <p:cNvPr id="5" name="図 4">
            <a:extLst>
              <a:ext uri="{FF2B5EF4-FFF2-40B4-BE49-F238E27FC236}">
                <a16:creationId xmlns:a16="http://schemas.microsoft.com/office/drawing/2014/main" id="{EA2D387B-18C4-40A3-8245-461E6D425EF7}"/>
              </a:ext>
            </a:extLst>
          </p:cNvPr>
          <p:cNvPicPr>
            <a:picLocks noChangeAspect="1"/>
          </p:cNvPicPr>
          <p:nvPr/>
        </p:nvPicPr>
        <p:blipFill>
          <a:blip r:embed="rId2"/>
          <a:stretch>
            <a:fillRect/>
          </a:stretch>
        </p:blipFill>
        <p:spPr>
          <a:xfrm>
            <a:off x="2197378" y="2440705"/>
            <a:ext cx="7145875" cy="4438972"/>
          </a:xfrm>
          <a:prstGeom prst="rect">
            <a:avLst/>
          </a:prstGeom>
        </p:spPr>
      </p:pic>
    </p:spTree>
    <p:extLst>
      <p:ext uri="{BB962C8B-B14F-4D97-AF65-F5344CB8AC3E}">
        <p14:creationId xmlns:p14="http://schemas.microsoft.com/office/powerpoint/2010/main" val="1125180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035CD0-E06B-4DC0-A04C-3DA622B857FB}"/>
              </a:ext>
            </a:extLst>
          </p:cNvPr>
          <p:cNvSpPr>
            <a:spLocks noGrp="1"/>
          </p:cNvSpPr>
          <p:nvPr>
            <p:ph type="title"/>
          </p:nvPr>
        </p:nvSpPr>
        <p:spPr/>
        <p:txBody>
          <a:bodyPr/>
          <a:lstStyle/>
          <a:p>
            <a:r>
              <a:rPr kumimoji="1" lang="en-US" altLang="ja-JP" dirty="0"/>
              <a:t>BCL</a:t>
            </a:r>
            <a:r>
              <a:rPr kumimoji="1" lang="ja-JP" altLang="en-US" dirty="0"/>
              <a:t> の互換性</a:t>
            </a:r>
          </a:p>
        </p:txBody>
      </p:sp>
      <p:sp>
        <p:nvSpPr>
          <p:cNvPr id="3" name="テキスト プレースホルダー 2">
            <a:extLst>
              <a:ext uri="{FF2B5EF4-FFF2-40B4-BE49-F238E27FC236}">
                <a16:creationId xmlns:a16="http://schemas.microsoft.com/office/drawing/2014/main" id="{CD8EBC19-A336-4978-BC29-1DF1965D281B}"/>
              </a:ext>
            </a:extLst>
          </p:cNvPr>
          <p:cNvSpPr>
            <a:spLocks noGrp="1"/>
          </p:cNvSpPr>
          <p:nvPr>
            <p:ph type="body" sz="quarter" idx="4294967295"/>
          </p:nvPr>
        </p:nvSpPr>
        <p:spPr>
          <a:xfrm>
            <a:off x="538163" y="4557713"/>
            <a:ext cx="11653837" cy="1992312"/>
          </a:xfrm>
        </p:spPr>
        <p:txBody>
          <a:bodyPr/>
          <a:lstStyle/>
          <a:p>
            <a:r>
              <a:rPr lang="en-US" altLang="ja-JP" dirty="0"/>
              <a:t>.NET Core 2.x </a:t>
            </a:r>
            <a:r>
              <a:rPr lang="ja-JP" altLang="en-US" dirty="0"/>
              <a:t>から </a:t>
            </a:r>
            <a:r>
              <a:rPr lang="en-US" altLang="ja-JP" dirty="0"/>
              <a:t>BCL </a:t>
            </a:r>
            <a:r>
              <a:rPr lang="ja-JP" altLang="en-US" dirty="0"/>
              <a:t>は、</a:t>
            </a:r>
            <a:r>
              <a:rPr lang="en-US" altLang="ja-JP" dirty="0" err="1"/>
              <a:t>CoreFX</a:t>
            </a:r>
            <a:r>
              <a:rPr lang="en-US" altLang="ja-JP" dirty="0"/>
              <a:t> </a:t>
            </a:r>
            <a:r>
              <a:rPr lang="ja-JP" altLang="en-US" dirty="0"/>
              <a:t>より </a:t>
            </a:r>
            <a:r>
              <a:rPr lang="en-US" altLang="ja-JP" dirty="0" err="1"/>
              <a:t>CoreCLR</a:t>
            </a:r>
            <a:r>
              <a:rPr lang="en-US" altLang="ja-JP" dirty="0"/>
              <a:t> </a:t>
            </a:r>
            <a:r>
              <a:rPr lang="ja-JP" altLang="en-US" dirty="0"/>
              <a:t>プロジェクトへ移動</a:t>
            </a:r>
            <a:br>
              <a:rPr lang="ja-JP" altLang="en-US" dirty="0"/>
            </a:br>
            <a:r>
              <a:rPr lang="en-US" altLang="ja-JP" dirty="0" err="1"/>
              <a:t>mscorlib</a:t>
            </a:r>
            <a:r>
              <a:rPr lang="en-US" altLang="ja-JP" dirty="0"/>
              <a:t> </a:t>
            </a:r>
            <a:r>
              <a:rPr lang="ja-JP" altLang="en-US" dirty="0"/>
              <a:t>とは別物に生まれ変わった</a:t>
            </a:r>
            <a:endParaRPr kumimoji="1" lang="ja-JP" altLang="en-US" dirty="0"/>
          </a:p>
        </p:txBody>
      </p:sp>
      <p:graphicFrame>
        <p:nvGraphicFramePr>
          <p:cNvPr id="4" name="表 3">
            <a:extLst>
              <a:ext uri="{FF2B5EF4-FFF2-40B4-BE49-F238E27FC236}">
                <a16:creationId xmlns:a16="http://schemas.microsoft.com/office/drawing/2014/main" id="{6492C3CC-CB09-4BD7-9A56-E1ADE907C1A9}"/>
              </a:ext>
            </a:extLst>
          </p:cNvPr>
          <p:cNvGraphicFramePr>
            <a:graphicFrameLocks noGrp="1"/>
          </p:cNvGraphicFramePr>
          <p:nvPr/>
        </p:nvGraphicFramePr>
        <p:xfrm>
          <a:off x="464811" y="1311226"/>
          <a:ext cx="11262378" cy="3003670"/>
        </p:xfrm>
        <a:graphic>
          <a:graphicData uri="http://schemas.openxmlformats.org/drawingml/2006/table">
            <a:tbl>
              <a:tblPr firstRow="1" bandRow="1">
                <a:tableStyleId>{5940675A-B579-460E-94D1-54222C63F5DA}</a:tableStyleId>
              </a:tblPr>
              <a:tblGrid>
                <a:gridCol w="2815594">
                  <a:extLst>
                    <a:ext uri="{9D8B030D-6E8A-4147-A177-3AD203B41FA5}">
                      <a16:colId xmlns:a16="http://schemas.microsoft.com/office/drawing/2014/main" val="2826100783"/>
                    </a:ext>
                  </a:extLst>
                </a:gridCol>
                <a:gridCol w="1387537">
                  <a:extLst>
                    <a:ext uri="{9D8B030D-6E8A-4147-A177-3AD203B41FA5}">
                      <a16:colId xmlns:a16="http://schemas.microsoft.com/office/drawing/2014/main" val="3460600471"/>
                    </a:ext>
                  </a:extLst>
                </a:gridCol>
                <a:gridCol w="3035476">
                  <a:extLst>
                    <a:ext uri="{9D8B030D-6E8A-4147-A177-3AD203B41FA5}">
                      <a16:colId xmlns:a16="http://schemas.microsoft.com/office/drawing/2014/main" val="802527224"/>
                    </a:ext>
                  </a:extLst>
                </a:gridCol>
                <a:gridCol w="4023771">
                  <a:extLst>
                    <a:ext uri="{9D8B030D-6E8A-4147-A177-3AD203B41FA5}">
                      <a16:colId xmlns:a16="http://schemas.microsoft.com/office/drawing/2014/main" val="1758230105"/>
                    </a:ext>
                  </a:extLst>
                </a:gridCol>
              </a:tblGrid>
              <a:tr h="631660">
                <a:tc>
                  <a:txBody>
                    <a:bodyPr/>
                    <a:lstStyle/>
                    <a:p>
                      <a:r>
                        <a:rPr kumimoji="1" lang="ja-JP" altLang="en-US" sz="2400" dirty="0">
                          <a:latin typeface="+mn-ea"/>
                          <a:ea typeface="+mn-ea"/>
                        </a:rPr>
                        <a:t>フレームワーク</a:t>
                      </a:r>
                    </a:p>
                  </a:txBody>
                  <a:tcPr marL="89642" marR="89642" marT="44821" marB="44821"/>
                </a:tc>
                <a:tc>
                  <a:txBody>
                    <a:bodyPr/>
                    <a:lstStyle/>
                    <a:p>
                      <a:r>
                        <a:rPr kumimoji="1" lang="en-US" altLang="ja-JP" sz="2400" dirty="0" err="1"/>
                        <a:t>mscorlib</a:t>
                      </a:r>
                      <a:endParaRPr kumimoji="1" lang="ja-JP" altLang="en-US" sz="2400" dirty="0"/>
                    </a:p>
                  </a:txBody>
                  <a:tcPr marL="89642" marR="89642" marT="44821" marB="44821"/>
                </a:tc>
                <a:tc>
                  <a:txBody>
                    <a:bodyPr/>
                    <a:lstStyle/>
                    <a:p>
                      <a:r>
                        <a:rPr kumimoji="1" lang="en-US" altLang="ja-JP" sz="2400" dirty="0" err="1"/>
                        <a:t>System.Private.Corlib</a:t>
                      </a:r>
                      <a:endParaRPr kumimoji="1" lang="ja-JP" altLang="en-US" sz="2400" dirty="0"/>
                    </a:p>
                  </a:txBody>
                  <a:tcPr marL="89642" marR="89642" marT="44821" marB="44821"/>
                </a:tc>
                <a:tc>
                  <a:txBody>
                    <a:bodyPr/>
                    <a:lstStyle/>
                    <a:p>
                      <a:endParaRPr kumimoji="1" lang="ja-JP" altLang="en-US" sz="2400"/>
                    </a:p>
                  </a:txBody>
                  <a:tcPr marL="89642" marR="89642" marT="44821" marB="44821"/>
                </a:tc>
                <a:extLst>
                  <a:ext uri="{0D108BD9-81ED-4DB2-BD59-A6C34878D82A}">
                    <a16:rowId xmlns:a16="http://schemas.microsoft.com/office/drawing/2014/main" val="3773937780"/>
                  </a:ext>
                </a:extLst>
              </a:tr>
              <a:tr h="474402">
                <a:tc>
                  <a:txBody>
                    <a:bodyPr/>
                    <a:lstStyle/>
                    <a:p>
                      <a:r>
                        <a:rPr kumimoji="1" lang="en-US" altLang="ja-JP" sz="2400" dirty="0"/>
                        <a:t>.NET</a:t>
                      </a:r>
                      <a:r>
                        <a:rPr kumimoji="1" lang="ja-JP" altLang="en-US" sz="2400" dirty="0"/>
                        <a:t> </a:t>
                      </a:r>
                      <a:r>
                        <a:rPr kumimoji="1" lang="en-US" altLang="ja-JP" sz="2400" dirty="0"/>
                        <a:t>Framework</a:t>
                      </a:r>
                      <a:endParaRPr kumimoji="1" lang="ja-JP" altLang="en-US" sz="2400" dirty="0"/>
                    </a:p>
                  </a:txBody>
                  <a:tcPr marL="89642" marR="89642" marT="44821" marB="44821"/>
                </a:tc>
                <a:tc>
                  <a:txBody>
                    <a:bodyPr/>
                    <a:lstStyle/>
                    <a:p>
                      <a:r>
                        <a:rPr kumimoji="1" lang="ja-JP" altLang="en-US" sz="2400" dirty="0"/>
                        <a:t>◎</a:t>
                      </a:r>
                    </a:p>
                  </a:txBody>
                  <a:tcPr marL="89642" marR="89642" marT="44821" marB="44821"/>
                </a:tc>
                <a:tc>
                  <a:txBody>
                    <a:bodyPr/>
                    <a:lstStyle/>
                    <a:p>
                      <a:r>
                        <a:rPr kumimoji="1" lang="en-US" altLang="ja-JP" sz="2400" dirty="0"/>
                        <a:t>×</a:t>
                      </a:r>
                      <a:endParaRPr kumimoji="1" lang="ja-JP" altLang="en-US" sz="2400" dirty="0"/>
                    </a:p>
                  </a:txBody>
                  <a:tcPr marL="89642" marR="89642" marT="44821" marB="44821"/>
                </a:tc>
                <a:tc>
                  <a:txBody>
                    <a:bodyPr/>
                    <a:lstStyle/>
                    <a:p>
                      <a:endParaRPr kumimoji="1" lang="ja-JP" altLang="en-US" sz="2400" dirty="0"/>
                    </a:p>
                  </a:txBody>
                  <a:tcPr marL="89642" marR="89642" marT="44821" marB="44821"/>
                </a:tc>
                <a:extLst>
                  <a:ext uri="{0D108BD9-81ED-4DB2-BD59-A6C34878D82A}">
                    <a16:rowId xmlns:a16="http://schemas.microsoft.com/office/drawing/2014/main" val="3007599387"/>
                  </a:ext>
                </a:extLst>
              </a:tr>
              <a:tr h="474402">
                <a:tc>
                  <a:txBody>
                    <a:bodyPr/>
                    <a:lstStyle/>
                    <a:p>
                      <a:r>
                        <a:rPr kumimoji="1" lang="en-US" altLang="ja-JP" sz="2400" dirty="0"/>
                        <a:t>.NET</a:t>
                      </a:r>
                      <a:r>
                        <a:rPr kumimoji="1" lang="ja-JP" altLang="en-US" sz="2400" dirty="0"/>
                        <a:t> </a:t>
                      </a:r>
                      <a:r>
                        <a:rPr kumimoji="1" lang="en-US" altLang="ja-JP" sz="2400" dirty="0"/>
                        <a:t>Core</a:t>
                      </a:r>
                      <a:r>
                        <a:rPr kumimoji="1" lang="ja-JP" altLang="en-US" sz="2400" dirty="0"/>
                        <a:t> </a:t>
                      </a:r>
                      <a:r>
                        <a:rPr kumimoji="1" lang="en-US" altLang="ja-JP" sz="2400" dirty="0"/>
                        <a:t>1.x</a:t>
                      </a:r>
                      <a:endParaRPr kumimoji="1" lang="ja-JP" altLang="en-US" sz="2400" dirty="0"/>
                    </a:p>
                  </a:txBody>
                  <a:tcPr marL="89642" marR="89642" marT="44821" marB="44821"/>
                </a:tc>
                <a:tc>
                  <a:txBody>
                    <a:bodyPr/>
                    <a:lstStyle/>
                    <a:p>
                      <a:r>
                        <a:rPr kumimoji="1" lang="ja-JP" altLang="en-US" sz="2400" dirty="0"/>
                        <a:t>△</a:t>
                      </a:r>
                    </a:p>
                  </a:txBody>
                  <a:tcPr marL="89642" marR="89642" marT="44821" marB="44821"/>
                </a:tc>
                <a:tc>
                  <a:txBody>
                    <a:bodyPr/>
                    <a:lstStyle/>
                    <a:p>
                      <a:r>
                        <a:rPr kumimoji="1" lang="ja-JP" altLang="en-US" sz="2400" dirty="0"/>
                        <a:t>△</a:t>
                      </a:r>
                    </a:p>
                  </a:txBody>
                  <a:tcPr marL="89642" marR="89642" marT="44821" marB="44821"/>
                </a:tc>
                <a:tc>
                  <a:txBody>
                    <a:bodyPr/>
                    <a:lstStyle/>
                    <a:p>
                      <a:r>
                        <a:rPr kumimoji="1" lang="en-US" altLang="ja-JP" sz="2400" dirty="0" err="1"/>
                        <a:t>mscorlib</a:t>
                      </a:r>
                      <a:r>
                        <a:rPr kumimoji="1" lang="ja-JP" altLang="en-US" sz="2400" dirty="0"/>
                        <a:t> と互換性が高かった</a:t>
                      </a:r>
                    </a:p>
                  </a:txBody>
                  <a:tcPr marL="89642" marR="89642" marT="44821" marB="44821"/>
                </a:tc>
                <a:extLst>
                  <a:ext uri="{0D108BD9-81ED-4DB2-BD59-A6C34878D82A}">
                    <a16:rowId xmlns:a16="http://schemas.microsoft.com/office/drawing/2014/main" val="3188018045"/>
                  </a:ext>
                </a:extLst>
              </a:tr>
              <a:tr h="474402">
                <a:tc>
                  <a:txBody>
                    <a:bodyPr/>
                    <a:lstStyle/>
                    <a:p>
                      <a:r>
                        <a:rPr kumimoji="1" lang="en-US" altLang="ja-JP" sz="2400" dirty="0"/>
                        <a:t>.NET</a:t>
                      </a:r>
                      <a:r>
                        <a:rPr kumimoji="1" lang="ja-JP" altLang="en-US" sz="2400" dirty="0"/>
                        <a:t> </a:t>
                      </a:r>
                      <a:r>
                        <a:rPr kumimoji="1" lang="en-US" altLang="ja-JP" sz="2400" dirty="0"/>
                        <a:t>Core</a:t>
                      </a:r>
                      <a:r>
                        <a:rPr kumimoji="1" lang="ja-JP" altLang="en-US" sz="2400" dirty="0"/>
                        <a:t> </a:t>
                      </a:r>
                      <a:r>
                        <a:rPr kumimoji="1" lang="en-US" altLang="ja-JP" sz="2400" dirty="0"/>
                        <a:t>2.x</a:t>
                      </a:r>
                      <a:endParaRPr kumimoji="1" lang="ja-JP" altLang="en-US" sz="2400" dirty="0"/>
                    </a:p>
                  </a:txBody>
                  <a:tcPr marL="89642" marR="89642" marT="44821" marB="44821"/>
                </a:tc>
                <a:tc>
                  <a:txBody>
                    <a:bodyPr/>
                    <a:lstStyle/>
                    <a:p>
                      <a:r>
                        <a:rPr kumimoji="1" lang="en-US" altLang="ja-JP" sz="2400" dirty="0"/>
                        <a:t>×</a:t>
                      </a:r>
                      <a:endParaRPr kumimoji="1" lang="ja-JP" altLang="en-US" sz="2400" dirty="0"/>
                    </a:p>
                  </a:txBody>
                  <a:tcPr marL="89642" marR="89642" marT="44821" marB="44821"/>
                </a:tc>
                <a:tc rowSpan="3">
                  <a:txBody>
                    <a:bodyPr/>
                    <a:lstStyle/>
                    <a:p>
                      <a:r>
                        <a:rPr kumimoji="1" lang="ja-JP" altLang="en-US" sz="2400" dirty="0"/>
                        <a:t>◎</a:t>
                      </a:r>
                    </a:p>
                  </a:txBody>
                  <a:tcPr marL="89642" marR="89642" marT="44821" marB="44821"/>
                </a:tc>
                <a:tc rowSpan="3">
                  <a:txBody>
                    <a:bodyPr/>
                    <a:lstStyle/>
                    <a:p>
                      <a:r>
                        <a:rPr kumimoji="1" lang="en-US" altLang="ja-JP" sz="2400" dirty="0" err="1"/>
                        <a:t>mscorlib</a:t>
                      </a:r>
                      <a:r>
                        <a:rPr kumimoji="1" lang="ja-JP" altLang="en-US" sz="2400" dirty="0"/>
                        <a:t> との互換性はない</a:t>
                      </a:r>
                      <a:endParaRPr kumimoji="1" lang="en-US" altLang="ja-JP" sz="2400" dirty="0"/>
                    </a:p>
                    <a:p>
                      <a:r>
                        <a:rPr kumimoji="1" lang="en-US" altLang="ja-JP" sz="2400" dirty="0" err="1"/>
                        <a:t>mscorlib</a:t>
                      </a:r>
                      <a:r>
                        <a:rPr kumimoji="1" lang="ja-JP" altLang="en-US" sz="2400" dirty="0"/>
                        <a:t> は、リダイレクタとして存在</a:t>
                      </a:r>
                    </a:p>
                  </a:txBody>
                  <a:tcPr marL="89642" marR="89642" marT="44821" marB="44821"/>
                </a:tc>
                <a:extLst>
                  <a:ext uri="{0D108BD9-81ED-4DB2-BD59-A6C34878D82A}">
                    <a16:rowId xmlns:a16="http://schemas.microsoft.com/office/drawing/2014/main" val="2308382340"/>
                  </a:ext>
                </a:extLst>
              </a:tr>
              <a:tr h="474402">
                <a:tc>
                  <a:txBody>
                    <a:bodyPr/>
                    <a:lstStyle/>
                    <a:p>
                      <a:r>
                        <a:rPr kumimoji="1" lang="en-US" altLang="ja-JP" sz="2400" dirty="0"/>
                        <a:t>.NET</a:t>
                      </a:r>
                      <a:r>
                        <a:rPr kumimoji="1" lang="ja-JP" altLang="en-US" sz="2400" dirty="0"/>
                        <a:t> </a:t>
                      </a:r>
                      <a:r>
                        <a:rPr kumimoji="1" lang="en-US" altLang="ja-JP" sz="2400" dirty="0"/>
                        <a:t>Core</a:t>
                      </a:r>
                      <a:r>
                        <a:rPr kumimoji="1" lang="ja-JP" altLang="en-US" sz="2400" dirty="0"/>
                        <a:t> </a:t>
                      </a:r>
                      <a:r>
                        <a:rPr kumimoji="1" lang="en-US" altLang="ja-JP" sz="2400" dirty="0"/>
                        <a:t>3.x</a:t>
                      </a:r>
                      <a:endParaRPr kumimoji="1" lang="ja-JP" altLang="en-US" sz="2400" dirty="0"/>
                    </a:p>
                  </a:txBody>
                  <a:tcPr marL="89642" marR="89642" marT="44821" marB="44821"/>
                </a:tc>
                <a:tc>
                  <a:txBody>
                    <a:bodyPr/>
                    <a:lstStyle/>
                    <a:p>
                      <a:r>
                        <a:rPr kumimoji="1" lang="en-US" altLang="ja-JP" sz="2400" dirty="0"/>
                        <a:t>×</a:t>
                      </a:r>
                      <a:endParaRPr kumimoji="1" lang="ja-JP" altLang="en-US" sz="2400" dirty="0"/>
                    </a:p>
                  </a:txBody>
                  <a:tcPr marL="89642" marR="89642" marT="44821" marB="44821"/>
                </a:tc>
                <a:tc vMerge="1">
                  <a:txBody>
                    <a:bodyPr/>
                    <a:lstStyle/>
                    <a:p>
                      <a:endParaRPr kumimoji="1" lang="ja-JP" altLang="en-US" dirty="0"/>
                    </a:p>
                  </a:txBody>
                  <a:tcPr/>
                </a:tc>
                <a:tc vMerge="1">
                  <a:txBody>
                    <a:bodyPr/>
                    <a:lstStyle/>
                    <a:p>
                      <a:endParaRPr kumimoji="1" lang="ja-JP" altLang="en-US" dirty="0"/>
                    </a:p>
                  </a:txBody>
                  <a:tcPr/>
                </a:tc>
                <a:extLst>
                  <a:ext uri="{0D108BD9-81ED-4DB2-BD59-A6C34878D82A}">
                    <a16:rowId xmlns:a16="http://schemas.microsoft.com/office/drawing/2014/main" val="2849425711"/>
                  </a:ext>
                </a:extLst>
              </a:tr>
              <a:tr h="474402">
                <a:tc>
                  <a:txBody>
                    <a:bodyPr/>
                    <a:lstStyle/>
                    <a:p>
                      <a:r>
                        <a:rPr kumimoji="1" lang="en-US" altLang="ja-JP" sz="2400" dirty="0"/>
                        <a:t>.NET</a:t>
                      </a:r>
                      <a:r>
                        <a:rPr kumimoji="1" lang="ja-JP" altLang="en-US" sz="2400" dirty="0"/>
                        <a:t> </a:t>
                      </a:r>
                      <a:r>
                        <a:rPr kumimoji="1" lang="en-US" altLang="ja-JP" sz="2400" dirty="0"/>
                        <a:t>5</a:t>
                      </a:r>
                      <a:endParaRPr kumimoji="1" lang="ja-JP" altLang="en-US" sz="2400" dirty="0"/>
                    </a:p>
                  </a:txBody>
                  <a:tcPr marL="89642" marR="89642" marT="44821" marB="44821"/>
                </a:tc>
                <a:tc>
                  <a:txBody>
                    <a:bodyPr/>
                    <a:lstStyle/>
                    <a:p>
                      <a:r>
                        <a:rPr kumimoji="1" lang="en-US" altLang="ja-JP" sz="2400" dirty="0"/>
                        <a:t>×</a:t>
                      </a:r>
                      <a:endParaRPr kumimoji="1" lang="ja-JP" altLang="en-US" sz="2400" dirty="0"/>
                    </a:p>
                  </a:txBody>
                  <a:tcPr marL="89642" marR="89642" marT="44821" marB="44821"/>
                </a:tc>
                <a:tc vMerge="1">
                  <a:txBody>
                    <a:bodyPr/>
                    <a:lstStyle/>
                    <a:p>
                      <a:endParaRPr kumimoji="1" lang="ja-JP" altLang="en-US" sz="2400" dirty="0"/>
                    </a:p>
                  </a:txBody>
                  <a:tcPr/>
                </a:tc>
                <a:tc vMerge="1">
                  <a:txBody>
                    <a:bodyPr/>
                    <a:lstStyle/>
                    <a:p>
                      <a:endParaRPr kumimoji="1" lang="ja-JP" altLang="en-US" sz="2400" dirty="0"/>
                    </a:p>
                  </a:txBody>
                  <a:tcPr/>
                </a:tc>
                <a:extLst>
                  <a:ext uri="{0D108BD9-81ED-4DB2-BD59-A6C34878D82A}">
                    <a16:rowId xmlns:a16="http://schemas.microsoft.com/office/drawing/2014/main" val="3439447145"/>
                  </a:ext>
                </a:extLst>
              </a:tr>
            </a:tbl>
          </a:graphicData>
        </a:graphic>
      </p:graphicFrame>
    </p:spTree>
    <p:extLst>
      <p:ext uri="{BB962C8B-B14F-4D97-AF65-F5344CB8AC3E}">
        <p14:creationId xmlns:p14="http://schemas.microsoft.com/office/powerpoint/2010/main" val="242693053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98B071-D584-4C11-9226-A54A0FEFA6A8}"/>
              </a:ext>
            </a:extLst>
          </p:cNvPr>
          <p:cNvSpPr>
            <a:spLocks noGrp="1"/>
          </p:cNvSpPr>
          <p:nvPr>
            <p:ph type="title"/>
          </p:nvPr>
        </p:nvSpPr>
        <p:spPr/>
        <p:txBody>
          <a:bodyPr/>
          <a:lstStyle/>
          <a:p>
            <a:r>
              <a:rPr lang="en-US" altLang="ja-JP" dirty="0"/>
              <a:t>.NET</a:t>
            </a:r>
            <a:r>
              <a:rPr lang="ja-JP" altLang="en-US" dirty="0"/>
              <a:t> </a:t>
            </a:r>
            <a:r>
              <a:rPr lang="en-US" altLang="ja-JP" dirty="0"/>
              <a:t>Core</a:t>
            </a:r>
            <a:r>
              <a:rPr lang="ja-JP" altLang="en-US" dirty="0"/>
              <a:t> と </a:t>
            </a:r>
            <a:r>
              <a:rPr lang="en-US" altLang="ja-JP" dirty="0"/>
              <a:t>Target</a:t>
            </a:r>
            <a:r>
              <a:rPr lang="ja-JP" altLang="en-US" dirty="0"/>
              <a:t> </a:t>
            </a:r>
            <a:r>
              <a:rPr lang="en-US" altLang="ja-JP" dirty="0"/>
              <a:t>Framework</a:t>
            </a:r>
            <a:endParaRPr kumimoji="1" lang="ja-JP" altLang="en-US" dirty="0"/>
          </a:p>
        </p:txBody>
      </p:sp>
      <p:sp>
        <p:nvSpPr>
          <p:cNvPr id="3" name="テキスト プレースホルダー 2">
            <a:extLst>
              <a:ext uri="{FF2B5EF4-FFF2-40B4-BE49-F238E27FC236}">
                <a16:creationId xmlns:a16="http://schemas.microsoft.com/office/drawing/2014/main" id="{5B3215A0-FBB5-4C3D-BA96-0E9D6B062078}"/>
              </a:ext>
            </a:extLst>
          </p:cNvPr>
          <p:cNvSpPr>
            <a:spLocks noGrp="1"/>
          </p:cNvSpPr>
          <p:nvPr>
            <p:ph type="body" sz="quarter" idx="4294967295"/>
          </p:nvPr>
        </p:nvSpPr>
        <p:spPr>
          <a:xfrm>
            <a:off x="538163" y="3781425"/>
            <a:ext cx="11653837" cy="785813"/>
          </a:xfrm>
        </p:spPr>
        <p:txBody>
          <a:bodyPr/>
          <a:lstStyle/>
          <a:p>
            <a:r>
              <a:rPr kumimoji="1" lang="en-US" altLang="ja-JP" dirty="0"/>
              <a:t>.NET Core </a:t>
            </a:r>
            <a:r>
              <a:rPr kumimoji="1" lang="ja-JP" altLang="en-US" dirty="0"/>
              <a:t>の メタパッケージ</a:t>
            </a:r>
          </a:p>
        </p:txBody>
      </p:sp>
      <p:graphicFrame>
        <p:nvGraphicFramePr>
          <p:cNvPr id="5" name="Table 5">
            <a:extLst>
              <a:ext uri="{FF2B5EF4-FFF2-40B4-BE49-F238E27FC236}">
                <a16:creationId xmlns:a16="http://schemas.microsoft.com/office/drawing/2014/main" id="{CD30DDAF-D29A-4275-B168-F376E44AB080}"/>
              </a:ext>
            </a:extLst>
          </p:cNvPr>
          <p:cNvGraphicFramePr>
            <a:graphicFrameLocks noGrp="1"/>
          </p:cNvGraphicFramePr>
          <p:nvPr/>
        </p:nvGraphicFramePr>
        <p:xfrm>
          <a:off x="448602" y="1028856"/>
          <a:ext cx="11435979" cy="2442746"/>
        </p:xfrm>
        <a:graphic>
          <a:graphicData uri="http://schemas.openxmlformats.org/drawingml/2006/table">
            <a:tbl>
              <a:tblPr firstRow="1" bandRow="1">
                <a:tableStyleId>{1E171933-4619-4E11-9A3F-F7608DF75F80}</a:tableStyleId>
              </a:tblPr>
              <a:tblGrid>
                <a:gridCol w="2117774">
                  <a:extLst>
                    <a:ext uri="{9D8B030D-6E8A-4147-A177-3AD203B41FA5}">
                      <a16:colId xmlns:a16="http://schemas.microsoft.com/office/drawing/2014/main" val="20000"/>
                    </a:ext>
                  </a:extLst>
                </a:gridCol>
                <a:gridCol w="1553034">
                  <a:extLst>
                    <a:ext uri="{9D8B030D-6E8A-4147-A177-3AD203B41FA5}">
                      <a16:colId xmlns:a16="http://schemas.microsoft.com/office/drawing/2014/main" val="20001"/>
                    </a:ext>
                  </a:extLst>
                </a:gridCol>
                <a:gridCol w="2823699">
                  <a:extLst>
                    <a:ext uri="{9D8B030D-6E8A-4147-A177-3AD203B41FA5}">
                      <a16:colId xmlns:a16="http://schemas.microsoft.com/office/drawing/2014/main" val="20002"/>
                    </a:ext>
                  </a:extLst>
                </a:gridCol>
                <a:gridCol w="2400144">
                  <a:extLst>
                    <a:ext uri="{9D8B030D-6E8A-4147-A177-3AD203B41FA5}">
                      <a16:colId xmlns:a16="http://schemas.microsoft.com/office/drawing/2014/main" val="20003"/>
                    </a:ext>
                  </a:extLst>
                </a:gridCol>
                <a:gridCol w="2541328">
                  <a:extLst>
                    <a:ext uri="{9D8B030D-6E8A-4147-A177-3AD203B41FA5}">
                      <a16:colId xmlns:a16="http://schemas.microsoft.com/office/drawing/2014/main" val="20004"/>
                    </a:ext>
                  </a:extLst>
                </a:gridCol>
              </a:tblGrid>
              <a:tr h="859229">
                <a:tc>
                  <a:txBody>
                    <a:bodyPr/>
                    <a:lstStyle/>
                    <a:p>
                      <a:pPr algn="ctr"/>
                      <a:r>
                        <a:rPr lang="en-US" altLang="ja-JP" sz="2400" dirty="0"/>
                        <a:t>Target Framework</a:t>
                      </a:r>
                      <a:endParaRPr lang="en-US" sz="2400" b="0" dirty="0">
                        <a:gradFill>
                          <a:gsLst>
                            <a:gs pos="5310">
                              <a:srgbClr val="FFFFFF"/>
                            </a:gs>
                            <a:gs pos="21239">
                              <a:srgbClr val="FFFFFF"/>
                            </a:gs>
                          </a:gsLst>
                          <a:lin ang="5400000" scaled="0"/>
                        </a:gradFill>
                        <a:latin typeface="+mn-lt"/>
                      </a:endParaRPr>
                    </a:p>
                  </a:txBody>
                  <a:tcPr marL="89630" marR="89630" marT="0" marB="0" anchor="ctr">
                    <a:lnL w="9525" cap="flat" cmpd="sng" algn="ctr">
                      <a:solidFill>
                        <a:schemeClr val="accent4"/>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pPr algn="ctr"/>
                      <a:r>
                        <a:rPr lang="ja-JP" altLang="en-US" sz="2400" dirty="0"/>
                        <a:t>最新 </a:t>
                      </a:r>
                      <a:r>
                        <a:rPr lang="en-US" altLang="ja-JP" sz="2400" dirty="0"/>
                        <a:t>Ver</a:t>
                      </a:r>
                      <a:endParaRPr lang="en-US" sz="2400" b="0" dirty="0">
                        <a:gradFill>
                          <a:gsLst>
                            <a:gs pos="5310">
                              <a:srgbClr val="FFFFFF"/>
                            </a:gs>
                            <a:gs pos="21239">
                              <a:srgbClr val="FFFFFF"/>
                            </a:gs>
                          </a:gsLst>
                          <a:lin ang="5400000" scaled="0"/>
                        </a:gradFill>
                        <a:latin typeface="+mn-lt"/>
                      </a:endParaRPr>
                    </a:p>
                  </a:txBody>
                  <a:tcPr marL="89630" marR="89630" marT="0" marB="0"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pPr algn="ctr"/>
                      <a:r>
                        <a:rPr lang="en-US" altLang="ja-JP" sz="2400" dirty="0"/>
                        <a:t>Target</a:t>
                      </a:r>
                      <a:r>
                        <a:rPr lang="ja-JP" altLang="en-US" sz="2400" dirty="0"/>
                        <a:t> </a:t>
                      </a:r>
                      <a:r>
                        <a:rPr lang="en-US" altLang="ja-JP" sz="2400" dirty="0"/>
                        <a:t>Framework</a:t>
                      </a:r>
                      <a:r>
                        <a:rPr lang="ja-JP" altLang="en-US" sz="2400" dirty="0"/>
                        <a:t> </a:t>
                      </a:r>
                      <a:r>
                        <a:rPr lang="en-US" altLang="ja-JP" sz="2400" dirty="0"/>
                        <a:t>Moniker</a:t>
                      </a:r>
                      <a:endParaRPr lang="en-US" sz="2400" b="0" dirty="0">
                        <a:gradFill>
                          <a:gsLst>
                            <a:gs pos="5310">
                              <a:srgbClr val="FFFFFF"/>
                            </a:gs>
                            <a:gs pos="21239">
                              <a:srgbClr val="FFFFFF"/>
                            </a:gs>
                          </a:gsLst>
                          <a:lin ang="5400000" scaled="0"/>
                        </a:gradFill>
                        <a:latin typeface="+mn-lt"/>
                      </a:endParaRPr>
                    </a:p>
                  </a:txBody>
                  <a:tcPr marL="89630" marR="89630" marT="0" marB="0"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pPr algn="ctr"/>
                      <a:r>
                        <a:rPr lang="en-US" altLang="ja-JP" sz="2400" dirty="0"/>
                        <a:t>.NET</a:t>
                      </a:r>
                      <a:r>
                        <a:rPr lang="ja-JP" altLang="en-US" sz="2400" dirty="0"/>
                        <a:t> </a:t>
                      </a:r>
                      <a:r>
                        <a:rPr lang="en-US" altLang="ja-JP" sz="2400" dirty="0"/>
                        <a:t>Standard</a:t>
                      </a:r>
                      <a:endParaRPr lang="en-US" sz="2400" b="0" dirty="0">
                        <a:gradFill>
                          <a:gsLst>
                            <a:gs pos="5310">
                              <a:srgbClr val="FFFFFF"/>
                            </a:gs>
                            <a:gs pos="21239">
                              <a:srgbClr val="FFFFFF"/>
                            </a:gs>
                          </a:gsLst>
                          <a:lin ang="5400000" scaled="0"/>
                        </a:gradFill>
                        <a:latin typeface="+mn-lt"/>
                      </a:endParaRPr>
                    </a:p>
                  </a:txBody>
                  <a:tcPr marL="89630" marR="89630" marT="0" marB="0"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pPr algn="ctr"/>
                      <a:r>
                        <a:rPr lang="en-US" sz="2400" b="1" dirty="0">
                          <a:gradFill>
                            <a:gsLst>
                              <a:gs pos="5310">
                                <a:srgbClr val="FFFFFF"/>
                              </a:gs>
                              <a:gs pos="21239">
                                <a:srgbClr val="FFFFFF"/>
                              </a:gs>
                            </a:gsLst>
                            <a:lin ang="5400000" scaled="0"/>
                          </a:gradFill>
                          <a:latin typeface="+mn-lt"/>
                        </a:rPr>
                        <a:t>Meta Package</a:t>
                      </a:r>
                    </a:p>
                  </a:txBody>
                  <a:tcPr marL="89630" marR="89630" marT="0" marB="0" anchor="ctr">
                    <a:lnL w="9525" cap="flat" cmpd="sng" algn="ctr">
                      <a:solidFill>
                        <a:schemeClr val="bg2"/>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10000"/>
                  </a:ext>
                </a:extLst>
              </a:tr>
              <a:tr h="527839">
                <a:tc>
                  <a:txBody>
                    <a:bodyPr/>
                    <a:lstStyle/>
                    <a:p>
                      <a:pPr algn="ctr"/>
                      <a:r>
                        <a:rPr lang="en-US" sz="1800" dirty="0"/>
                        <a:t>.NET Standard</a:t>
                      </a:r>
                      <a:endParaRPr lang="en-US" sz="1800" dirty="0">
                        <a:gradFill>
                          <a:gsLst>
                            <a:gs pos="66981">
                              <a:schemeClr val="tx1">
                                <a:lumMod val="75000"/>
                                <a:lumOff val="25000"/>
                              </a:schemeClr>
                            </a:gs>
                            <a:gs pos="0">
                              <a:schemeClr val="tx1">
                                <a:lumMod val="75000"/>
                                <a:lumOff val="25000"/>
                              </a:schemeClr>
                            </a:gs>
                          </a:gsLst>
                          <a:lin ang="5400000" scaled="0"/>
                        </a:gradFill>
                      </a:endParaRPr>
                    </a:p>
                  </a:txBody>
                  <a:tcPr marL="89630" marR="89630" marT="0"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pPr algn="ctr"/>
                      <a:r>
                        <a:rPr lang="en-US" sz="1800" dirty="0"/>
                        <a:t>2.0</a:t>
                      </a:r>
                      <a:endParaRPr lang="en-US" sz="1800" dirty="0">
                        <a:gradFill>
                          <a:gsLst>
                            <a:gs pos="66981">
                              <a:schemeClr val="tx1">
                                <a:lumMod val="75000"/>
                                <a:lumOff val="25000"/>
                              </a:schemeClr>
                            </a:gs>
                            <a:gs pos="0">
                              <a:schemeClr val="tx1">
                                <a:lumMod val="75000"/>
                                <a:lumOff val="25000"/>
                              </a:schemeClr>
                            </a:gs>
                          </a:gsLst>
                          <a:lin ang="5400000" scaled="0"/>
                        </a:gradFill>
                      </a:endParaRPr>
                    </a:p>
                  </a:txBody>
                  <a:tcPr marL="89630" marR="89630" marT="0"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pPr algn="ctr"/>
                      <a:r>
                        <a:rPr lang="en-US" sz="1800" dirty="0"/>
                        <a:t>netstandard2.0</a:t>
                      </a:r>
                      <a:endParaRPr lang="en-US" sz="1800" dirty="0">
                        <a:gradFill>
                          <a:gsLst>
                            <a:gs pos="66981">
                              <a:schemeClr val="tx1">
                                <a:lumMod val="75000"/>
                                <a:lumOff val="25000"/>
                              </a:schemeClr>
                            </a:gs>
                            <a:gs pos="0">
                              <a:schemeClr val="tx1">
                                <a:lumMod val="75000"/>
                                <a:lumOff val="25000"/>
                              </a:schemeClr>
                            </a:gs>
                          </a:gsLst>
                          <a:lin ang="5400000" scaled="0"/>
                        </a:gradFill>
                      </a:endParaRPr>
                    </a:p>
                  </a:txBody>
                  <a:tcPr marL="89630" marR="89630" marT="0"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pPr algn="ctr"/>
                      <a:r>
                        <a:rPr lang="en-US" sz="1800" dirty="0"/>
                        <a:t>N/A</a:t>
                      </a:r>
                      <a:endParaRPr lang="en-US" sz="1800" dirty="0">
                        <a:gradFill>
                          <a:gsLst>
                            <a:gs pos="66981">
                              <a:schemeClr val="tx1">
                                <a:lumMod val="75000"/>
                                <a:lumOff val="25000"/>
                              </a:schemeClr>
                            </a:gs>
                            <a:gs pos="0">
                              <a:schemeClr val="tx1">
                                <a:lumMod val="75000"/>
                                <a:lumOff val="25000"/>
                              </a:schemeClr>
                            </a:gs>
                          </a:gsLst>
                          <a:lin ang="5400000" scaled="0"/>
                        </a:gradFill>
                      </a:endParaRPr>
                    </a:p>
                  </a:txBody>
                  <a:tcPr marL="89630" marR="89630" marT="0"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pPr algn="ctr"/>
                      <a:r>
                        <a:rPr lang="en-US" sz="1800" dirty="0" err="1">
                          <a:gradFill>
                            <a:gsLst>
                              <a:gs pos="66981">
                                <a:schemeClr val="tx1">
                                  <a:lumMod val="75000"/>
                                  <a:lumOff val="25000"/>
                                </a:schemeClr>
                              </a:gs>
                              <a:gs pos="0">
                                <a:schemeClr val="tx1">
                                  <a:lumMod val="75000"/>
                                  <a:lumOff val="25000"/>
                                </a:schemeClr>
                              </a:gs>
                            </a:gsLst>
                            <a:lin ang="5400000" scaled="0"/>
                          </a:gradFill>
                        </a:rPr>
                        <a:t>NETStandard.library</a:t>
                      </a:r>
                      <a:endParaRPr lang="en-US" sz="1800" dirty="0">
                        <a:gradFill>
                          <a:gsLst>
                            <a:gs pos="66981">
                              <a:schemeClr val="tx1">
                                <a:lumMod val="75000"/>
                                <a:lumOff val="25000"/>
                              </a:schemeClr>
                            </a:gs>
                            <a:gs pos="0">
                              <a:schemeClr val="tx1">
                                <a:lumMod val="75000"/>
                                <a:lumOff val="25000"/>
                              </a:schemeClr>
                            </a:gs>
                          </a:gsLst>
                          <a:lin ang="5400000" scaled="0"/>
                        </a:gradFill>
                      </a:endParaRPr>
                    </a:p>
                  </a:txBody>
                  <a:tcPr marL="89630" marR="89630" marT="0"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10001"/>
                  </a:ext>
                </a:extLst>
              </a:tr>
              <a:tr h="527839">
                <a:tc>
                  <a:txBody>
                    <a:bodyPr/>
                    <a:lstStyle/>
                    <a:p>
                      <a:pPr algn="ctr"/>
                      <a:r>
                        <a:rPr lang="en-US" sz="1800" dirty="0"/>
                        <a:t>.NET Core</a:t>
                      </a:r>
                      <a:endParaRPr lang="en-US" sz="1800" dirty="0">
                        <a:gradFill>
                          <a:gsLst>
                            <a:gs pos="66981">
                              <a:schemeClr val="tx1">
                                <a:lumMod val="75000"/>
                                <a:lumOff val="25000"/>
                              </a:schemeClr>
                            </a:gs>
                            <a:gs pos="0">
                              <a:schemeClr val="tx1">
                                <a:lumMod val="75000"/>
                                <a:lumOff val="25000"/>
                              </a:schemeClr>
                            </a:gs>
                          </a:gsLst>
                          <a:lin ang="5400000" scaled="0"/>
                        </a:gradFill>
                      </a:endParaRPr>
                    </a:p>
                  </a:txBody>
                  <a:tcPr marL="89630" marR="89630" marT="0"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pPr algn="ctr"/>
                      <a:r>
                        <a:rPr lang="en-US" sz="1800" dirty="0"/>
                        <a:t>2.2</a:t>
                      </a:r>
                      <a:endParaRPr lang="en-US" sz="1800" dirty="0">
                        <a:gradFill>
                          <a:gsLst>
                            <a:gs pos="66981">
                              <a:schemeClr val="tx1">
                                <a:lumMod val="75000"/>
                                <a:lumOff val="25000"/>
                              </a:schemeClr>
                            </a:gs>
                            <a:gs pos="0">
                              <a:schemeClr val="tx1">
                                <a:lumMod val="75000"/>
                                <a:lumOff val="25000"/>
                              </a:schemeClr>
                            </a:gs>
                          </a:gsLst>
                          <a:lin ang="5400000" scaled="0"/>
                        </a:gradFill>
                      </a:endParaRPr>
                    </a:p>
                  </a:txBody>
                  <a:tcPr marL="89630" marR="89630" marT="0"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pPr algn="ctr"/>
                      <a:r>
                        <a:rPr lang="en-US" sz="1800" dirty="0"/>
                        <a:t>netcoreapp2.2</a:t>
                      </a:r>
                      <a:endParaRPr lang="en-US" sz="1800" dirty="0">
                        <a:gradFill>
                          <a:gsLst>
                            <a:gs pos="66981">
                              <a:schemeClr val="tx1">
                                <a:lumMod val="75000"/>
                                <a:lumOff val="25000"/>
                              </a:schemeClr>
                            </a:gs>
                            <a:gs pos="0">
                              <a:schemeClr val="tx1">
                                <a:lumMod val="75000"/>
                                <a:lumOff val="25000"/>
                              </a:schemeClr>
                            </a:gs>
                          </a:gsLst>
                          <a:lin ang="5400000" scaled="0"/>
                        </a:gradFill>
                      </a:endParaRPr>
                    </a:p>
                  </a:txBody>
                  <a:tcPr marL="89630" marR="89630" marT="0"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pPr algn="ctr"/>
                      <a:r>
                        <a:rPr lang="en-US" sz="1800" dirty="0"/>
                        <a:t>2.0</a:t>
                      </a:r>
                      <a:endParaRPr lang="en-US" sz="1800" dirty="0">
                        <a:gradFill>
                          <a:gsLst>
                            <a:gs pos="66981">
                              <a:schemeClr val="tx1">
                                <a:lumMod val="75000"/>
                                <a:lumOff val="25000"/>
                              </a:schemeClr>
                            </a:gs>
                            <a:gs pos="0">
                              <a:schemeClr val="tx1">
                                <a:lumMod val="75000"/>
                                <a:lumOff val="25000"/>
                              </a:schemeClr>
                            </a:gs>
                          </a:gsLst>
                          <a:lin ang="5400000" scaled="0"/>
                        </a:gradFill>
                      </a:endParaRPr>
                    </a:p>
                  </a:txBody>
                  <a:tcPr marL="89630" marR="89630" marT="0"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pPr algn="ctr"/>
                      <a:r>
                        <a:rPr lang="en-US" sz="1800" dirty="0" err="1"/>
                        <a:t>Microsoft.NETCore.App</a:t>
                      </a:r>
                      <a:endParaRPr lang="en-US" sz="1800" dirty="0">
                        <a:gradFill>
                          <a:gsLst>
                            <a:gs pos="66981">
                              <a:schemeClr val="tx1">
                                <a:lumMod val="75000"/>
                                <a:lumOff val="25000"/>
                              </a:schemeClr>
                            </a:gs>
                            <a:gs pos="0">
                              <a:schemeClr val="tx1">
                                <a:lumMod val="75000"/>
                                <a:lumOff val="25000"/>
                              </a:schemeClr>
                            </a:gs>
                          </a:gsLst>
                          <a:lin ang="5400000" scaled="0"/>
                        </a:gradFill>
                      </a:endParaRPr>
                    </a:p>
                  </a:txBody>
                  <a:tcPr marL="89630" marR="89630" marT="0"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10002"/>
                  </a:ext>
                </a:extLst>
              </a:tr>
              <a:tr h="527839">
                <a:tc>
                  <a:txBody>
                    <a:bodyPr/>
                    <a:lstStyle/>
                    <a:p>
                      <a:pPr algn="ctr"/>
                      <a:r>
                        <a:rPr lang="en-US" sz="1800" dirty="0"/>
                        <a:t>.NET Framework</a:t>
                      </a:r>
                      <a:endParaRPr lang="en-US" sz="1800" dirty="0">
                        <a:gradFill>
                          <a:gsLst>
                            <a:gs pos="66981">
                              <a:schemeClr val="tx1">
                                <a:lumMod val="75000"/>
                                <a:lumOff val="25000"/>
                              </a:schemeClr>
                            </a:gs>
                            <a:gs pos="0">
                              <a:schemeClr val="tx1">
                                <a:lumMod val="75000"/>
                                <a:lumOff val="25000"/>
                              </a:schemeClr>
                            </a:gs>
                          </a:gsLst>
                          <a:lin ang="5400000" scaled="0"/>
                        </a:gradFill>
                      </a:endParaRPr>
                    </a:p>
                  </a:txBody>
                  <a:tcPr marL="89630" marR="89630" marT="0"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pPr algn="ctr"/>
                      <a:r>
                        <a:rPr lang="en-US" sz="1800" dirty="0"/>
                        <a:t>4.8</a:t>
                      </a:r>
                      <a:endParaRPr lang="en-US" sz="1800" dirty="0">
                        <a:gradFill>
                          <a:gsLst>
                            <a:gs pos="66981">
                              <a:schemeClr val="tx1">
                                <a:lumMod val="75000"/>
                                <a:lumOff val="25000"/>
                              </a:schemeClr>
                            </a:gs>
                            <a:gs pos="0">
                              <a:schemeClr val="tx1">
                                <a:lumMod val="75000"/>
                                <a:lumOff val="25000"/>
                              </a:schemeClr>
                            </a:gs>
                          </a:gsLst>
                          <a:lin ang="5400000" scaled="0"/>
                        </a:gradFill>
                      </a:endParaRPr>
                    </a:p>
                  </a:txBody>
                  <a:tcPr marL="89630" marR="89630" marT="0"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pPr algn="ctr"/>
                      <a:r>
                        <a:rPr lang="en-US" sz="1800" dirty="0"/>
                        <a:t>net48</a:t>
                      </a:r>
                      <a:endParaRPr lang="en-US" sz="1800" dirty="0">
                        <a:gradFill>
                          <a:gsLst>
                            <a:gs pos="66981">
                              <a:schemeClr val="tx1">
                                <a:lumMod val="75000"/>
                                <a:lumOff val="25000"/>
                              </a:schemeClr>
                            </a:gs>
                            <a:gs pos="0">
                              <a:schemeClr val="tx1">
                                <a:lumMod val="75000"/>
                                <a:lumOff val="25000"/>
                              </a:schemeClr>
                            </a:gs>
                          </a:gsLst>
                          <a:lin ang="5400000" scaled="0"/>
                        </a:gradFill>
                      </a:endParaRPr>
                    </a:p>
                  </a:txBody>
                  <a:tcPr marL="89630" marR="89630" marT="0"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pPr algn="ctr"/>
                      <a:r>
                        <a:rPr lang="en-US" sz="1800" dirty="0"/>
                        <a:t>2.0</a:t>
                      </a:r>
                      <a:endParaRPr lang="en-US" sz="1800" dirty="0">
                        <a:gradFill>
                          <a:gsLst>
                            <a:gs pos="66981">
                              <a:schemeClr val="tx1">
                                <a:lumMod val="75000"/>
                                <a:lumOff val="25000"/>
                              </a:schemeClr>
                            </a:gs>
                            <a:gs pos="0">
                              <a:schemeClr val="tx1">
                                <a:lumMod val="75000"/>
                                <a:lumOff val="25000"/>
                              </a:schemeClr>
                            </a:gs>
                          </a:gsLst>
                          <a:lin ang="5400000" scaled="0"/>
                        </a:gradFill>
                      </a:endParaRPr>
                    </a:p>
                  </a:txBody>
                  <a:tcPr marL="89630" marR="89630" marT="0"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pPr algn="ctr"/>
                      <a:r>
                        <a:rPr lang="en-US" sz="1800" dirty="0"/>
                        <a:t>N/A</a:t>
                      </a:r>
                      <a:endParaRPr lang="en-US" sz="1800" dirty="0">
                        <a:gradFill>
                          <a:gsLst>
                            <a:gs pos="66981">
                              <a:schemeClr val="tx1">
                                <a:lumMod val="75000"/>
                                <a:lumOff val="25000"/>
                              </a:schemeClr>
                            </a:gs>
                            <a:gs pos="0">
                              <a:schemeClr val="tx1">
                                <a:lumMod val="75000"/>
                                <a:lumOff val="25000"/>
                              </a:schemeClr>
                            </a:gs>
                          </a:gsLst>
                          <a:lin ang="5400000" scaled="0"/>
                        </a:gradFill>
                      </a:endParaRPr>
                    </a:p>
                  </a:txBody>
                  <a:tcPr marL="89630" marR="89630" marT="0"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6" name="Table 5">
            <a:extLst>
              <a:ext uri="{FF2B5EF4-FFF2-40B4-BE49-F238E27FC236}">
                <a16:creationId xmlns:a16="http://schemas.microsoft.com/office/drawing/2014/main" id="{AA56B0BB-EA5F-4D5A-9FB8-3E9F0719BFFF}"/>
              </a:ext>
            </a:extLst>
          </p:cNvPr>
          <p:cNvGraphicFramePr>
            <a:graphicFrameLocks noGrp="1"/>
          </p:cNvGraphicFramePr>
          <p:nvPr/>
        </p:nvGraphicFramePr>
        <p:xfrm>
          <a:off x="478285" y="4487888"/>
          <a:ext cx="11335704" cy="2218849"/>
        </p:xfrm>
        <a:graphic>
          <a:graphicData uri="http://schemas.openxmlformats.org/drawingml/2006/table">
            <a:tbl>
              <a:tblPr firstRow="1" bandRow="1">
                <a:tableStyleId>{1E171933-4619-4E11-9A3F-F7608DF75F80}</a:tableStyleId>
              </a:tblPr>
              <a:tblGrid>
                <a:gridCol w="3778566">
                  <a:extLst>
                    <a:ext uri="{9D8B030D-6E8A-4147-A177-3AD203B41FA5}">
                      <a16:colId xmlns:a16="http://schemas.microsoft.com/office/drawing/2014/main" val="20000"/>
                    </a:ext>
                  </a:extLst>
                </a:gridCol>
                <a:gridCol w="1415594">
                  <a:extLst>
                    <a:ext uri="{9D8B030D-6E8A-4147-A177-3AD203B41FA5}">
                      <a16:colId xmlns:a16="http://schemas.microsoft.com/office/drawing/2014/main" val="20001"/>
                    </a:ext>
                  </a:extLst>
                </a:gridCol>
                <a:gridCol w="6141544">
                  <a:extLst>
                    <a:ext uri="{9D8B030D-6E8A-4147-A177-3AD203B41FA5}">
                      <a16:colId xmlns:a16="http://schemas.microsoft.com/office/drawing/2014/main" val="20002"/>
                    </a:ext>
                  </a:extLst>
                </a:gridCol>
              </a:tblGrid>
              <a:tr h="635332">
                <a:tc>
                  <a:txBody>
                    <a:bodyPr/>
                    <a:lstStyle/>
                    <a:p>
                      <a:pPr algn="ctr"/>
                      <a:r>
                        <a:rPr lang="en-US" altLang="ja-JP" sz="2400" dirty="0"/>
                        <a:t>Meta</a:t>
                      </a:r>
                      <a:r>
                        <a:rPr lang="ja-JP" altLang="en-US" sz="2400" dirty="0"/>
                        <a:t> </a:t>
                      </a:r>
                      <a:r>
                        <a:rPr lang="en-US" altLang="ja-JP" sz="2400" dirty="0"/>
                        <a:t>Package</a:t>
                      </a:r>
                      <a:endParaRPr lang="en-US" sz="2400" b="0" dirty="0">
                        <a:gradFill>
                          <a:gsLst>
                            <a:gs pos="5310">
                              <a:srgbClr val="FFFFFF"/>
                            </a:gs>
                            <a:gs pos="21239">
                              <a:srgbClr val="FFFFFF"/>
                            </a:gs>
                          </a:gsLst>
                          <a:lin ang="5400000" scaled="0"/>
                        </a:gradFill>
                        <a:latin typeface="+mn-lt"/>
                      </a:endParaRPr>
                    </a:p>
                  </a:txBody>
                  <a:tcPr marL="89630" marR="89630" marT="0" marB="0" anchor="ctr">
                    <a:lnL w="9525" cap="flat" cmpd="sng" algn="ctr">
                      <a:solidFill>
                        <a:schemeClr val="accent4"/>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pPr algn="ctr"/>
                      <a:r>
                        <a:rPr lang="ja-JP" altLang="en-US" sz="2400" dirty="0"/>
                        <a:t>最新 </a:t>
                      </a:r>
                      <a:r>
                        <a:rPr lang="en-US" altLang="ja-JP" sz="2400" dirty="0"/>
                        <a:t>Ver</a:t>
                      </a:r>
                      <a:endParaRPr lang="en-US" sz="2400" b="0" dirty="0">
                        <a:gradFill>
                          <a:gsLst>
                            <a:gs pos="5310">
                              <a:srgbClr val="FFFFFF"/>
                            </a:gs>
                            <a:gs pos="21239">
                              <a:srgbClr val="FFFFFF"/>
                            </a:gs>
                          </a:gsLst>
                          <a:lin ang="5400000" scaled="0"/>
                        </a:gradFill>
                        <a:latin typeface="+mn-lt"/>
                      </a:endParaRPr>
                    </a:p>
                  </a:txBody>
                  <a:tcPr marL="89630" marR="89630" marT="0" marB="0"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pPr algn="ctr"/>
                      <a:endParaRPr lang="en-US" sz="2400" b="0" dirty="0">
                        <a:gradFill>
                          <a:gsLst>
                            <a:gs pos="5310">
                              <a:srgbClr val="FFFFFF"/>
                            </a:gs>
                            <a:gs pos="21239">
                              <a:srgbClr val="FFFFFF"/>
                            </a:gs>
                          </a:gsLst>
                          <a:lin ang="5400000" scaled="0"/>
                        </a:gradFill>
                        <a:latin typeface="+mn-lt"/>
                      </a:endParaRPr>
                    </a:p>
                  </a:txBody>
                  <a:tcPr marL="89630" marR="89630" marT="0" marB="0"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10000"/>
                  </a:ext>
                </a:extLst>
              </a:tr>
              <a:tr h="527839">
                <a:tc>
                  <a:txBody>
                    <a:bodyPr/>
                    <a:lstStyle/>
                    <a:p>
                      <a:pPr algn="ctr"/>
                      <a:r>
                        <a:rPr lang="en-US" sz="1800" dirty="0" err="1"/>
                        <a:t>Microsoft.AspNetCore.App</a:t>
                      </a:r>
                      <a:endParaRPr lang="en-US" sz="1800" dirty="0">
                        <a:gradFill>
                          <a:gsLst>
                            <a:gs pos="66981">
                              <a:schemeClr val="tx1">
                                <a:lumMod val="75000"/>
                                <a:lumOff val="25000"/>
                              </a:schemeClr>
                            </a:gs>
                            <a:gs pos="0">
                              <a:schemeClr val="tx1">
                                <a:lumMod val="75000"/>
                                <a:lumOff val="25000"/>
                              </a:schemeClr>
                            </a:gs>
                          </a:gsLst>
                          <a:lin ang="5400000" scaled="0"/>
                        </a:gradFill>
                      </a:endParaRPr>
                    </a:p>
                  </a:txBody>
                  <a:tcPr marL="89630" marR="89630" marT="0"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pPr algn="ctr"/>
                      <a:r>
                        <a:rPr lang="en-US" sz="1800" dirty="0"/>
                        <a:t>2.2.3</a:t>
                      </a:r>
                      <a:endParaRPr lang="en-US" sz="1800" dirty="0">
                        <a:gradFill>
                          <a:gsLst>
                            <a:gs pos="66981">
                              <a:schemeClr val="tx1">
                                <a:lumMod val="75000"/>
                                <a:lumOff val="25000"/>
                              </a:schemeClr>
                            </a:gs>
                            <a:gs pos="0">
                              <a:schemeClr val="tx1">
                                <a:lumMod val="75000"/>
                                <a:lumOff val="25000"/>
                              </a:schemeClr>
                            </a:gs>
                          </a:gsLst>
                          <a:lin ang="5400000" scaled="0"/>
                        </a:gradFill>
                      </a:endParaRPr>
                    </a:p>
                  </a:txBody>
                  <a:tcPr marL="89630" marR="89630" marT="0"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pPr algn="l"/>
                      <a:r>
                        <a:rPr lang="en-US" sz="1800" dirty="0">
                          <a:gradFill>
                            <a:gsLst>
                              <a:gs pos="66981">
                                <a:schemeClr val="tx1">
                                  <a:lumMod val="75000"/>
                                  <a:lumOff val="25000"/>
                                </a:schemeClr>
                              </a:gs>
                              <a:gs pos="0">
                                <a:schemeClr val="tx1">
                                  <a:lumMod val="75000"/>
                                  <a:lumOff val="25000"/>
                                </a:schemeClr>
                              </a:gs>
                            </a:gsLst>
                            <a:lin ang="5400000" scaled="0"/>
                          </a:gradFill>
                        </a:rPr>
                        <a:t>ASP.NET Core </a:t>
                      </a:r>
                    </a:p>
                  </a:txBody>
                  <a:tcPr marL="89630" marR="89630" marT="0"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10001"/>
                  </a:ext>
                </a:extLst>
              </a:tr>
              <a:tr h="527839">
                <a:tc>
                  <a:txBody>
                    <a:bodyPr/>
                    <a:lstStyle/>
                    <a:p>
                      <a:pPr algn="ctr"/>
                      <a:r>
                        <a:rPr lang="en-US" sz="1800" dirty="0" err="1"/>
                        <a:t>Microsoft.AspNetCore.All</a:t>
                      </a:r>
                      <a:endParaRPr lang="en-US" sz="1800" dirty="0">
                        <a:gradFill>
                          <a:gsLst>
                            <a:gs pos="66981">
                              <a:schemeClr val="tx1">
                                <a:lumMod val="75000"/>
                                <a:lumOff val="25000"/>
                              </a:schemeClr>
                            </a:gs>
                            <a:gs pos="0">
                              <a:schemeClr val="tx1">
                                <a:lumMod val="75000"/>
                                <a:lumOff val="25000"/>
                              </a:schemeClr>
                            </a:gs>
                          </a:gsLst>
                          <a:lin ang="5400000" scaled="0"/>
                        </a:gradFill>
                      </a:endParaRPr>
                    </a:p>
                  </a:txBody>
                  <a:tcPr marL="89630" marR="89630" marT="0"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pPr algn="ctr"/>
                      <a:r>
                        <a:rPr lang="en-US" sz="1800" dirty="0"/>
                        <a:t>2.2.3</a:t>
                      </a:r>
                      <a:endParaRPr lang="en-US" sz="1800" dirty="0">
                        <a:gradFill>
                          <a:gsLst>
                            <a:gs pos="66981">
                              <a:schemeClr val="tx1">
                                <a:lumMod val="75000"/>
                                <a:lumOff val="25000"/>
                              </a:schemeClr>
                            </a:gs>
                            <a:gs pos="0">
                              <a:schemeClr val="tx1">
                                <a:lumMod val="75000"/>
                                <a:lumOff val="25000"/>
                              </a:schemeClr>
                            </a:gs>
                          </a:gsLst>
                          <a:lin ang="5400000" scaled="0"/>
                        </a:gradFill>
                      </a:endParaRPr>
                    </a:p>
                  </a:txBody>
                  <a:tcPr marL="89630" marR="89630" marT="0"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pPr algn="l"/>
                      <a:r>
                        <a:rPr lang="en-US" altLang="ja-JP" sz="1800" dirty="0">
                          <a:gradFill>
                            <a:gsLst>
                              <a:gs pos="66981">
                                <a:schemeClr val="tx1">
                                  <a:lumMod val="75000"/>
                                  <a:lumOff val="25000"/>
                                </a:schemeClr>
                              </a:gs>
                              <a:gs pos="0">
                                <a:schemeClr val="tx1">
                                  <a:lumMod val="75000"/>
                                  <a:lumOff val="25000"/>
                                </a:schemeClr>
                              </a:gs>
                            </a:gsLst>
                            <a:lin ang="5400000" scaled="0"/>
                          </a:gradFill>
                        </a:rPr>
                        <a:t>Entity</a:t>
                      </a:r>
                      <a:r>
                        <a:rPr lang="ja-JP" altLang="en-US" sz="1800" dirty="0">
                          <a:gradFill>
                            <a:gsLst>
                              <a:gs pos="66981">
                                <a:schemeClr val="tx1">
                                  <a:lumMod val="75000"/>
                                  <a:lumOff val="25000"/>
                                </a:schemeClr>
                              </a:gs>
                              <a:gs pos="0">
                                <a:schemeClr val="tx1">
                                  <a:lumMod val="75000"/>
                                  <a:lumOff val="25000"/>
                                </a:schemeClr>
                              </a:gs>
                            </a:gsLst>
                            <a:lin ang="5400000" scaled="0"/>
                          </a:gradFill>
                        </a:rPr>
                        <a:t> </a:t>
                      </a:r>
                      <a:r>
                        <a:rPr lang="en-US" altLang="ja-JP" sz="1800" dirty="0">
                          <a:gradFill>
                            <a:gsLst>
                              <a:gs pos="66981">
                                <a:schemeClr val="tx1">
                                  <a:lumMod val="75000"/>
                                  <a:lumOff val="25000"/>
                                </a:schemeClr>
                              </a:gs>
                              <a:gs pos="0">
                                <a:schemeClr val="tx1">
                                  <a:lumMod val="75000"/>
                                  <a:lumOff val="25000"/>
                                </a:schemeClr>
                              </a:gs>
                            </a:gsLst>
                            <a:lin ang="5400000" scaled="0"/>
                          </a:gradFill>
                        </a:rPr>
                        <a:t>Framework</a:t>
                      </a:r>
                      <a:r>
                        <a:rPr lang="ja-JP" altLang="en-US" sz="1800" dirty="0">
                          <a:gradFill>
                            <a:gsLst>
                              <a:gs pos="66981">
                                <a:schemeClr val="tx1">
                                  <a:lumMod val="75000"/>
                                  <a:lumOff val="25000"/>
                                </a:schemeClr>
                              </a:gs>
                              <a:gs pos="0">
                                <a:schemeClr val="tx1">
                                  <a:lumMod val="75000"/>
                                  <a:lumOff val="25000"/>
                                </a:schemeClr>
                              </a:gs>
                            </a:gsLst>
                            <a:lin ang="5400000" scaled="0"/>
                          </a:gradFill>
                        </a:rPr>
                        <a:t> などを含む</a:t>
                      </a:r>
                      <a:endParaRPr lang="en-US" sz="1800" dirty="0">
                        <a:gradFill>
                          <a:gsLst>
                            <a:gs pos="66981">
                              <a:schemeClr val="tx1">
                                <a:lumMod val="75000"/>
                                <a:lumOff val="25000"/>
                              </a:schemeClr>
                            </a:gs>
                            <a:gs pos="0">
                              <a:schemeClr val="tx1">
                                <a:lumMod val="75000"/>
                                <a:lumOff val="25000"/>
                              </a:schemeClr>
                            </a:gs>
                          </a:gsLst>
                          <a:lin ang="5400000" scaled="0"/>
                        </a:gradFill>
                      </a:endParaRPr>
                    </a:p>
                  </a:txBody>
                  <a:tcPr marL="89630" marR="89630" marT="0"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10002"/>
                  </a:ext>
                </a:extLst>
              </a:tr>
              <a:tr h="527839">
                <a:tc>
                  <a:txBody>
                    <a:bodyPr/>
                    <a:lstStyle/>
                    <a:p>
                      <a:pPr algn="ctr"/>
                      <a:r>
                        <a:rPr lang="en-US" sz="1800" dirty="0" err="1"/>
                        <a:t>Microsoft.Windows.Desktop.App</a:t>
                      </a:r>
                      <a:endParaRPr lang="en-US" sz="1800" dirty="0">
                        <a:gradFill>
                          <a:gsLst>
                            <a:gs pos="66981">
                              <a:schemeClr val="tx1">
                                <a:lumMod val="75000"/>
                                <a:lumOff val="25000"/>
                              </a:schemeClr>
                            </a:gs>
                            <a:gs pos="0">
                              <a:schemeClr val="tx1">
                                <a:lumMod val="75000"/>
                                <a:lumOff val="25000"/>
                              </a:schemeClr>
                            </a:gs>
                          </a:gsLst>
                          <a:lin ang="5400000" scaled="0"/>
                        </a:gradFill>
                      </a:endParaRPr>
                    </a:p>
                  </a:txBody>
                  <a:tcPr marL="89630" marR="89630" marT="0"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pPr algn="ctr"/>
                      <a:r>
                        <a:rPr lang="en-US" sz="1800" dirty="0"/>
                        <a:t>3.0</a:t>
                      </a:r>
                      <a:endParaRPr lang="en-US" sz="1800" dirty="0">
                        <a:gradFill>
                          <a:gsLst>
                            <a:gs pos="66981">
                              <a:schemeClr val="tx1">
                                <a:lumMod val="75000"/>
                                <a:lumOff val="25000"/>
                              </a:schemeClr>
                            </a:gs>
                            <a:gs pos="0">
                              <a:schemeClr val="tx1">
                                <a:lumMod val="75000"/>
                                <a:lumOff val="25000"/>
                              </a:schemeClr>
                            </a:gs>
                          </a:gsLst>
                          <a:lin ang="5400000" scaled="0"/>
                        </a:gradFill>
                      </a:endParaRPr>
                    </a:p>
                  </a:txBody>
                  <a:tcPr marL="89630" marR="89630" marT="0"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pPr algn="l"/>
                      <a:r>
                        <a:rPr lang="en-US" altLang="ja-JP" sz="1800" dirty="0"/>
                        <a:t>.NET</a:t>
                      </a:r>
                      <a:r>
                        <a:rPr lang="ja-JP" altLang="en-US" sz="1800" dirty="0"/>
                        <a:t> </a:t>
                      </a:r>
                      <a:r>
                        <a:rPr lang="en-US" altLang="ja-JP" sz="1800" dirty="0"/>
                        <a:t>Core</a:t>
                      </a:r>
                      <a:r>
                        <a:rPr lang="ja-JP" altLang="en-US" sz="1800" dirty="0"/>
                        <a:t> </a:t>
                      </a:r>
                      <a:r>
                        <a:rPr lang="en-US" altLang="ja-JP" sz="1800" dirty="0"/>
                        <a:t>3.0</a:t>
                      </a:r>
                      <a:r>
                        <a:rPr lang="ja-JP" altLang="en-US" sz="1800" dirty="0"/>
                        <a:t> で追加された </a:t>
                      </a:r>
                      <a:r>
                        <a:rPr lang="en-US" altLang="ja-JP" sz="1800" dirty="0"/>
                        <a:t>Windows</a:t>
                      </a:r>
                      <a:r>
                        <a:rPr lang="ja-JP" altLang="en-US" sz="1800" dirty="0"/>
                        <a:t> デスクトップ用</a:t>
                      </a:r>
                      <a:endParaRPr lang="en-US" sz="1800" dirty="0">
                        <a:gradFill>
                          <a:gsLst>
                            <a:gs pos="66981">
                              <a:schemeClr val="tx1">
                                <a:lumMod val="75000"/>
                                <a:lumOff val="25000"/>
                              </a:schemeClr>
                            </a:gs>
                            <a:gs pos="0">
                              <a:schemeClr val="tx1">
                                <a:lumMod val="75000"/>
                                <a:lumOff val="25000"/>
                              </a:schemeClr>
                            </a:gs>
                          </a:gsLst>
                          <a:lin ang="5400000" scaled="0"/>
                        </a:gradFill>
                      </a:endParaRPr>
                    </a:p>
                  </a:txBody>
                  <a:tcPr marL="89630" marR="89630" marT="0"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0151278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プレースホルダー 3">
            <a:extLst>
              <a:ext uri="{FF2B5EF4-FFF2-40B4-BE49-F238E27FC236}">
                <a16:creationId xmlns:a16="http://schemas.microsoft.com/office/drawing/2014/main" id="{5F679DC9-8CE2-410E-9468-EB0D1CD8901B}"/>
              </a:ext>
            </a:extLst>
          </p:cNvPr>
          <p:cNvSpPr>
            <a:spLocks noGrp="1"/>
          </p:cNvSpPr>
          <p:nvPr>
            <p:ph sz="quarter" idx="10"/>
          </p:nvPr>
        </p:nvSpPr>
        <p:spPr/>
        <p:txBody>
          <a:bodyPr/>
          <a:lstStyle/>
          <a:p>
            <a:r>
              <a:rPr lang="ja-JP" altLang="en-US" dirty="0"/>
              <a:t>すべてのオブジェクトの基底クラスは、</a:t>
            </a:r>
            <a:r>
              <a:rPr lang="en-US" altLang="ja-JP" dirty="0" err="1"/>
              <a:t>System.Object</a:t>
            </a:r>
            <a:endParaRPr lang="en-US" altLang="ja-JP" dirty="0"/>
          </a:p>
          <a:p>
            <a:r>
              <a:rPr lang="ja-JP" altLang="en-US" dirty="0"/>
              <a:t>クラスには、依存関係がある</a:t>
            </a:r>
            <a:br>
              <a:rPr lang="ja-JP" altLang="en-US" dirty="0"/>
            </a:br>
            <a:r>
              <a:rPr lang="ja-JP" altLang="en-US" dirty="0"/>
              <a:t>継承や使用</a:t>
            </a:r>
          </a:p>
          <a:p>
            <a:r>
              <a:rPr lang="ja-JP" altLang="en-US" dirty="0"/>
              <a:t>ライブラリをパッケージングするには、依存関係を管理しなければならない</a:t>
            </a:r>
          </a:p>
          <a:p>
            <a:r>
              <a:rPr lang="ja-JP" altLang="en-US" dirty="0"/>
              <a:t>メタパッケージは、依存関係を管理するもの</a:t>
            </a:r>
          </a:p>
          <a:p>
            <a:r>
              <a:rPr lang="ja-JP" altLang="en-US" dirty="0"/>
              <a:t>マルチ プラットフォーム対応するためには、実装を依存関係と切り離すマジックが必要</a:t>
            </a:r>
            <a:endParaRPr kumimoji="1" lang="ja-JP" altLang="en-US" dirty="0"/>
          </a:p>
        </p:txBody>
      </p:sp>
      <p:sp>
        <p:nvSpPr>
          <p:cNvPr id="2" name="タイトル 1">
            <a:extLst>
              <a:ext uri="{FF2B5EF4-FFF2-40B4-BE49-F238E27FC236}">
                <a16:creationId xmlns:a16="http://schemas.microsoft.com/office/drawing/2014/main" id="{7090C6E0-7A9D-4897-82F2-D2285272B340}"/>
              </a:ext>
            </a:extLst>
          </p:cNvPr>
          <p:cNvSpPr>
            <a:spLocks noGrp="1"/>
          </p:cNvSpPr>
          <p:nvPr>
            <p:ph type="title"/>
          </p:nvPr>
        </p:nvSpPr>
        <p:spPr/>
        <p:txBody>
          <a:bodyPr/>
          <a:lstStyle/>
          <a:p>
            <a:r>
              <a:rPr lang="ja-JP" altLang="en-US" dirty="0"/>
              <a:t>メタパッケージの重要性</a:t>
            </a:r>
            <a:endParaRPr kumimoji="1" lang="ja-JP" altLang="en-US" dirty="0"/>
          </a:p>
        </p:txBody>
      </p:sp>
    </p:spTree>
    <p:extLst>
      <p:ext uri="{BB962C8B-B14F-4D97-AF65-F5344CB8AC3E}">
        <p14:creationId xmlns:p14="http://schemas.microsoft.com/office/powerpoint/2010/main" val="2382338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角丸四角形 27"/>
          <p:cNvSpPr/>
          <p:nvPr/>
        </p:nvSpPr>
        <p:spPr bwMode="auto">
          <a:xfrm>
            <a:off x="2202629" y="1785926"/>
            <a:ext cx="6786610" cy="2444136"/>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altLang="ja-JP" sz="2400" dirty="0">
                <a:solidFill>
                  <a:srgbClr val="FFFFFF"/>
                </a:solidFill>
                <a:effectLst>
                  <a:outerShdw blurRad="38100" dist="38100" dir="2700000" algn="tl">
                    <a:srgbClr val="000000">
                      <a:alpha val="43137"/>
                    </a:srgbClr>
                  </a:outerShdw>
                </a:effectLst>
                <a:latin typeface="+mj-lt"/>
              </a:rPr>
              <a:t>Windows OS</a:t>
            </a:r>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15" name="フローチャート: 処理 14"/>
          <p:cNvSpPr/>
          <p:nvPr/>
        </p:nvSpPr>
        <p:spPr bwMode="auto">
          <a:xfrm>
            <a:off x="2238348" y="3714752"/>
            <a:ext cx="1500198" cy="357190"/>
          </a:xfrm>
          <a:prstGeom prst="flowChartProcess">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altLang="ja-JP" sz="1400" dirty="0">
                <a:solidFill>
                  <a:schemeClr val="bg1"/>
                </a:solidFill>
                <a:latin typeface="+mj-lt"/>
              </a:rPr>
              <a:t>Win16 API</a:t>
            </a:r>
            <a:endParaRPr lang="ja-JP" altLang="en-US" sz="1400" dirty="0">
              <a:solidFill>
                <a:schemeClr val="bg1"/>
              </a:solidFill>
              <a:latin typeface="+mj-lt"/>
            </a:endParaRPr>
          </a:p>
        </p:txBody>
      </p:sp>
      <p:sp>
        <p:nvSpPr>
          <p:cNvPr id="5" name="タイトル 4"/>
          <p:cNvSpPr>
            <a:spLocks noGrp="1"/>
          </p:cNvSpPr>
          <p:nvPr>
            <p:ph type="title"/>
          </p:nvPr>
        </p:nvSpPr>
        <p:spPr/>
        <p:txBody>
          <a:bodyPr>
            <a:normAutofit/>
          </a:bodyPr>
          <a:lstStyle/>
          <a:p>
            <a:r>
              <a:rPr lang="en-US" altLang="ja-JP"/>
              <a:t>Windows Operating System </a:t>
            </a:r>
            <a:r>
              <a:rPr lang="ja-JP" altLang="en-US"/>
              <a:t>と </a:t>
            </a:r>
            <a:r>
              <a:rPr lang="en-US" altLang="ja-JP"/>
              <a:t>API</a:t>
            </a:r>
            <a:endParaRPr lang="en-US" altLang="ja-JP" dirty="0"/>
          </a:p>
        </p:txBody>
      </p:sp>
      <p:sp>
        <p:nvSpPr>
          <p:cNvPr id="9" name="右矢印 8"/>
          <p:cNvSpPr/>
          <p:nvPr/>
        </p:nvSpPr>
        <p:spPr bwMode="auto">
          <a:xfrm>
            <a:off x="2238348" y="4214818"/>
            <a:ext cx="6786610" cy="214314"/>
          </a:xfrm>
          <a:prstGeom prst="rightArrow">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10" name="フローチャート: 処理 9"/>
          <p:cNvSpPr/>
          <p:nvPr/>
        </p:nvSpPr>
        <p:spPr bwMode="auto">
          <a:xfrm>
            <a:off x="3452794" y="3571876"/>
            <a:ext cx="5572164" cy="357190"/>
          </a:xfrm>
          <a:prstGeom prst="flowChartProcess">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altLang="ja-JP" sz="1400" dirty="0">
                <a:solidFill>
                  <a:schemeClr val="bg1"/>
                </a:solidFill>
                <a:latin typeface="+mj-lt"/>
              </a:rPr>
              <a:t>Win32 API</a:t>
            </a:r>
            <a:endParaRPr lang="ja-JP" altLang="en-US" sz="1400" dirty="0">
              <a:solidFill>
                <a:schemeClr val="bg1"/>
              </a:solidFill>
              <a:latin typeface="+mj-lt"/>
            </a:endParaRPr>
          </a:p>
        </p:txBody>
      </p:sp>
      <p:sp>
        <p:nvSpPr>
          <p:cNvPr id="13" name="テキスト ボックス 12"/>
          <p:cNvSpPr txBox="1"/>
          <p:nvPr/>
        </p:nvSpPr>
        <p:spPr>
          <a:xfrm>
            <a:off x="9239272" y="3395964"/>
            <a:ext cx="1214446" cy="461665"/>
          </a:xfrm>
          <a:prstGeom prst="rect">
            <a:avLst/>
          </a:prstGeom>
          <a:noFill/>
        </p:spPr>
        <p:txBody>
          <a:bodyPr wrap="square" rtlCol="0">
            <a:spAutoFit/>
          </a:bodyPr>
          <a:lstStyle/>
          <a:p>
            <a:r>
              <a:rPr lang="en-US" altLang="ja-JP" sz="1200" dirty="0"/>
              <a:t>C</a:t>
            </a:r>
            <a:r>
              <a:rPr lang="ja-JP" altLang="en-US" sz="1200" dirty="0"/>
              <a:t>言語</a:t>
            </a:r>
            <a:br>
              <a:rPr lang="en-US" altLang="ja-JP" sz="1200" dirty="0"/>
            </a:br>
            <a:r>
              <a:rPr lang="ja-JP" altLang="en-US" sz="1200" dirty="0"/>
              <a:t>関数外部公開</a:t>
            </a:r>
          </a:p>
        </p:txBody>
      </p:sp>
      <p:sp>
        <p:nvSpPr>
          <p:cNvPr id="14" name="フローチャート: 処理 13"/>
          <p:cNvSpPr/>
          <p:nvPr/>
        </p:nvSpPr>
        <p:spPr bwMode="auto">
          <a:xfrm>
            <a:off x="4667240" y="3286124"/>
            <a:ext cx="4357718" cy="357190"/>
          </a:xfrm>
          <a:prstGeom prst="flowChartProcess">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altLang="ja-JP" sz="1400" dirty="0">
                <a:solidFill>
                  <a:schemeClr val="bg1"/>
                </a:solidFill>
                <a:latin typeface="+mj-lt"/>
              </a:rPr>
              <a:t>Win64 API</a:t>
            </a:r>
            <a:endParaRPr lang="ja-JP" altLang="en-US" sz="1400" dirty="0">
              <a:solidFill>
                <a:schemeClr val="bg1"/>
              </a:solidFill>
              <a:latin typeface="+mj-lt"/>
            </a:endParaRPr>
          </a:p>
        </p:txBody>
      </p:sp>
      <p:pic>
        <p:nvPicPr>
          <p:cNvPr id="4098" name="Picture 2" descr="D:\PPTResources\BoxShots_Logos\Windows NT\Windows NT 3.1 boxshot.jpg"/>
          <p:cNvPicPr>
            <a:picLocks noChangeAspect="1" noChangeArrowheads="1"/>
          </p:cNvPicPr>
          <p:nvPr/>
        </p:nvPicPr>
        <p:blipFill>
          <a:blip r:embed="rId3" cstate="print"/>
          <a:srcRect/>
          <a:stretch>
            <a:fillRect/>
          </a:stretch>
        </p:blipFill>
        <p:spPr bwMode="auto">
          <a:xfrm>
            <a:off x="3452794" y="4438448"/>
            <a:ext cx="500066" cy="627698"/>
          </a:xfrm>
          <a:prstGeom prst="rect">
            <a:avLst/>
          </a:prstGeom>
          <a:noFill/>
          <a:effectLst>
            <a:outerShdw blurRad="50800" dist="38100" dir="8100000" algn="tr" rotWithShape="0">
              <a:prstClr val="black">
                <a:alpha val="40000"/>
              </a:prstClr>
            </a:outerShdw>
          </a:effectLst>
        </p:spPr>
      </p:pic>
      <p:sp>
        <p:nvSpPr>
          <p:cNvPr id="17" name="テキスト ボックス 16"/>
          <p:cNvSpPr txBox="1"/>
          <p:nvPr/>
        </p:nvSpPr>
        <p:spPr>
          <a:xfrm>
            <a:off x="3952860" y="4429133"/>
            <a:ext cx="2071702" cy="646331"/>
          </a:xfrm>
          <a:prstGeom prst="rect">
            <a:avLst/>
          </a:prstGeom>
          <a:noFill/>
        </p:spPr>
        <p:txBody>
          <a:bodyPr wrap="square" rtlCol="0">
            <a:spAutoFit/>
          </a:bodyPr>
          <a:lstStyle/>
          <a:p>
            <a:pPr>
              <a:buFont typeface="Wingdings" pitchFamily="2" charset="2"/>
              <a:buChar char="ü"/>
            </a:pPr>
            <a:r>
              <a:rPr lang="en-US" altLang="ja-JP" sz="1200" dirty="0"/>
              <a:t>NT Kernel</a:t>
            </a:r>
          </a:p>
          <a:p>
            <a:pPr>
              <a:buFont typeface="Wingdings" pitchFamily="2" charset="2"/>
              <a:buChar char="ü"/>
            </a:pPr>
            <a:r>
              <a:rPr lang="en-US" altLang="ja-JP" sz="1200" dirty="0"/>
              <a:t>User Mode / Kernel Mode</a:t>
            </a:r>
          </a:p>
          <a:p>
            <a:pPr>
              <a:buFont typeface="Wingdings" pitchFamily="2" charset="2"/>
              <a:buChar char="ü"/>
            </a:pPr>
            <a:r>
              <a:rPr lang="en-US" altLang="ja-JP" sz="1200" dirty="0"/>
              <a:t>IIS1.0 – 4.0</a:t>
            </a:r>
            <a:endParaRPr lang="ja-JP" altLang="en-US" sz="1200" dirty="0"/>
          </a:p>
        </p:txBody>
      </p:sp>
      <p:sp>
        <p:nvSpPr>
          <p:cNvPr id="18" name="フローチャート: 処理 17"/>
          <p:cNvSpPr/>
          <p:nvPr/>
        </p:nvSpPr>
        <p:spPr bwMode="auto">
          <a:xfrm>
            <a:off x="2238348" y="3000372"/>
            <a:ext cx="785818" cy="357190"/>
          </a:xfrm>
          <a:prstGeom prst="flowChartProcess">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altLang="ja-JP" sz="1400" dirty="0">
                <a:solidFill>
                  <a:schemeClr val="bg1"/>
                </a:solidFill>
                <a:latin typeface="+mj-lt"/>
              </a:rPr>
              <a:t>DDE</a:t>
            </a:r>
            <a:r>
              <a:rPr lang="en-US" altLang="ja-JP" sz="900" dirty="0">
                <a:solidFill>
                  <a:schemeClr val="bg1"/>
                </a:solidFill>
                <a:latin typeface="+mj-lt"/>
              </a:rPr>
              <a:t> (※1)</a:t>
            </a:r>
            <a:endParaRPr lang="ja-JP" altLang="en-US" sz="900" dirty="0">
              <a:solidFill>
                <a:schemeClr val="bg1"/>
              </a:solidFill>
              <a:latin typeface="+mj-lt"/>
            </a:endParaRPr>
          </a:p>
        </p:txBody>
      </p:sp>
      <p:sp>
        <p:nvSpPr>
          <p:cNvPr id="19" name="テキスト ボックス 18"/>
          <p:cNvSpPr txBox="1"/>
          <p:nvPr/>
        </p:nvSpPr>
        <p:spPr>
          <a:xfrm>
            <a:off x="5738810" y="6344687"/>
            <a:ext cx="4572032" cy="523220"/>
          </a:xfrm>
          <a:prstGeom prst="rect">
            <a:avLst/>
          </a:prstGeom>
          <a:noFill/>
        </p:spPr>
        <p:txBody>
          <a:bodyPr wrap="square" rtlCol="0">
            <a:spAutoFit/>
          </a:bodyPr>
          <a:lstStyle/>
          <a:p>
            <a:pPr algn="r"/>
            <a:r>
              <a:rPr lang="en-US" altLang="ja-JP" sz="700" dirty="0"/>
              <a:t>※1. DDE = Dynamic Data Exchange</a:t>
            </a:r>
          </a:p>
          <a:p>
            <a:pPr algn="r"/>
            <a:r>
              <a:rPr lang="en-US" altLang="ja-JP" sz="700" dirty="0"/>
              <a:t>※2. OLE = Object Linking and Embedding</a:t>
            </a:r>
          </a:p>
          <a:p>
            <a:pPr algn="r"/>
            <a:r>
              <a:rPr lang="en-US" altLang="ja-JP" sz="700" dirty="0"/>
              <a:t>※3. COM = Component Object Model</a:t>
            </a:r>
          </a:p>
          <a:p>
            <a:pPr algn="r"/>
            <a:r>
              <a:rPr lang="en-US" altLang="ja-JP" sz="700" dirty="0"/>
              <a:t>※4. DCOM = Distributed Component Object Model</a:t>
            </a:r>
            <a:endParaRPr lang="ja-JP" altLang="en-US" sz="700" dirty="0"/>
          </a:p>
        </p:txBody>
      </p:sp>
      <p:sp>
        <p:nvSpPr>
          <p:cNvPr id="21" name="フローチャート: 処理 20"/>
          <p:cNvSpPr/>
          <p:nvPr/>
        </p:nvSpPr>
        <p:spPr bwMode="auto">
          <a:xfrm>
            <a:off x="3024166" y="3000372"/>
            <a:ext cx="1500198" cy="357190"/>
          </a:xfrm>
          <a:prstGeom prst="flowChartProcess">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altLang="ja-JP" sz="1400" dirty="0">
                <a:solidFill>
                  <a:schemeClr val="bg1"/>
                </a:solidFill>
                <a:latin typeface="+mj-lt"/>
              </a:rPr>
              <a:t>OLE</a:t>
            </a:r>
            <a:r>
              <a:rPr lang="en-US" altLang="ja-JP" sz="900" dirty="0">
                <a:solidFill>
                  <a:schemeClr val="bg1"/>
                </a:solidFill>
                <a:latin typeface="+mj-lt"/>
              </a:rPr>
              <a:t> (※2)</a:t>
            </a:r>
            <a:endParaRPr lang="ja-JP" altLang="en-US" sz="900" dirty="0">
              <a:solidFill>
                <a:schemeClr val="bg1"/>
              </a:solidFill>
              <a:latin typeface="+mj-lt"/>
            </a:endParaRPr>
          </a:p>
        </p:txBody>
      </p:sp>
      <p:sp>
        <p:nvSpPr>
          <p:cNvPr id="22" name="フローチャート: 処理 21"/>
          <p:cNvSpPr/>
          <p:nvPr/>
        </p:nvSpPr>
        <p:spPr bwMode="auto">
          <a:xfrm>
            <a:off x="3524232" y="2714620"/>
            <a:ext cx="5500726" cy="357190"/>
          </a:xfrm>
          <a:prstGeom prst="flowChartProcess">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altLang="ja-JP" sz="1400" dirty="0">
                <a:solidFill>
                  <a:schemeClr val="bg1"/>
                </a:solidFill>
                <a:latin typeface="+mj-lt"/>
              </a:rPr>
              <a:t>COM</a:t>
            </a:r>
            <a:r>
              <a:rPr lang="en-US" altLang="ja-JP" sz="900" dirty="0">
                <a:solidFill>
                  <a:schemeClr val="bg1"/>
                </a:solidFill>
                <a:latin typeface="+mj-lt"/>
              </a:rPr>
              <a:t> (※3)</a:t>
            </a:r>
            <a:endParaRPr lang="ja-JP" altLang="en-US" sz="900" dirty="0">
              <a:solidFill>
                <a:schemeClr val="bg1"/>
              </a:solidFill>
              <a:latin typeface="+mj-lt"/>
            </a:endParaRPr>
          </a:p>
        </p:txBody>
      </p:sp>
      <p:sp>
        <p:nvSpPr>
          <p:cNvPr id="23" name="フローチャート: 処理 22"/>
          <p:cNvSpPr/>
          <p:nvPr/>
        </p:nvSpPr>
        <p:spPr bwMode="auto">
          <a:xfrm>
            <a:off x="4667240" y="2428868"/>
            <a:ext cx="4357718" cy="357190"/>
          </a:xfrm>
          <a:prstGeom prst="flowChart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altLang="ja-JP" sz="1400" dirty="0">
                <a:solidFill>
                  <a:schemeClr val="bg1"/>
                </a:solidFill>
                <a:latin typeface="+mj-lt"/>
              </a:rPr>
              <a:t>DCOM</a:t>
            </a:r>
            <a:r>
              <a:rPr lang="en-US" altLang="ja-JP" sz="900" dirty="0">
                <a:solidFill>
                  <a:schemeClr val="bg1"/>
                </a:solidFill>
                <a:latin typeface="+mj-lt"/>
              </a:rPr>
              <a:t> (※4) </a:t>
            </a:r>
            <a:r>
              <a:rPr lang="en-US" altLang="ja-JP" sz="1400" dirty="0">
                <a:solidFill>
                  <a:schemeClr val="bg1"/>
                </a:solidFill>
                <a:latin typeface="+mj-lt"/>
              </a:rPr>
              <a:t>/ </a:t>
            </a:r>
            <a:r>
              <a:rPr lang="en-US" altLang="ja-JP" sz="1400" dirty="0">
                <a:solidFill>
                  <a:schemeClr val="bg1"/>
                </a:solidFill>
              </a:rPr>
              <a:t>COM+</a:t>
            </a:r>
            <a:endParaRPr lang="ja-JP" altLang="en-US" sz="1400" dirty="0">
              <a:solidFill>
                <a:schemeClr val="bg1"/>
              </a:solidFill>
              <a:latin typeface="+mj-lt"/>
            </a:endParaRPr>
          </a:p>
        </p:txBody>
      </p:sp>
      <p:sp>
        <p:nvSpPr>
          <p:cNvPr id="24" name="フローチャート: 処理 23"/>
          <p:cNvSpPr/>
          <p:nvPr/>
        </p:nvSpPr>
        <p:spPr bwMode="auto">
          <a:xfrm>
            <a:off x="6453191" y="1928802"/>
            <a:ext cx="2536049" cy="357190"/>
          </a:xfrm>
          <a:prstGeom prst="flowChart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altLang="ja-JP" sz="1400" dirty="0">
                <a:solidFill>
                  <a:schemeClr val="bg1"/>
                </a:solidFill>
                <a:latin typeface="+mj-lt"/>
              </a:rPr>
              <a:t>.NET</a:t>
            </a:r>
            <a:endParaRPr lang="ja-JP" altLang="en-US" sz="900" dirty="0">
              <a:solidFill>
                <a:schemeClr val="bg1"/>
              </a:solidFill>
              <a:latin typeface="+mj-lt"/>
            </a:endParaRPr>
          </a:p>
        </p:txBody>
      </p:sp>
      <p:sp>
        <p:nvSpPr>
          <p:cNvPr id="25" name="テキスト ボックス 24"/>
          <p:cNvSpPr txBox="1"/>
          <p:nvPr/>
        </p:nvSpPr>
        <p:spPr>
          <a:xfrm>
            <a:off x="9310710" y="2714621"/>
            <a:ext cx="1214446" cy="461665"/>
          </a:xfrm>
          <a:prstGeom prst="rect">
            <a:avLst/>
          </a:prstGeom>
          <a:noFill/>
        </p:spPr>
        <p:txBody>
          <a:bodyPr wrap="square" rtlCol="0">
            <a:spAutoFit/>
          </a:bodyPr>
          <a:lstStyle/>
          <a:p>
            <a:r>
              <a:rPr lang="ja-JP" altLang="en-US" sz="1200" dirty="0"/>
              <a:t>言語非依存の</a:t>
            </a:r>
            <a:r>
              <a:rPr lang="en-US" altLang="ja-JP" sz="1200" dirty="0"/>
              <a:t>DLL</a:t>
            </a:r>
            <a:r>
              <a:rPr lang="ja-JP" altLang="en-US" sz="1200" dirty="0"/>
              <a:t>呼び出し</a:t>
            </a:r>
          </a:p>
        </p:txBody>
      </p:sp>
      <p:sp>
        <p:nvSpPr>
          <p:cNvPr id="26" name="テキスト ボックス 25"/>
          <p:cNvSpPr txBox="1"/>
          <p:nvPr/>
        </p:nvSpPr>
        <p:spPr>
          <a:xfrm>
            <a:off x="9453586" y="2181518"/>
            <a:ext cx="1214446" cy="461665"/>
          </a:xfrm>
          <a:prstGeom prst="rect">
            <a:avLst/>
          </a:prstGeom>
          <a:noFill/>
        </p:spPr>
        <p:txBody>
          <a:bodyPr wrap="square" rtlCol="0">
            <a:spAutoFit/>
          </a:bodyPr>
          <a:lstStyle/>
          <a:p>
            <a:r>
              <a:rPr lang="ja-JP" altLang="en-US" sz="1200" dirty="0"/>
              <a:t>場所を問わない呼び出し</a:t>
            </a:r>
          </a:p>
        </p:txBody>
      </p:sp>
      <p:sp>
        <p:nvSpPr>
          <p:cNvPr id="27" name="角丸四角形 26"/>
          <p:cNvSpPr/>
          <p:nvPr/>
        </p:nvSpPr>
        <p:spPr bwMode="auto">
          <a:xfrm>
            <a:off x="2166910" y="1000108"/>
            <a:ext cx="6786610" cy="571504"/>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400" dirty="0">
                <a:solidFill>
                  <a:srgbClr val="FFFFFF"/>
                </a:solidFill>
                <a:effectLst>
                  <a:outerShdw blurRad="38100" dist="38100" dir="2700000" algn="tl">
                    <a:srgbClr val="000000">
                      <a:alpha val="43137"/>
                    </a:srgbClr>
                  </a:outerShdw>
                </a:effectLst>
                <a:latin typeface="+mj-lt"/>
              </a:rPr>
              <a:t>Windows Application</a:t>
            </a:r>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30" name="右中かっこ 29"/>
          <p:cNvSpPr/>
          <p:nvPr/>
        </p:nvSpPr>
        <p:spPr>
          <a:xfrm>
            <a:off x="9310710" y="1895766"/>
            <a:ext cx="142876" cy="890293"/>
          </a:xfrm>
          <a:prstGeom prst="righ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ja-JP" altLang="en-US" dirty="0"/>
          </a:p>
        </p:txBody>
      </p:sp>
      <p:sp>
        <p:nvSpPr>
          <p:cNvPr id="31" name="右中かっこ 30"/>
          <p:cNvSpPr/>
          <p:nvPr/>
        </p:nvSpPr>
        <p:spPr>
          <a:xfrm>
            <a:off x="9096396" y="1895766"/>
            <a:ext cx="142876" cy="1176045"/>
          </a:xfrm>
          <a:prstGeom prst="rightBrace">
            <a:avLst>
              <a:gd name="adj1" fmla="val 8333"/>
              <a:gd name="adj2" fmla="val 86510"/>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ja-JP" altLang="en-US" dirty="0"/>
          </a:p>
        </p:txBody>
      </p:sp>
      <p:sp>
        <p:nvSpPr>
          <p:cNvPr id="32" name="右中かっこ 31"/>
          <p:cNvSpPr/>
          <p:nvPr/>
        </p:nvSpPr>
        <p:spPr>
          <a:xfrm>
            <a:off x="9096396" y="3286124"/>
            <a:ext cx="142876" cy="785818"/>
          </a:xfrm>
          <a:prstGeom prst="righ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ja-JP" altLang="en-US" dirty="0"/>
          </a:p>
        </p:txBody>
      </p:sp>
      <p:sp>
        <p:nvSpPr>
          <p:cNvPr id="35" name="上下矢印 34"/>
          <p:cNvSpPr/>
          <p:nvPr/>
        </p:nvSpPr>
        <p:spPr bwMode="auto">
          <a:xfrm>
            <a:off x="4167174" y="1428736"/>
            <a:ext cx="214314" cy="2214578"/>
          </a:xfrm>
          <a:prstGeom prst="up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36" name="上下矢印 35"/>
          <p:cNvSpPr/>
          <p:nvPr/>
        </p:nvSpPr>
        <p:spPr bwMode="auto">
          <a:xfrm>
            <a:off x="6453190" y="1428736"/>
            <a:ext cx="214314" cy="1071570"/>
          </a:xfrm>
          <a:prstGeom prst="up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37" name="上下矢印 36"/>
          <p:cNvSpPr/>
          <p:nvPr/>
        </p:nvSpPr>
        <p:spPr bwMode="auto">
          <a:xfrm>
            <a:off x="7239008" y="1428736"/>
            <a:ext cx="214314" cy="714380"/>
          </a:xfrm>
          <a:prstGeom prst="up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38" name="上下矢印 37"/>
          <p:cNvSpPr/>
          <p:nvPr/>
        </p:nvSpPr>
        <p:spPr bwMode="auto">
          <a:xfrm>
            <a:off x="8524892" y="2000240"/>
            <a:ext cx="500066" cy="785818"/>
          </a:xfrm>
          <a:prstGeom prst="upDownArrow">
            <a:avLst>
              <a:gd name="adj1" fmla="val 70334"/>
              <a:gd name="adj2" fmla="val 27326"/>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vert270" wrap="square" lIns="91436" tIns="45718" rIns="91436" bIns="45718" numCol="1" rtlCol="0" anchor="ctr" anchorCtr="0" compatLnSpc="1">
            <a:prstTxWarp prst="textNoShape">
              <a:avLst/>
            </a:prstTxWarp>
          </a:bodyPr>
          <a:lstStyle/>
          <a:p>
            <a:pPr algn="ctr" defTabSz="914099"/>
            <a:r>
              <a:rPr lang="en-US" altLang="ja-JP" sz="800" dirty="0">
                <a:solidFill>
                  <a:schemeClr val="bg1"/>
                </a:solidFill>
                <a:effectLst>
                  <a:outerShdw blurRad="38100" dist="38100" dir="2700000" algn="tl">
                    <a:srgbClr val="000000">
                      <a:alpha val="43137"/>
                    </a:srgbClr>
                  </a:outerShdw>
                </a:effectLst>
                <a:latin typeface="+mj-lt"/>
              </a:rPr>
              <a:t>Enterprise Library</a:t>
            </a:r>
            <a:endParaRPr lang="ja-JP" altLang="en-US" sz="800" dirty="0">
              <a:solidFill>
                <a:schemeClr val="bg1"/>
              </a:solidFill>
              <a:effectLst>
                <a:outerShdw blurRad="38100" dist="38100" dir="2700000" algn="tl">
                  <a:srgbClr val="000000">
                    <a:alpha val="43137"/>
                  </a:srgbClr>
                </a:outerShdw>
              </a:effectLst>
              <a:latin typeface="+mj-lt"/>
            </a:endParaRPr>
          </a:p>
        </p:txBody>
      </p:sp>
      <p:sp>
        <p:nvSpPr>
          <p:cNvPr id="39" name="上下矢印 38"/>
          <p:cNvSpPr/>
          <p:nvPr/>
        </p:nvSpPr>
        <p:spPr bwMode="auto">
          <a:xfrm>
            <a:off x="8024826" y="2071679"/>
            <a:ext cx="500066" cy="1390359"/>
          </a:xfrm>
          <a:prstGeom prst="upDownArrow">
            <a:avLst>
              <a:gd name="adj1" fmla="val 59204"/>
              <a:gd name="adj2" fmla="val 24142"/>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vert270" wrap="square" lIns="91436" tIns="45718" rIns="91436" bIns="45718" numCol="1" rtlCol="0" anchor="ctr" anchorCtr="0" compatLnSpc="1">
            <a:prstTxWarp prst="textNoShape">
              <a:avLst/>
            </a:prstTxWarp>
          </a:bodyPr>
          <a:lstStyle/>
          <a:p>
            <a:pPr algn="ctr" defTabSz="914099"/>
            <a:r>
              <a:rPr lang="en-US" altLang="ja-JP" sz="800" dirty="0">
                <a:solidFill>
                  <a:schemeClr val="bg1"/>
                </a:solidFill>
                <a:effectLst>
                  <a:outerShdw blurRad="38100" dist="38100" dir="2700000" algn="tl">
                    <a:srgbClr val="000000">
                      <a:alpha val="43137"/>
                    </a:srgbClr>
                  </a:outerShdw>
                </a:effectLst>
                <a:latin typeface="+mj-lt"/>
              </a:rPr>
              <a:t>P/Invoke</a:t>
            </a:r>
            <a:endParaRPr lang="ja-JP" altLang="en-US" sz="800" dirty="0">
              <a:solidFill>
                <a:schemeClr val="bg1"/>
              </a:solidFill>
              <a:effectLst>
                <a:outerShdw blurRad="38100" dist="38100" dir="2700000" algn="tl">
                  <a:srgbClr val="000000">
                    <a:alpha val="43137"/>
                  </a:srgbClr>
                </a:outerShdw>
              </a:effectLst>
              <a:latin typeface="+mj-lt"/>
            </a:endParaRPr>
          </a:p>
        </p:txBody>
      </p:sp>
      <p:pic>
        <p:nvPicPr>
          <p:cNvPr id="45058" name="Picture 2" descr="D:\PPTResources\BoxShots_Logos\Windows 2000\windows 2000 logo h reverse.png"/>
          <p:cNvPicPr>
            <a:picLocks noChangeAspect="1" noChangeArrowheads="1"/>
          </p:cNvPicPr>
          <p:nvPr/>
        </p:nvPicPr>
        <p:blipFill>
          <a:blip r:embed="rId4" cstate="print"/>
          <a:srcRect/>
          <a:stretch>
            <a:fillRect/>
          </a:stretch>
        </p:blipFill>
        <p:spPr bwMode="invGray">
          <a:xfrm>
            <a:off x="4667240" y="5140984"/>
            <a:ext cx="1357290" cy="222758"/>
          </a:xfrm>
          <a:prstGeom prst="rect">
            <a:avLst/>
          </a:prstGeom>
          <a:noFill/>
          <a:effectLst>
            <a:outerShdw blurRad="50800" dist="38100" dir="8100000" algn="tr" rotWithShape="0">
              <a:prstClr val="black">
                <a:alpha val="40000"/>
              </a:prstClr>
            </a:outerShdw>
          </a:effectLst>
        </p:spPr>
      </p:pic>
      <p:sp>
        <p:nvSpPr>
          <p:cNvPr id="40" name="テキスト ボックス 39"/>
          <p:cNvSpPr txBox="1"/>
          <p:nvPr/>
        </p:nvSpPr>
        <p:spPr>
          <a:xfrm>
            <a:off x="6024530" y="4929199"/>
            <a:ext cx="928694" cy="646331"/>
          </a:xfrm>
          <a:prstGeom prst="rect">
            <a:avLst/>
          </a:prstGeom>
          <a:noFill/>
        </p:spPr>
        <p:txBody>
          <a:bodyPr wrap="square" rtlCol="0">
            <a:spAutoFit/>
          </a:bodyPr>
          <a:lstStyle/>
          <a:p>
            <a:pPr>
              <a:buFont typeface="Wingdings" pitchFamily="2" charset="2"/>
              <a:buChar char="ü"/>
            </a:pPr>
            <a:r>
              <a:rPr lang="en-US" altLang="ja-JP" sz="1200" dirty="0"/>
              <a:t>64bit</a:t>
            </a:r>
          </a:p>
          <a:p>
            <a:pPr>
              <a:buFont typeface="Wingdings" pitchFamily="2" charset="2"/>
              <a:buChar char="ü"/>
            </a:pPr>
            <a:r>
              <a:rPr lang="en-US" altLang="ja-JP" sz="1200" dirty="0"/>
              <a:t>COM+</a:t>
            </a:r>
          </a:p>
          <a:p>
            <a:pPr>
              <a:buFont typeface="Wingdings" pitchFamily="2" charset="2"/>
              <a:buChar char="ü"/>
            </a:pPr>
            <a:r>
              <a:rPr lang="en-US" altLang="ja-JP" sz="1200" dirty="0"/>
              <a:t>IIS 5.0</a:t>
            </a:r>
            <a:endParaRPr lang="ja-JP" altLang="en-US" sz="1200" dirty="0"/>
          </a:p>
        </p:txBody>
      </p:sp>
      <p:sp>
        <p:nvSpPr>
          <p:cNvPr id="41" name="テキスト ボックス 40"/>
          <p:cNvSpPr txBox="1"/>
          <p:nvPr/>
        </p:nvSpPr>
        <p:spPr>
          <a:xfrm>
            <a:off x="8933535" y="5214951"/>
            <a:ext cx="928694" cy="461665"/>
          </a:xfrm>
          <a:prstGeom prst="rect">
            <a:avLst/>
          </a:prstGeom>
          <a:noFill/>
        </p:spPr>
        <p:txBody>
          <a:bodyPr wrap="square" rtlCol="0">
            <a:spAutoFit/>
          </a:bodyPr>
          <a:lstStyle/>
          <a:p>
            <a:pPr>
              <a:buFont typeface="Wingdings" pitchFamily="2" charset="2"/>
              <a:buChar char="ü"/>
            </a:pPr>
            <a:r>
              <a:rPr lang="en-US" altLang="ja-JP" sz="1200" dirty="0"/>
              <a:t>.NET 1.1</a:t>
            </a:r>
          </a:p>
          <a:p>
            <a:pPr>
              <a:buFont typeface="Wingdings" pitchFamily="2" charset="2"/>
              <a:buChar char="ü"/>
            </a:pPr>
            <a:r>
              <a:rPr lang="en-US" altLang="ja-JP" sz="1200" dirty="0"/>
              <a:t>IIS 6.0</a:t>
            </a:r>
          </a:p>
        </p:txBody>
      </p:sp>
      <p:pic>
        <p:nvPicPr>
          <p:cNvPr id="45060" name="Picture 4" descr="D:\PPTResources\BoxShots_Logos\Windows Server 2003\Windows Server 2003 logo horizontal white.png"/>
          <p:cNvPicPr>
            <a:picLocks noChangeAspect="1" noChangeArrowheads="1"/>
          </p:cNvPicPr>
          <p:nvPr/>
        </p:nvPicPr>
        <p:blipFill>
          <a:blip r:embed="rId5" cstate="print"/>
          <a:srcRect/>
          <a:stretch>
            <a:fillRect/>
          </a:stretch>
        </p:blipFill>
        <p:spPr bwMode="invGray">
          <a:xfrm>
            <a:off x="6953257" y="5324341"/>
            <a:ext cx="1980279" cy="242885"/>
          </a:xfrm>
          <a:prstGeom prst="rect">
            <a:avLst/>
          </a:prstGeom>
          <a:noFill/>
          <a:effectLst>
            <a:outerShdw blurRad="50800" dist="38100" dir="8100000" algn="tr" rotWithShape="0">
              <a:prstClr val="black">
                <a:alpha val="40000"/>
              </a:prstClr>
            </a:outerShdw>
          </a:effectLst>
        </p:spPr>
      </p:pic>
      <p:pic>
        <p:nvPicPr>
          <p:cNvPr id="45061" name="Picture 5" descr="D:\PPTResources\BoxShots_Logos\Windows Server 2008\Windows Server 2008 logo h r.png"/>
          <p:cNvPicPr>
            <a:picLocks noChangeAspect="1" noChangeArrowheads="1"/>
          </p:cNvPicPr>
          <p:nvPr/>
        </p:nvPicPr>
        <p:blipFill>
          <a:blip r:embed="rId6" cstate="print"/>
          <a:srcRect/>
          <a:stretch>
            <a:fillRect/>
          </a:stretch>
        </p:blipFill>
        <p:spPr bwMode="invGray">
          <a:xfrm>
            <a:off x="7719109" y="5672897"/>
            <a:ext cx="1643054" cy="260150"/>
          </a:xfrm>
          <a:prstGeom prst="rect">
            <a:avLst/>
          </a:prstGeom>
          <a:noFill/>
          <a:effectLst>
            <a:outerShdw blurRad="50800" dist="38100" dir="8100000" algn="tr" rotWithShape="0">
              <a:prstClr val="black">
                <a:alpha val="40000"/>
              </a:prstClr>
            </a:outerShdw>
          </a:effectLst>
        </p:spPr>
      </p:pic>
      <p:sp>
        <p:nvSpPr>
          <p:cNvPr id="42" name="テキスト ボックス 41"/>
          <p:cNvSpPr txBox="1"/>
          <p:nvPr/>
        </p:nvSpPr>
        <p:spPr>
          <a:xfrm>
            <a:off x="9362163" y="5572141"/>
            <a:ext cx="928694" cy="461665"/>
          </a:xfrm>
          <a:prstGeom prst="rect">
            <a:avLst/>
          </a:prstGeom>
          <a:noFill/>
        </p:spPr>
        <p:txBody>
          <a:bodyPr wrap="square" rtlCol="0">
            <a:spAutoFit/>
          </a:bodyPr>
          <a:lstStyle/>
          <a:p>
            <a:pPr>
              <a:buFont typeface="Wingdings" pitchFamily="2" charset="2"/>
              <a:buChar char="ü"/>
            </a:pPr>
            <a:r>
              <a:rPr lang="en-US" altLang="ja-JP" sz="1200" dirty="0"/>
              <a:t>.NET 3.0</a:t>
            </a:r>
          </a:p>
          <a:p>
            <a:pPr>
              <a:buFont typeface="Wingdings" pitchFamily="2" charset="2"/>
              <a:buChar char="ü"/>
            </a:pPr>
            <a:r>
              <a:rPr lang="en-US" altLang="ja-JP" sz="1200" dirty="0"/>
              <a:t>IIS 7.0</a:t>
            </a:r>
          </a:p>
        </p:txBody>
      </p:sp>
      <p:sp>
        <p:nvSpPr>
          <p:cNvPr id="43" name="角丸四角形 42"/>
          <p:cNvSpPr/>
          <p:nvPr/>
        </p:nvSpPr>
        <p:spPr bwMode="auto">
          <a:xfrm>
            <a:off x="1809720" y="6042886"/>
            <a:ext cx="8620156" cy="315072"/>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ja-JP" altLang="en-US" sz="2000" dirty="0">
                <a:solidFill>
                  <a:srgbClr val="FFFFFF"/>
                </a:solidFill>
                <a:effectLst>
                  <a:outerShdw blurRad="38100" dist="38100" dir="2700000" algn="tl">
                    <a:srgbClr val="000000">
                      <a:alpha val="43137"/>
                    </a:srgbClr>
                  </a:outerShdw>
                </a:effectLst>
                <a:latin typeface="+mj-lt"/>
              </a:rPr>
              <a:t>抽象化の技術進展</a:t>
            </a:r>
            <a:r>
              <a:rPr lang="en-US" altLang="ja-JP" sz="2000" dirty="0">
                <a:solidFill>
                  <a:srgbClr val="FFFFFF"/>
                </a:solidFill>
                <a:effectLst>
                  <a:outerShdw blurRad="38100" dist="38100" dir="2700000" algn="tl">
                    <a:srgbClr val="000000">
                      <a:alpha val="43137"/>
                    </a:srgbClr>
                  </a:outerShdw>
                </a:effectLst>
                <a:latin typeface="+mj-lt"/>
              </a:rPr>
              <a:t>: </a:t>
            </a:r>
            <a:r>
              <a:rPr lang="ja-JP" altLang="en-US" sz="2000" dirty="0">
                <a:solidFill>
                  <a:srgbClr val="FFFFFF"/>
                </a:solidFill>
                <a:effectLst>
                  <a:outerShdw blurRad="38100" dist="38100" dir="2700000" algn="tl">
                    <a:srgbClr val="000000">
                      <a:alpha val="43137"/>
                    </a:srgbClr>
                  </a:outerShdw>
                </a:effectLst>
                <a:latin typeface="+mj-lt"/>
              </a:rPr>
              <a:t>言語 </a:t>
            </a:r>
            <a:r>
              <a:rPr lang="en-US" altLang="ja-JP" sz="2000" dirty="0">
                <a:solidFill>
                  <a:srgbClr val="FFFFFF"/>
                </a:solidFill>
                <a:effectLst>
                  <a:outerShdw blurRad="38100" dist="38100" dir="2700000" algn="tl">
                    <a:srgbClr val="000000">
                      <a:alpha val="43137"/>
                    </a:srgbClr>
                  </a:outerShdw>
                </a:effectLst>
                <a:latin typeface="+mj-lt"/>
              </a:rPr>
              <a:t>-&gt; </a:t>
            </a:r>
            <a:r>
              <a:rPr lang="ja-JP" altLang="en-US" sz="2000" dirty="0">
                <a:solidFill>
                  <a:srgbClr val="FFFFFF"/>
                </a:solidFill>
                <a:effectLst>
                  <a:outerShdw blurRad="38100" dist="38100" dir="2700000" algn="tl">
                    <a:srgbClr val="000000">
                      <a:alpha val="43137"/>
                    </a:srgbClr>
                  </a:outerShdw>
                </a:effectLst>
                <a:latin typeface="+mj-lt"/>
              </a:rPr>
              <a:t>場所 </a:t>
            </a:r>
            <a:r>
              <a:rPr lang="en-US" altLang="ja-JP" sz="2000" dirty="0">
                <a:solidFill>
                  <a:srgbClr val="FFFFFF"/>
                </a:solidFill>
                <a:effectLst>
                  <a:outerShdw blurRad="38100" dist="38100" dir="2700000" algn="tl">
                    <a:srgbClr val="000000">
                      <a:alpha val="43137"/>
                    </a:srgbClr>
                  </a:outerShdw>
                </a:effectLst>
                <a:latin typeface="+mj-lt"/>
              </a:rPr>
              <a:t>-&gt; OS</a:t>
            </a:r>
            <a:endParaRPr lang="ja-JP" altLang="en-US" sz="2000" dirty="0">
              <a:solidFill>
                <a:srgbClr val="FFFFFF"/>
              </a:solidFill>
              <a:effectLst>
                <a:outerShdw blurRad="38100" dist="38100" dir="2700000" algn="tl">
                  <a:srgbClr val="000000">
                    <a:alpha val="43137"/>
                  </a:srgbClr>
                </a:outerShdw>
              </a:effectLst>
              <a:latin typeface="+mj-lt"/>
            </a:endParaRPr>
          </a:p>
        </p:txBody>
      </p:sp>
      <p:sp>
        <p:nvSpPr>
          <p:cNvPr id="44" name="上下矢印 43"/>
          <p:cNvSpPr/>
          <p:nvPr/>
        </p:nvSpPr>
        <p:spPr bwMode="auto">
          <a:xfrm>
            <a:off x="2952728" y="1428736"/>
            <a:ext cx="214314" cy="2286016"/>
          </a:xfrm>
          <a:prstGeom prst="up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45" name="テキスト ボックス 44"/>
          <p:cNvSpPr txBox="1"/>
          <p:nvPr/>
        </p:nvSpPr>
        <p:spPr>
          <a:xfrm>
            <a:off x="7953388" y="4438448"/>
            <a:ext cx="1904984" cy="369332"/>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altLang="ja-JP" b="1" i="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Today</a:t>
            </a:r>
            <a:endParaRPr lang="ja-JP" altLang="en-US" b="1" i="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46" name="テキスト ボックス 45"/>
          <p:cNvSpPr txBox="1"/>
          <p:nvPr/>
        </p:nvSpPr>
        <p:spPr>
          <a:xfrm>
            <a:off x="1690686" y="4429132"/>
            <a:ext cx="1047728" cy="369332"/>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altLang="ja-JP" b="1" i="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Past</a:t>
            </a:r>
            <a:endParaRPr lang="ja-JP" altLang="en-US" b="1" i="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par>
                          <p:cTn id="8" fill="hold">
                            <p:stCondLst>
                              <p:cond delay="500"/>
                            </p:stCondLst>
                            <p:childTnLst>
                              <p:par>
                                <p:cTn id="9" presetID="12" presetClass="entr" presetSubtype="1"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slide(fromTop)">
                                      <p:cBhvr>
                                        <p:cTn id="11" dur="500"/>
                                        <p:tgtEl>
                                          <p:spTgt spid="44"/>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dissolve">
                                      <p:cBhvr>
                                        <p:cTn id="15" dur="500"/>
                                        <p:tgtEl>
                                          <p:spTgt spid="1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dissolv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4098"/>
                                        </p:tgtEl>
                                        <p:attrNameLst>
                                          <p:attrName>style.visibility</p:attrName>
                                        </p:attrNameLst>
                                      </p:cBhvr>
                                      <p:to>
                                        <p:strVal val="visible"/>
                                      </p:to>
                                    </p:set>
                                    <p:animEffect transition="in" filter="fade">
                                      <p:cBhvr>
                                        <p:cTn id="23" dur="1000"/>
                                        <p:tgtEl>
                                          <p:spTgt spid="4098"/>
                                        </p:tgtEl>
                                      </p:cBhvr>
                                    </p:animEffect>
                                    <p:anim calcmode="lin" valueType="num">
                                      <p:cBhvr>
                                        <p:cTn id="24" dur="1000" fill="hold"/>
                                        <p:tgtEl>
                                          <p:spTgt spid="4098"/>
                                        </p:tgtEl>
                                        <p:attrNameLst>
                                          <p:attrName>ppt_x</p:attrName>
                                        </p:attrNameLst>
                                      </p:cBhvr>
                                      <p:tavLst>
                                        <p:tav tm="0">
                                          <p:val>
                                            <p:strVal val="#ppt_x"/>
                                          </p:val>
                                        </p:tav>
                                        <p:tav tm="100000">
                                          <p:val>
                                            <p:strVal val="#ppt_x"/>
                                          </p:val>
                                        </p:tav>
                                      </p:tavLst>
                                    </p:anim>
                                    <p:anim calcmode="lin" valueType="num">
                                      <p:cBhvr>
                                        <p:cTn id="25" dur="1000" fill="hold"/>
                                        <p:tgtEl>
                                          <p:spTgt spid="4098"/>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1000"/>
                                        <p:tgtEl>
                                          <p:spTgt spid="17"/>
                                        </p:tgtEl>
                                      </p:cBhvr>
                                    </p:animEffect>
                                    <p:anim calcmode="lin" valueType="num">
                                      <p:cBhvr>
                                        <p:cTn id="29" dur="1000" fill="hold"/>
                                        <p:tgtEl>
                                          <p:spTgt spid="17"/>
                                        </p:tgtEl>
                                        <p:attrNameLst>
                                          <p:attrName>ppt_x</p:attrName>
                                        </p:attrNameLst>
                                      </p:cBhvr>
                                      <p:tavLst>
                                        <p:tav tm="0">
                                          <p:val>
                                            <p:strVal val="#ppt_x"/>
                                          </p:val>
                                        </p:tav>
                                        <p:tav tm="100000">
                                          <p:val>
                                            <p:strVal val="#ppt_x"/>
                                          </p:val>
                                        </p:tav>
                                      </p:tavLst>
                                    </p:anim>
                                    <p:anim calcmode="lin" valueType="num">
                                      <p:cBhvr>
                                        <p:cTn id="30" dur="1000" fill="hold"/>
                                        <p:tgtEl>
                                          <p:spTgt spid="17"/>
                                        </p:tgtEl>
                                        <p:attrNameLst>
                                          <p:attrName>ppt_y</p:attrName>
                                        </p:attrNameLst>
                                      </p:cBhvr>
                                      <p:tavLst>
                                        <p:tav tm="0">
                                          <p:val>
                                            <p:strVal val="#ppt_y+.1"/>
                                          </p:val>
                                        </p:tav>
                                        <p:tav tm="100000">
                                          <p:val>
                                            <p:strVal val="#ppt_y"/>
                                          </p:val>
                                        </p:tav>
                                      </p:tavLst>
                                    </p:anim>
                                  </p:childTnLst>
                                </p:cTn>
                              </p:par>
                            </p:childTnLst>
                          </p:cTn>
                        </p:par>
                        <p:par>
                          <p:cTn id="31" fill="hold">
                            <p:stCondLst>
                              <p:cond delay="1000"/>
                            </p:stCondLst>
                            <p:childTnLst>
                              <p:par>
                                <p:cTn id="32" presetID="9" presetClass="entr" presetSubtype="0"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dissolve">
                                      <p:cBhvr>
                                        <p:cTn id="34" dur="500"/>
                                        <p:tgtEl>
                                          <p:spTgt spid="10"/>
                                        </p:tgtEl>
                                      </p:cBhvr>
                                    </p:animEffect>
                                  </p:childTnLst>
                                </p:cTn>
                              </p:par>
                            </p:childTnLst>
                          </p:cTn>
                        </p:par>
                        <p:par>
                          <p:cTn id="35" fill="hold">
                            <p:stCondLst>
                              <p:cond delay="1500"/>
                            </p:stCondLst>
                            <p:childTnLst>
                              <p:par>
                                <p:cTn id="36" presetID="12" presetClass="entr" presetSubtype="1" fill="hold" grpId="0" nodeType="after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slide(fromTop)">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dissolve">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45058"/>
                                        </p:tgtEl>
                                        <p:attrNameLst>
                                          <p:attrName>style.visibility</p:attrName>
                                        </p:attrNameLst>
                                      </p:cBhvr>
                                      <p:to>
                                        <p:strVal val="visible"/>
                                      </p:to>
                                    </p:set>
                                    <p:animEffect transition="in" filter="fade">
                                      <p:cBhvr>
                                        <p:cTn id="48" dur="1000"/>
                                        <p:tgtEl>
                                          <p:spTgt spid="45058"/>
                                        </p:tgtEl>
                                      </p:cBhvr>
                                    </p:animEffect>
                                    <p:anim calcmode="lin" valueType="num">
                                      <p:cBhvr>
                                        <p:cTn id="49" dur="1000" fill="hold"/>
                                        <p:tgtEl>
                                          <p:spTgt spid="45058"/>
                                        </p:tgtEl>
                                        <p:attrNameLst>
                                          <p:attrName>ppt_x</p:attrName>
                                        </p:attrNameLst>
                                      </p:cBhvr>
                                      <p:tavLst>
                                        <p:tav tm="0">
                                          <p:val>
                                            <p:strVal val="#ppt_x"/>
                                          </p:val>
                                        </p:tav>
                                        <p:tav tm="100000">
                                          <p:val>
                                            <p:strVal val="#ppt_x"/>
                                          </p:val>
                                        </p:tav>
                                      </p:tavLst>
                                    </p:anim>
                                    <p:anim calcmode="lin" valueType="num">
                                      <p:cBhvr>
                                        <p:cTn id="50" dur="1000" fill="hold"/>
                                        <p:tgtEl>
                                          <p:spTgt spid="45058"/>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fade">
                                      <p:cBhvr>
                                        <p:cTn id="53" dur="1000"/>
                                        <p:tgtEl>
                                          <p:spTgt spid="40"/>
                                        </p:tgtEl>
                                      </p:cBhvr>
                                    </p:animEffect>
                                    <p:anim calcmode="lin" valueType="num">
                                      <p:cBhvr>
                                        <p:cTn id="54" dur="1000" fill="hold"/>
                                        <p:tgtEl>
                                          <p:spTgt spid="40"/>
                                        </p:tgtEl>
                                        <p:attrNameLst>
                                          <p:attrName>ppt_x</p:attrName>
                                        </p:attrNameLst>
                                      </p:cBhvr>
                                      <p:tavLst>
                                        <p:tav tm="0">
                                          <p:val>
                                            <p:strVal val="#ppt_x"/>
                                          </p:val>
                                        </p:tav>
                                        <p:tav tm="100000">
                                          <p:val>
                                            <p:strVal val="#ppt_x"/>
                                          </p:val>
                                        </p:tav>
                                      </p:tavLst>
                                    </p:anim>
                                    <p:anim calcmode="lin" valueType="num">
                                      <p:cBhvr>
                                        <p:cTn id="55" dur="1000" fill="hold"/>
                                        <p:tgtEl>
                                          <p:spTgt spid="40"/>
                                        </p:tgtEl>
                                        <p:attrNameLst>
                                          <p:attrName>ppt_y</p:attrName>
                                        </p:attrNameLst>
                                      </p:cBhvr>
                                      <p:tavLst>
                                        <p:tav tm="0">
                                          <p:val>
                                            <p:strVal val="#ppt_y+.1"/>
                                          </p:val>
                                        </p:tav>
                                        <p:tav tm="100000">
                                          <p:val>
                                            <p:strVal val="#ppt_y"/>
                                          </p:val>
                                        </p:tav>
                                      </p:tavLst>
                                    </p:anim>
                                  </p:childTnLst>
                                </p:cTn>
                              </p:par>
                            </p:childTnLst>
                          </p:cTn>
                        </p:par>
                        <p:par>
                          <p:cTn id="56" fill="hold">
                            <p:stCondLst>
                              <p:cond delay="1000"/>
                            </p:stCondLst>
                            <p:childTnLst>
                              <p:par>
                                <p:cTn id="57" presetID="9" presetClass="entr" presetSubtype="0" fill="hold" grpId="0" nodeType="after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dissolve">
                                      <p:cBhvr>
                                        <p:cTn id="59" dur="500"/>
                                        <p:tgtEl>
                                          <p:spTgt spid="14"/>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dissolve">
                                      <p:cBhvr>
                                        <p:cTn id="62" dur="500"/>
                                        <p:tgtEl>
                                          <p:spTgt spid="23"/>
                                        </p:tgtEl>
                                      </p:cBhvr>
                                    </p:animEffect>
                                  </p:childTnLst>
                                </p:cTn>
                              </p:par>
                            </p:childTnLst>
                          </p:cTn>
                        </p:par>
                        <p:par>
                          <p:cTn id="63" fill="hold">
                            <p:stCondLst>
                              <p:cond delay="1500"/>
                            </p:stCondLst>
                            <p:childTnLst>
                              <p:par>
                                <p:cTn id="64" presetID="12" presetClass="entr" presetSubtype="1" fill="hold" grpId="0" nodeType="after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slide(fromTop)">
                                      <p:cBhvr>
                                        <p:cTn id="66" dur="500"/>
                                        <p:tgtEl>
                                          <p:spTgt spid="36"/>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dissolve">
                                      <p:cBhvr>
                                        <p:cTn id="71" dur="500"/>
                                        <p:tgtEl>
                                          <p:spTgt spid="24"/>
                                        </p:tgtEl>
                                      </p:cBhvr>
                                    </p:animEffect>
                                  </p:childTnLst>
                                </p:cTn>
                              </p:par>
                            </p:childTnLst>
                          </p:cTn>
                        </p:par>
                        <p:par>
                          <p:cTn id="72" fill="hold">
                            <p:stCondLst>
                              <p:cond delay="500"/>
                            </p:stCondLst>
                            <p:childTnLst>
                              <p:par>
                                <p:cTn id="73" presetID="12" presetClass="entr" presetSubtype="1" fill="hold" grpId="0" nodeType="after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slide(fromTop)">
                                      <p:cBhvr>
                                        <p:cTn id="75" dur="500"/>
                                        <p:tgtEl>
                                          <p:spTgt spid="37"/>
                                        </p:tgtEl>
                                      </p:cBhvr>
                                    </p:animEffect>
                                  </p:childTnLst>
                                </p:cTn>
                              </p:par>
                            </p:childTnLst>
                          </p:cTn>
                        </p:par>
                        <p:par>
                          <p:cTn id="76" fill="hold">
                            <p:stCondLst>
                              <p:cond delay="1000"/>
                            </p:stCondLst>
                            <p:childTnLst>
                              <p:par>
                                <p:cTn id="77" presetID="12" presetClass="entr" presetSubtype="1" fill="hold" grpId="0" nodeType="after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slide(fromTop)">
                                      <p:cBhvr>
                                        <p:cTn id="79" dur="500"/>
                                        <p:tgtEl>
                                          <p:spTgt spid="39"/>
                                        </p:tgtEl>
                                      </p:cBhvr>
                                    </p:animEffect>
                                  </p:childTnLst>
                                </p:cTn>
                              </p:par>
                              <p:par>
                                <p:cTn id="80" presetID="12" presetClass="entr" presetSubtype="1" fill="hold" grpId="0" nodeType="with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slide(fromTop)">
                                      <p:cBhvr>
                                        <p:cTn id="82" dur="500"/>
                                        <p:tgtEl>
                                          <p:spTgt spid="38"/>
                                        </p:tgtEl>
                                      </p:cBhvr>
                                    </p:animEffect>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nodeType="clickEffect">
                                  <p:stCondLst>
                                    <p:cond delay="0"/>
                                  </p:stCondLst>
                                  <p:childTnLst>
                                    <p:set>
                                      <p:cBhvr>
                                        <p:cTn id="86" dur="1" fill="hold">
                                          <p:stCondLst>
                                            <p:cond delay="0"/>
                                          </p:stCondLst>
                                        </p:cTn>
                                        <p:tgtEl>
                                          <p:spTgt spid="45060"/>
                                        </p:tgtEl>
                                        <p:attrNameLst>
                                          <p:attrName>style.visibility</p:attrName>
                                        </p:attrNameLst>
                                      </p:cBhvr>
                                      <p:to>
                                        <p:strVal val="visible"/>
                                      </p:to>
                                    </p:set>
                                    <p:animEffect transition="in" filter="fade">
                                      <p:cBhvr>
                                        <p:cTn id="87" dur="1000"/>
                                        <p:tgtEl>
                                          <p:spTgt spid="45060"/>
                                        </p:tgtEl>
                                      </p:cBhvr>
                                    </p:animEffect>
                                    <p:anim calcmode="lin" valueType="num">
                                      <p:cBhvr>
                                        <p:cTn id="88" dur="1000" fill="hold"/>
                                        <p:tgtEl>
                                          <p:spTgt spid="45060"/>
                                        </p:tgtEl>
                                        <p:attrNameLst>
                                          <p:attrName>ppt_x</p:attrName>
                                        </p:attrNameLst>
                                      </p:cBhvr>
                                      <p:tavLst>
                                        <p:tav tm="0">
                                          <p:val>
                                            <p:strVal val="#ppt_x"/>
                                          </p:val>
                                        </p:tav>
                                        <p:tav tm="100000">
                                          <p:val>
                                            <p:strVal val="#ppt_x"/>
                                          </p:val>
                                        </p:tav>
                                      </p:tavLst>
                                    </p:anim>
                                    <p:anim calcmode="lin" valueType="num">
                                      <p:cBhvr>
                                        <p:cTn id="89" dur="1000" fill="hold"/>
                                        <p:tgtEl>
                                          <p:spTgt spid="45060"/>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41"/>
                                        </p:tgtEl>
                                        <p:attrNameLst>
                                          <p:attrName>style.visibility</p:attrName>
                                        </p:attrNameLst>
                                      </p:cBhvr>
                                      <p:to>
                                        <p:strVal val="visible"/>
                                      </p:to>
                                    </p:set>
                                    <p:animEffect transition="in" filter="fade">
                                      <p:cBhvr>
                                        <p:cTn id="92" dur="1000"/>
                                        <p:tgtEl>
                                          <p:spTgt spid="41"/>
                                        </p:tgtEl>
                                      </p:cBhvr>
                                    </p:animEffect>
                                    <p:anim calcmode="lin" valueType="num">
                                      <p:cBhvr>
                                        <p:cTn id="93" dur="1000" fill="hold"/>
                                        <p:tgtEl>
                                          <p:spTgt spid="41"/>
                                        </p:tgtEl>
                                        <p:attrNameLst>
                                          <p:attrName>ppt_x</p:attrName>
                                        </p:attrNameLst>
                                      </p:cBhvr>
                                      <p:tavLst>
                                        <p:tav tm="0">
                                          <p:val>
                                            <p:strVal val="#ppt_x"/>
                                          </p:val>
                                        </p:tav>
                                        <p:tav tm="100000">
                                          <p:val>
                                            <p:strVal val="#ppt_x"/>
                                          </p:val>
                                        </p:tav>
                                      </p:tavLst>
                                    </p:anim>
                                    <p:anim calcmode="lin" valueType="num">
                                      <p:cBhvr>
                                        <p:cTn id="94" dur="1000" fill="hold"/>
                                        <p:tgtEl>
                                          <p:spTgt spid="41"/>
                                        </p:tgtEl>
                                        <p:attrNameLst>
                                          <p:attrName>ppt_y</p:attrName>
                                        </p:attrNameLst>
                                      </p:cBhvr>
                                      <p:tavLst>
                                        <p:tav tm="0">
                                          <p:val>
                                            <p:strVal val="#ppt_y+.1"/>
                                          </p:val>
                                        </p:tav>
                                        <p:tav tm="100000">
                                          <p:val>
                                            <p:strVal val="#ppt_y"/>
                                          </p:val>
                                        </p:tav>
                                      </p:tavLst>
                                    </p:anim>
                                  </p:childTnLst>
                                </p:cTn>
                              </p:par>
                            </p:childTnLst>
                          </p:cTn>
                        </p:par>
                        <p:par>
                          <p:cTn id="95" fill="hold">
                            <p:stCondLst>
                              <p:cond delay="1000"/>
                            </p:stCondLst>
                            <p:childTnLst>
                              <p:par>
                                <p:cTn id="96" presetID="42" presetClass="entr" presetSubtype="0" fill="hold" nodeType="afterEffect">
                                  <p:stCondLst>
                                    <p:cond delay="0"/>
                                  </p:stCondLst>
                                  <p:childTnLst>
                                    <p:set>
                                      <p:cBhvr>
                                        <p:cTn id="97" dur="1" fill="hold">
                                          <p:stCondLst>
                                            <p:cond delay="0"/>
                                          </p:stCondLst>
                                        </p:cTn>
                                        <p:tgtEl>
                                          <p:spTgt spid="45061"/>
                                        </p:tgtEl>
                                        <p:attrNameLst>
                                          <p:attrName>style.visibility</p:attrName>
                                        </p:attrNameLst>
                                      </p:cBhvr>
                                      <p:to>
                                        <p:strVal val="visible"/>
                                      </p:to>
                                    </p:set>
                                    <p:animEffect transition="in" filter="fade">
                                      <p:cBhvr>
                                        <p:cTn id="98" dur="1000"/>
                                        <p:tgtEl>
                                          <p:spTgt spid="45061"/>
                                        </p:tgtEl>
                                      </p:cBhvr>
                                    </p:animEffect>
                                    <p:anim calcmode="lin" valueType="num">
                                      <p:cBhvr>
                                        <p:cTn id="99" dur="1000" fill="hold"/>
                                        <p:tgtEl>
                                          <p:spTgt spid="45061"/>
                                        </p:tgtEl>
                                        <p:attrNameLst>
                                          <p:attrName>ppt_x</p:attrName>
                                        </p:attrNameLst>
                                      </p:cBhvr>
                                      <p:tavLst>
                                        <p:tav tm="0">
                                          <p:val>
                                            <p:strVal val="#ppt_x"/>
                                          </p:val>
                                        </p:tav>
                                        <p:tav tm="100000">
                                          <p:val>
                                            <p:strVal val="#ppt_x"/>
                                          </p:val>
                                        </p:tav>
                                      </p:tavLst>
                                    </p:anim>
                                    <p:anim calcmode="lin" valueType="num">
                                      <p:cBhvr>
                                        <p:cTn id="100" dur="1000" fill="hold"/>
                                        <p:tgtEl>
                                          <p:spTgt spid="45061"/>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42"/>
                                        </p:tgtEl>
                                        <p:attrNameLst>
                                          <p:attrName>style.visibility</p:attrName>
                                        </p:attrNameLst>
                                      </p:cBhvr>
                                      <p:to>
                                        <p:strVal val="visible"/>
                                      </p:to>
                                    </p:set>
                                    <p:animEffect transition="in" filter="fade">
                                      <p:cBhvr>
                                        <p:cTn id="103" dur="1000"/>
                                        <p:tgtEl>
                                          <p:spTgt spid="42"/>
                                        </p:tgtEl>
                                      </p:cBhvr>
                                    </p:animEffect>
                                    <p:anim calcmode="lin" valueType="num">
                                      <p:cBhvr>
                                        <p:cTn id="104" dur="1000" fill="hold"/>
                                        <p:tgtEl>
                                          <p:spTgt spid="42"/>
                                        </p:tgtEl>
                                        <p:attrNameLst>
                                          <p:attrName>ppt_x</p:attrName>
                                        </p:attrNameLst>
                                      </p:cBhvr>
                                      <p:tavLst>
                                        <p:tav tm="0">
                                          <p:val>
                                            <p:strVal val="#ppt_x"/>
                                          </p:val>
                                        </p:tav>
                                        <p:tav tm="100000">
                                          <p:val>
                                            <p:strVal val="#ppt_x"/>
                                          </p:val>
                                        </p:tav>
                                      </p:tavLst>
                                    </p:anim>
                                    <p:anim calcmode="lin" valueType="num">
                                      <p:cBhvr>
                                        <p:cTn id="105"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55" presetClass="entr" presetSubtype="0" fill="hold" grpId="0" nodeType="clickEffect">
                                  <p:stCondLst>
                                    <p:cond delay="0"/>
                                  </p:stCondLst>
                                  <p:childTnLst>
                                    <p:set>
                                      <p:cBhvr>
                                        <p:cTn id="109" dur="1" fill="hold">
                                          <p:stCondLst>
                                            <p:cond delay="0"/>
                                          </p:stCondLst>
                                        </p:cTn>
                                        <p:tgtEl>
                                          <p:spTgt spid="32"/>
                                        </p:tgtEl>
                                        <p:attrNameLst>
                                          <p:attrName>style.visibility</p:attrName>
                                        </p:attrNameLst>
                                      </p:cBhvr>
                                      <p:to>
                                        <p:strVal val="visible"/>
                                      </p:to>
                                    </p:set>
                                    <p:anim calcmode="lin" valueType="num">
                                      <p:cBhvr>
                                        <p:cTn id="110" dur="1000" fill="hold"/>
                                        <p:tgtEl>
                                          <p:spTgt spid="32"/>
                                        </p:tgtEl>
                                        <p:attrNameLst>
                                          <p:attrName>ppt_w</p:attrName>
                                        </p:attrNameLst>
                                      </p:cBhvr>
                                      <p:tavLst>
                                        <p:tav tm="0">
                                          <p:val>
                                            <p:strVal val="#ppt_w*0.70"/>
                                          </p:val>
                                        </p:tav>
                                        <p:tav tm="100000">
                                          <p:val>
                                            <p:strVal val="#ppt_w"/>
                                          </p:val>
                                        </p:tav>
                                      </p:tavLst>
                                    </p:anim>
                                    <p:anim calcmode="lin" valueType="num">
                                      <p:cBhvr>
                                        <p:cTn id="111" dur="1000" fill="hold"/>
                                        <p:tgtEl>
                                          <p:spTgt spid="32"/>
                                        </p:tgtEl>
                                        <p:attrNameLst>
                                          <p:attrName>ppt_h</p:attrName>
                                        </p:attrNameLst>
                                      </p:cBhvr>
                                      <p:tavLst>
                                        <p:tav tm="0">
                                          <p:val>
                                            <p:strVal val="#ppt_h"/>
                                          </p:val>
                                        </p:tav>
                                        <p:tav tm="100000">
                                          <p:val>
                                            <p:strVal val="#ppt_h"/>
                                          </p:val>
                                        </p:tav>
                                      </p:tavLst>
                                    </p:anim>
                                    <p:animEffect transition="in" filter="fade">
                                      <p:cBhvr>
                                        <p:cTn id="112" dur="1000"/>
                                        <p:tgtEl>
                                          <p:spTgt spid="32"/>
                                        </p:tgtEl>
                                      </p:cBhvr>
                                    </p:animEffect>
                                  </p:childTnLst>
                                </p:cTn>
                              </p:par>
                              <p:par>
                                <p:cTn id="113" presetID="55" presetClass="entr" presetSubtype="0" fill="hold" grpId="0" nodeType="withEffect">
                                  <p:stCondLst>
                                    <p:cond delay="0"/>
                                  </p:stCondLst>
                                  <p:childTnLst>
                                    <p:set>
                                      <p:cBhvr>
                                        <p:cTn id="114" dur="1" fill="hold">
                                          <p:stCondLst>
                                            <p:cond delay="0"/>
                                          </p:stCondLst>
                                        </p:cTn>
                                        <p:tgtEl>
                                          <p:spTgt spid="13"/>
                                        </p:tgtEl>
                                        <p:attrNameLst>
                                          <p:attrName>style.visibility</p:attrName>
                                        </p:attrNameLst>
                                      </p:cBhvr>
                                      <p:to>
                                        <p:strVal val="visible"/>
                                      </p:to>
                                    </p:set>
                                    <p:anim calcmode="lin" valueType="num">
                                      <p:cBhvr>
                                        <p:cTn id="115" dur="1000" fill="hold"/>
                                        <p:tgtEl>
                                          <p:spTgt spid="13"/>
                                        </p:tgtEl>
                                        <p:attrNameLst>
                                          <p:attrName>ppt_w</p:attrName>
                                        </p:attrNameLst>
                                      </p:cBhvr>
                                      <p:tavLst>
                                        <p:tav tm="0">
                                          <p:val>
                                            <p:strVal val="#ppt_w*0.70"/>
                                          </p:val>
                                        </p:tav>
                                        <p:tav tm="100000">
                                          <p:val>
                                            <p:strVal val="#ppt_w"/>
                                          </p:val>
                                        </p:tav>
                                      </p:tavLst>
                                    </p:anim>
                                    <p:anim calcmode="lin" valueType="num">
                                      <p:cBhvr>
                                        <p:cTn id="116" dur="1000" fill="hold"/>
                                        <p:tgtEl>
                                          <p:spTgt spid="13"/>
                                        </p:tgtEl>
                                        <p:attrNameLst>
                                          <p:attrName>ppt_h</p:attrName>
                                        </p:attrNameLst>
                                      </p:cBhvr>
                                      <p:tavLst>
                                        <p:tav tm="0">
                                          <p:val>
                                            <p:strVal val="#ppt_h"/>
                                          </p:val>
                                        </p:tav>
                                        <p:tav tm="100000">
                                          <p:val>
                                            <p:strVal val="#ppt_h"/>
                                          </p:val>
                                        </p:tav>
                                      </p:tavLst>
                                    </p:anim>
                                    <p:animEffect transition="in" filter="fade">
                                      <p:cBhvr>
                                        <p:cTn id="117" dur="1000"/>
                                        <p:tgtEl>
                                          <p:spTgt spid="13"/>
                                        </p:tgtEl>
                                      </p:cBhvr>
                                    </p:animEffect>
                                  </p:childTnLst>
                                </p:cTn>
                              </p:par>
                            </p:childTnLst>
                          </p:cTn>
                        </p:par>
                        <p:par>
                          <p:cTn id="118" fill="hold">
                            <p:stCondLst>
                              <p:cond delay="1000"/>
                            </p:stCondLst>
                            <p:childTnLst>
                              <p:par>
                                <p:cTn id="119" presetID="9" presetClass="entr" presetSubtype="0" fill="hold" grpId="0" nodeType="afterEffect">
                                  <p:stCondLst>
                                    <p:cond delay="0"/>
                                  </p:stCondLst>
                                  <p:childTnLst>
                                    <p:set>
                                      <p:cBhvr>
                                        <p:cTn id="120" dur="1" fill="hold">
                                          <p:stCondLst>
                                            <p:cond delay="0"/>
                                          </p:stCondLst>
                                        </p:cTn>
                                        <p:tgtEl>
                                          <p:spTgt spid="31"/>
                                        </p:tgtEl>
                                        <p:attrNameLst>
                                          <p:attrName>style.visibility</p:attrName>
                                        </p:attrNameLst>
                                      </p:cBhvr>
                                      <p:to>
                                        <p:strVal val="visible"/>
                                      </p:to>
                                    </p:set>
                                    <p:animEffect transition="in" filter="dissolve">
                                      <p:cBhvr>
                                        <p:cTn id="121" dur="500"/>
                                        <p:tgtEl>
                                          <p:spTgt spid="31"/>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dissolve">
                                      <p:cBhvr>
                                        <p:cTn id="124" dur="500"/>
                                        <p:tgtEl>
                                          <p:spTgt spid="25"/>
                                        </p:tgtEl>
                                      </p:cBhvr>
                                    </p:animEffect>
                                  </p:childTnLst>
                                </p:cTn>
                              </p:par>
                            </p:childTnLst>
                          </p:cTn>
                        </p:par>
                        <p:par>
                          <p:cTn id="125" fill="hold">
                            <p:stCondLst>
                              <p:cond delay="1500"/>
                            </p:stCondLst>
                            <p:childTnLst>
                              <p:par>
                                <p:cTn id="126" presetID="55" presetClass="entr" presetSubtype="0" fill="hold" grpId="0" nodeType="afterEffect">
                                  <p:stCondLst>
                                    <p:cond delay="0"/>
                                  </p:stCondLst>
                                  <p:childTnLst>
                                    <p:set>
                                      <p:cBhvr>
                                        <p:cTn id="127" dur="1" fill="hold">
                                          <p:stCondLst>
                                            <p:cond delay="0"/>
                                          </p:stCondLst>
                                        </p:cTn>
                                        <p:tgtEl>
                                          <p:spTgt spid="30"/>
                                        </p:tgtEl>
                                        <p:attrNameLst>
                                          <p:attrName>style.visibility</p:attrName>
                                        </p:attrNameLst>
                                      </p:cBhvr>
                                      <p:to>
                                        <p:strVal val="visible"/>
                                      </p:to>
                                    </p:set>
                                    <p:anim calcmode="lin" valueType="num">
                                      <p:cBhvr>
                                        <p:cTn id="128" dur="1000" fill="hold"/>
                                        <p:tgtEl>
                                          <p:spTgt spid="30"/>
                                        </p:tgtEl>
                                        <p:attrNameLst>
                                          <p:attrName>ppt_w</p:attrName>
                                        </p:attrNameLst>
                                      </p:cBhvr>
                                      <p:tavLst>
                                        <p:tav tm="0">
                                          <p:val>
                                            <p:strVal val="#ppt_w*0.70"/>
                                          </p:val>
                                        </p:tav>
                                        <p:tav tm="100000">
                                          <p:val>
                                            <p:strVal val="#ppt_w"/>
                                          </p:val>
                                        </p:tav>
                                      </p:tavLst>
                                    </p:anim>
                                    <p:anim calcmode="lin" valueType="num">
                                      <p:cBhvr>
                                        <p:cTn id="129" dur="1000" fill="hold"/>
                                        <p:tgtEl>
                                          <p:spTgt spid="30"/>
                                        </p:tgtEl>
                                        <p:attrNameLst>
                                          <p:attrName>ppt_h</p:attrName>
                                        </p:attrNameLst>
                                      </p:cBhvr>
                                      <p:tavLst>
                                        <p:tav tm="0">
                                          <p:val>
                                            <p:strVal val="#ppt_h"/>
                                          </p:val>
                                        </p:tav>
                                        <p:tav tm="100000">
                                          <p:val>
                                            <p:strVal val="#ppt_h"/>
                                          </p:val>
                                        </p:tav>
                                      </p:tavLst>
                                    </p:anim>
                                    <p:animEffect transition="in" filter="fade">
                                      <p:cBhvr>
                                        <p:cTn id="130" dur="1000"/>
                                        <p:tgtEl>
                                          <p:spTgt spid="30"/>
                                        </p:tgtEl>
                                      </p:cBhvr>
                                    </p:animEffect>
                                  </p:childTnLst>
                                </p:cTn>
                              </p:par>
                              <p:par>
                                <p:cTn id="131" presetID="55" presetClass="entr" presetSubtype="0" fill="hold" grpId="0" nodeType="withEffect">
                                  <p:stCondLst>
                                    <p:cond delay="0"/>
                                  </p:stCondLst>
                                  <p:childTnLst>
                                    <p:set>
                                      <p:cBhvr>
                                        <p:cTn id="132" dur="1" fill="hold">
                                          <p:stCondLst>
                                            <p:cond delay="0"/>
                                          </p:stCondLst>
                                        </p:cTn>
                                        <p:tgtEl>
                                          <p:spTgt spid="26"/>
                                        </p:tgtEl>
                                        <p:attrNameLst>
                                          <p:attrName>style.visibility</p:attrName>
                                        </p:attrNameLst>
                                      </p:cBhvr>
                                      <p:to>
                                        <p:strVal val="visible"/>
                                      </p:to>
                                    </p:set>
                                    <p:anim calcmode="lin" valueType="num">
                                      <p:cBhvr>
                                        <p:cTn id="133" dur="1000" fill="hold"/>
                                        <p:tgtEl>
                                          <p:spTgt spid="26"/>
                                        </p:tgtEl>
                                        <p:attrNameLst>
                                          <p:attrName>ppt_w</p:attrName>
                                        </p:attrNameLst>
                                      </p:cBhvr>
                                      <p:tavLst>
                                        <p:tav tm="0">
                                          <p:val>
                                            <p:strVal val="#ppt_w*0.70"/>
                                          </p:val>
                                        </p:tav>
                                        <p:tav tm="100000">
                                          <p:val>
                                            <p:strVal val="#ppt_w"/>
                                          </p:val>
                                        </p:tav>
                                      </p:tavLst>
                                    </p:anim>
                                    <p:anim calcmode="lin" valueType="num">
                                      <p:cBhvr>
                                        <p:cTn id="134" dur="1000" fill="hold"/>
                                        <p:tgtEl>
                                          <p:spTgt spid="26"/>
                                        </p:tgtEl>
                                        <p:attrNameLst>
                                          <p:attrName>ppt_h</p:attrName>
                                        </p:attrNameLst>
                                      </p:cBhvr>
                                      <p:tavLst>
                                        <p:tav tm="0">
                                          <p:val>
                                            <p:strVal val="#ppt_h"/>
                                          </p:val>
                                        </p:tav>
                                        <p:tav tm="100000">
                                          <p:val>
                                            <p:strVal val="#ppt_h"/>
                                          </p:val>
                                        </p:tav>
                                      </p:tavLst>
                                    </p:anim>
                                    <p:animEffect transition="in" filter="fade">
                                      <p:cBhvr>
                                        <p:cTn id="135" dur="1000"/>
                                        <p:tgtEl>
                                          <p:spTgt spid="26"/>
                                        </p:tgtEl>
                                      </p:cBhvr>
                                    </p:animEffect>
                                  </p:childTnLst>
                                </p:cTn>
                              </p:par>
                            </p:childTnLst>
                          </p:cTn>
                        </p:par>
                      </p:childTnLst>
                    </p:cTn>
                  </p:par>
                  <p:par>
                    <p:cTn id="136" fill="hold">
                      <p:stCondLst>
                        <p:cond delay="indefinite"/>
                      </p:stCondLst>
                      <p:childTnLst>
                        <p:par>
                          <p:cTn id="137" fill="hold">
                            <p:stCondLst>
                              <p:cond delay="0"/>
                            </p:stCondLst>
                            <p:childTnLst>
                              <p:par>
                                <p:cTn id="138" presetID="42" presetClass="entr" presetSubtype="0" fill="hold" grpId="0" nodeType="clickEffect">
                                  <p:stCondLst>
                                    <p:cond delay="0"/>
                                  </p:stCondLst>
                                  <p:childTnLst>
                                    <p:set>
                                      <p:cBhvr>
                                        <p:cTn id="139" dur="1" fill="hold">
                                          <p:stCondLst>
                                            <p:cond delay="0"/>
                                          </p:stCondLst>
                                        </p:cTn>
                                        <p:tgtEl>
                                          <p:spTgt spid="43"/>
                                        </p:tgtEl>
                                        <p:attrNameLst>
                                          <p:attrName>style.visibility</p:attrName>
                                        </p:attrNameLst>
                                      </p:cBhvr>
                                      <p:to>
                                        <p:strVal val="visible"/>
                                      </p:to>
                                    </p:set>
                                    <p:animEffect transition="in" filter="fade">
                                      <p:cBhvr>
                                        <p:cTn id="140" dur="1000"/>
                                        <p:tgtEl>
                                          <p:spTgt spid="43"/>
                                        </p:tgtEl>
                                      </p:cBhvr>
                                    </p:animEffect>
                                    <p:anim calcmode="lin" valueType="num">
                                      <p:cBhvr>
                                        <p:cTn id="141" dur="1000" fill="hold"/>
                                        <p:tgtEl>
                                          <p:spTgt spid="43"/>
                                        </p:tgtEl>
                                        <p:attrNameLst>
                                          <p:attrName>ppt_x</p:attrName>
                                        </p:attrNameLst>
                                      </p:cBhvr>
                                      <p:tavLst>
                                        <p:tav tm="0">
                                          <p:val>
                                            <p:strVal val="#ppt_x"/>
                                          </p:val>
                                        </p:tav>
                                        <p:tav tm="100000">
                                          <p:val>
                                            <p:strVal val="#ppt_x"/>
                                          </p:val>
                                        </p:tav>
                                      </p:tavLst>
                                    </p:anim>
                                    <p:anim calcmode="lin" valueType="num">
                                      <p:cBhvr>
                                        <p:cTn id="142"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animBg="1"/>
      <p:bldP spid="13" grpId="0"/>
      <p:bldP spid="14" grpId="0" animBg="1"/>
      <p:bldP spid="17" grpId="0"/>
      <p:bldP spid="18" grpId="0" animBg="1"/>
      <p:bldP spid="21" grpId="0" animBg="1"/>
      <p:bldP spid="22" grpId="0" animBg="1"/>
      <p:bldP spid="23" grpId="0" animBg="1"/>
      <p:bldP spid="24" grpId="0" animBg="1"/>
      <p:bldP spid="25" grpId="0"/>
      <p:bldP spid="26" grpId="0"/>
      <p:bldP spid="30" grpId="0" animBg="1"/>
      <p:bldP spid="31" grpId="0" animBg="1"/>
      <p:bldP spid="32" grpId="0" animBg="1"/>
      <p:bldP spid="35" grpId="0" animBg="1"/>
      <p:bldP spid="36" grpId="0" animBg="1"/>
      <p:bldP spid="37" grpId="0" animBg="1"/>
      <p:bldP spid="38" grpId="0" animBg="1"/>
      <p:bldP spid="39" grpId="0" animBg="1"/>
      <p:bldP spid="40" grpId="0"/>
      <p:bldP spid="41" grpId="0"/>
      <p:bldP spid="42" grpId="0"/>
      <p:bldP spid="43" grpId="0" animBg="1"/>
      <p:bldP spid="4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D6F14276-72ED-4F51-AB02-C157390F5D65}"/>
              </a:ext>
            </a:extLst>
          </p:cNvPr>
          <p:cNvSpPr>
            <a:spLocks noGrp="1"/>
          </p:cNvSpPr>
          <p:nvPr>
            <p:ph type="title"/>
          </p:nvPr>
        </p:nvSpPr>
        <p:spPr/>
        <p:txBody>
          <a:bodyPr/>
          <a:lstStyle/>
          <a:p>
            <a:r>
              <a:rPr kumimoji="1" lang="ja-JP" altLang="en-US" dirty="0"/>
              <a:t>型を参照するとは</a:t>
            </a:r>
          </a:p>
        </p:txBody>
      </p:sp>
    </p:spTree>
    <p:extLst>
      <p:ext uri="{BB962C8B-B14F-4D97-AF65-F5344CB8AC3E}">
        <p14:creationId xmlns:p14="http://schemas.microsoft.com/office/powerpoint/2010/main" val="235211042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817E361A-1922-4871-9952-1D9FE0C2CCC7}"/>
              </a:ext>
            </a:extLst>
          </p:cNvPr>
          <p:cNvSpPr>
            <a:spLocks noGrp="1"/>
          </p:cNvSpPr>
          <p:nvPr>
            <p:ph type="title"/>
          </p:nvPr>
        </p:nvSpPr>
        <p:spPr/>
        <p:txBody>
          <a:bodyPr/>
          <a:lstStyle/>
          <a:p>
            <a:r>
              <a:rPr kumimoji="1" lang="ja-JP" altLang="en-US" dirty="0"/>
              <a:t>型を参照するとは</a:t>
            </a:r>
          </a:p>
        </p:txBody>
      </p:sp>
      <p:sp>
        <p:nvSpPr>
          <p:cNvPr id="5" name="テキスト プレースホルダー 4">
            <a:extLst>
              <a:ext uri="{FF2B5EF4-FFF2-40B4-BE49-F238E27FC236}">
                <a16:creationId xmlns:a16="http://schemas.microsoft.com/office/drawing/2014/main" id="{3705F386-E6A9-40D8-8DCC-0361C76990DC}"/>
              </a:ext>
            </a:extLst>
          </p:cNvPr>
          <p:cNvSpPr>
            <a:spLocks noGrp="1"/>
          </p:cNvSpPr>
          <p:nvPr>
            <p:ph type="body" sz="quarter" idx="10"/>
          </p:nvPr>
        </p:nvSpPr>
        <p:spPr>
          <a:xfrm>
            <a:off x="269239" y="1197322"/>
            <a:ext cx="11653523" cy="5400328"/>
          </a:xfrm>
        </p:spPr>
        <p:txBody>
          <a:bodyPr>
            <a:normAutofit lnSpcReduction="10000"/>
          </a:bodyPr>
          <a:lstStyle/>
          <a:p>
            <a:r>
              <a:rPr lang="en-US" altLang="ja-JP" dirty="0"/>
              <a:t>using System;</a:t>
            </a:r>
          </a:p>
          <a:p>
            <a:endParaRPr lang="en-US" altLang="ja-JP" dirty="0"/>
          </a:p>
          <a:p>
            <a:r>
              <a:rPr lang="en-US" altLang="ja-JP" dirty="0"/>
              <a:t>namespace </a:t>
            </a:r>
            <a:r>
              <a:rPr lang="en-US" altLang="ja-JP" dirty="0" err="1"/>
              <a:t>ConsoleApplication</a:t>
            </a:r>
            <a:endParaRPr lang="en-US" altLang="ja-JP" dirty="0"/>
          </a:p>
          <a:p>
            <a:r>
              <a:rPr lang="en-US" altLang="ja-JP" dirty="0"/>
              <a:t>{</a:t>
            </a:r>
          </a:p>
          <a:p>
            <a:r>
              <a:rPr lang="en-US" altLang="ja-JP" dirty="0"/>
              <a:t>    public class Program</a:t>
            </a:r>
          </a:p>
          <a:p>
            <a:r>
              <a:rPr lang="en-US" altLang="ja-JP" dirty="0"/>
              <a:t>    {</a:t>
            </a:r>
          </a:p>
          <a:p>
            <a:r>
              <a:rPr lang="en-US" altLang="ja-JP" dirty="0"/>
              <a:t>        public static void Main(string[] </a:t>
            </a:r>
            <a:r>
              <a:rPr lang="en-US" altLang="ja-JP" dirty="0" err="1"/>
              <a:t>args</a:t>
            </a:r>
            <a:r>
              <a:rPr lang="en-US" altLang="ja-JP" dirty="0"/>
              <a:t>)</a:t>
            </a:r>
          </a:p>
          <a:p>
            <a:r>
              <a:rPr lang="en-US" altLang="ja-JP" dirty="0"/>
              <a:t>        {</a:t>
            </a:r>
          </a:p>
          <a:p>
            <a:r>
              <a:rPr lang="en-US" altLang="ja-JP" dirty="0"/>
              <a:t>            </a:t>
            </a:r>
            <a:r>
              <a:rPr lang="en-US" altLang="ja-JP" dirty="0" err="1">
                <a:solidFill>
                  <a:srgbClr val="FF0000"/>
                </a:solidFill>
              </a:rPr>
              <a:t>Console.WriteLine</a:t>
            </a:r>
            <a:r>
              <a:rPr lang="en-US" altLang="ja-JP" dirty="0"/>
              <a:t>("Hello World!");</a:t>
            </a:r>
          </a:p>
          <a:p>
            <a:r>
              <a:rPr lang="en-US" altLang="ja-JP" dirty="0"/>
              <a:t>            var s = </a:t>
            </a:r>
            <a:r>
              <a:rPr lang="en-US" altLang="ja-JP" dirty="0" err="1">
                <a:solidFill>
                  <a:srgbClr val="FF0000"/>
                </a:solidFill>
              </a:rPr>
              <a:t>Console.ReadLine</a:t>
            </a:r>
            <a:r>
              <a:rPr lang="en-US" altLang="ja-JP" dirty="0"/>
              <a:t>();</a:t>
            </a:r>
          </a:p>
          <a:p>
            <a:r>
              <a:rPr lang="en-US" altLang="ja-JP" dirty="0"/>
              <a:t>        }</a:t>
            </a:r>
          </a:p>
          <a:p>
            <a:r>
              <a:rPr lang="en-US" altLang="ja-JP" dirty="0"/>
              <a:t>    }</a:t>
            </a:r>
          </a:p>
          <a:p>
            <a:r>
              <a:rPr lang="en-US" altLang="ja-JP" dirty="0"/>
              <a:t>}</a:t>
            </a:r>
          </a:p>
          <a:p>
            <a:endParaRPr kumimoji="1" lang="ja-JP" altLang="en-US" dirty="0"/>
          </a:p>
        </p:txBody>
      </p:sp>
    </p:spTree>
    <p:extLst>
      <p:ext uri="{BB962C8B-B14F-4D97-AF65-F5344CB8AC3E}">
        <p14:creationId xmlns:p14="http://schemas.microsoft.com/office/powerpoint/2010/main" val="2543055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9739A05-CE74-4ABF-B0E8-A5DB5B139353}"/>
              </a:ext>
            </a:extLst>
          </p:cNvPr>
          <p:cNvSpPr>
            <a:spLocks noGrp="1"/>
          </p:cNvSpPr>
          <p:nvPr>
            <p:ph type="title"/>
          </p:nvPr>
        </p:nvSpPr>
        <p:spPr/>
        <p:txBody>
          <a:bodyPr/>
          <a:lstStyle/>
          <a:p>
            <a:r>
              <a:rPr kumimoji="1" lang="ja-JP" altLang="en-US" dirty="0"/>
              <a:t>メタデータ </a:t>
            </a:r>
            <a:r>
              <a:rPr kumimoji="1" lang="en-US" altLang="ja-JP" dirty="0"/>
              <a:t>1/2</a:t>
            </a:r>
            <a:endParaRPr kumimoji="1" lang="ja-JP" altLang="en-US" dirty="0"/>
          </a:p>
        </p:txBody>
      </p:sp>
      <p:sp>
        <p:nvSpPr>
          <p:cNvPr id="5" name="テキスト ボックス 4">
            <a:extLst>
              <a:ext uri="{FF2B5EF4-FFF2-40B4-BE49-F238E27FC236}">
                <a16:creationId xmlns:a16="http://schemas.microsoft.com/office/drawing/2014/main" id="{C71699B1-1A9D-4845-8299-4B749933D7FE}"/>
              </a:ext>
            </a:extLst>
          </p:cNvPr>
          <p:cNvSpPr txBox="1"/>
          <p:nvPr/>
        </p:nvSpPr>
        <p:spPr>
          <a:xfrm>
            <a:off x="378010" y="1170041"/>
            <a:ext cx="2260999" cy="392245"/>
          </a:xfrm>
          <a:prstGeom prst="rect">
            <a:avLst/>
          </a:prstGeom>
          <a:noFill/>
        </p:spPr>
        <p:txBody>
          <a:bodyPr wrap="none" rtlCol="0">
            <a:spAutoFit/>
          </a:bodyPr>
          <a:lstStyle/>
          <a:p>
            <a:r>
              <a:rPr lang="en-US" altLang="ja-JP" sz="1961" dirty="0" err="1"/>
              <a:t>AssemblyRef</a:t>
            </a:r>
            <a:r>
              <a:rPr lang="en-US" altLang="ja-JP" sz="1961" dirty="0"/>
              <a:t>(0x23)</a:t>
            </a:r>
            <a:endParaRPr lang="ja-JP" altLang="en-US" sz="1961" dirty="0"/>
          </a:p>
        </p:txBody>
      </p:sp>
      <p:graphicFrame>
        <p:nvGraphicFramePr>
          <p:cNvPr id="6" name="表 5">
            <a:extLst>
              <a:ext uri="{FF2B5EF4-FFF2-40B4-BE49-F238E27FC236}">
                <a16:creationId xmlns:a16="http://schemas.microsoft.com/office/drawing/2014/main" id="{8A8C9FA8-D2B1-4C50-865E-46A68BE91A51}"/>
              </a:ext>
            </a:extLst>
          </p:cNvPr>
          <p:cNvGraphicFramePr>
            <a:graphicFrameLocks noGrp="1"/>
          </p:cNvGraphicFramePr>
          <p:nvPr/>
        </p:nvGraphicFramePr>
        <p:xfrm>
          <a:off x="448603" y="1580144"/>
          <a:ext cx="10941835" cy="1792926"/>
        </p:xfrm>
        <a:graphic>
          <a:graphicData uri="http://schemas.openxmlformats.org/drawingml/2006/table">
            <a:tbl>
              <a:tblPr firstRow="1" bandRow="1">
                <a:tableStyleId>{5940675A-B579-460E-94D1-54222C63F5DA}</a:tableStyleId>
              </a:tblPr>
              <a:tblGrid>
                <a:gridCol w="1270665">
                  <a:extLst>
                    <a:ext uri="{9D8B030D-6E8A-4147-A177-3AD203B41FA5}">
                      <a16:colId xmlns:a16="http://schemas.microsoft.com/office/drawing/2014/main" val="2415844232"/>
                    </a:ext>
                  </a:extLst>
                </a:gridCol>
                <a:gridCol w="1129480">
                  <a:extLst>
                    <a:ext uri="{9D8B030D-6E8A-4147-A177-3AD203B41FA5}">
                      <a16:colId xmlns:a16="http://schemas.microsoft.com/office/drawing/2014/main" val="2733056913"/>
                    </a:ext>
                  </a:extLst>
                </a:gridCol>
                <a:gridCol w="776517">
                  <a:extLst>
                    <a:ext uri="{9D8B030D-6E8A-4147-A177-3AD203B41FA5}">
                      <a16:colId xmlns:a16="http://schemas.microsoft.com/office/drawing/2014/main" val="1838230451"/>
                    </a:ext>
                  </a:extLst>
                </a:gridCol>
                <a:gridCol w="2258959">
                  <a:extLst>
                    <a:ext uri="{9D8B030D-6E8A-4147-A177-3AD203B41FA5}">
                      <a16:colId xmlns:a16="http://schemas.microsoft.com/office/drawing/2014/main" val="1046733871"/>
                    </a:ext>
                  </a:extLst>
                </a:gridCol>
                <a:gridCol w="2379976">
                  <a:extLst>
                    <a:ext uri="{9D8B030D-6E8A-4147-A177-3AD203B41FA5}">
                      <a16:colId xmlns:a16="http://schemas.microsoft.com/office/drawing/2014/main" val="2521614834"/>
                    </a:ext>
                  </a:extLst>
                </a:gridCol>
                <a:gridCol w="1563119">
                  <a:extLst>
                    <a:ext uri="{9D8B030D-6E8A-4147-A177-3AD203B41FA5}">
                      <a16:colId xmlns:a16="http://schemas.microsoft.com/office/drawing/2014/main" val="2418940511"/>
                    </a:ext>
                  </a:extLst>
                </a:gridCol>
                <a:gridCol w="1563119">
                  <a:extLst>
                    <a:ext uri="{9D8B030D-6E8A-4147-A177-3AD203B41FA5}">
                      <a16:colId xmlns:a16="http://schemas.microsoft.com/office/drawing/2014/main" val="2922597258"/>
                    </a:ext>
                  </a:extLst>
                </a:gridCol>
              </a:tblGrid>
              <a:tr h="388451">
                <a:tc>
                  <a:txBody>
                    <a:bodyPr/>
                    <a:lstStyle/>
                    <a:p>
                      <a:r>
                        <a:rPr kumimoji="1" lang="en-US" altLang="ja-JP" sz="2000" dirty="0"/>
                        <a:t>Token</a:t>
                      </a:r>
                      <a:endParaRPr kumimoji="1" lang="ja-JP" altLang="en-US" sz="2000" dirty="0"/>
                    </a:p>
                  </a:txBody>
                  <a:tcPr marL="89642" marR="89642" marT="44821" marB="44821"/>
                </a:tc>
                <a:tc>
                  <a:txBody>
                    <a:bodyPr/>
                    <a:lstStyle/>
                    <a:p>
                      <a:r>
                        <a:rPr kumimoji="1" lang="en-US" altLang="ja-JP" sz="2000" dirty="0"/>
                        <a:t>Version</a:t>
                      </a:r>
                      <a:endParaRPr kumimoji="1" lang="ja-JP" altLang="en-US" sz="2000" dirty="0"/>
                    </a:p>
                  </a:txBody>
                  <a:tcPr marL="89642" marR="89642" marT="44821" marB="44821"/>
                </a:tc>
                <a:tc>
                  <a:txBody>
                    <a:bodyPr/>
                    <a:lstStyle/>
                    <a:p>
                      <a:r>
                        <a:rPr kumimoji="1" lang="en-US" altLang="ja-JP" sz="2000" dirty="0"/>
                        <a:t>Flags</a:t>
                      </a:r>
                      <a:endParaRPr kumimoji="1" lang="ja-JP" altLang="en-US" sz="2000" dirty="0"/>
                    </a:p>
                  </a:txBody>
                  <a:tcPr marL="89642" marR="89642" marT="44821" marB="44821"/>
                </a:tc>
                <a:tc>
                  <a:txBody>
                    <a:bodyPr/>
                    <a:lstStyle/>
                    <a:p>
                      <a:r>
                        <a:rPr kumimoji="1" lang="en-US" altLang="ja-JP" sz="2000" dirty="0" err="1"/>
                        <a:t>PublicKeyOrToken</a:t>
                      </a:r>
                      <a:endParaRPr kumimoji="1" lang="ja-JP" altLang="en-US" sz="2000" dirty="0"/>
                    </a:p>
                  </a:txBody>
                  <a:tcPr marL="89642" marR="89642" marT="44821" marB="44821"/>
                </a:tc>
                <a:tc>
                  <a:txBody>
                    <a:bodyPr/>
                    <a:lstStyle/>
                    <a:p>
                      <a:r>
                        <a:rPr kumimoji="1" lang="en-US" altLang="ja-JP" sz="2000" dirty="0"/>
                        <a:t>Name</a:t>
                      </a:r>
                      <a:endParaRPr kumimoji="1" lang="ja-JP" altLang="en-US" sz="2000" dirty="0"/>
                    </a:p>
                  </a:txBody>
                  <a:tcPr marL="89642" marR="89642" marT="44821" marB="44821"/>
                </a:tc>
                <a:tc>
                  <a:txBody>
                    <a:bodyPr/>
                    <a:lstStyle/>
                    <a:p>
                      <a:r>
                        <a:rPr kumimoji="1" lang="en-US" altLang="ja-JP" sz="2000" dirty="0"/>
                        <a:t>Culture</a:t>
                      </a:r>
                      <a:endParaRPr kumimoji="1" lang="ja-JP" altLang="en-US" sz="2000" dirty="0"/>
                    </a:p>
                  </a:txBody>
                  <a:tcPr marL="89642" marR="89642" marT="44821" marB="44821"/>
                </a:tc>
                <a:tc>
                  <a:txBody>
                    <a:bodyPr/>
                    <a:lstStyle/>
                    <a:p>
                      <a:r>
                        <a:rPr kumimoji="1" lang="en-US" altLang="ja-JP" sz="2000" dirty="0" err="1"/>
                        <a:t>HashValue</a:t>
                      </a:r>
                      <a:endParaRPr kumimoji="1" lang="ja-JP" altLang="en-US" sz="2000" dirty="0"/>
                    </a:p>
                  </a:txBody>
                  <a:tcPr marL="89642" marR="89642" marT="44821" marB="44821"/>
                </a:tc>
                <a:extLst>
                  <a:ext uri="{0D108BD9-81ED-4DB2-BD59-A6C34878D82A}">
                    <a16:rowId xmlns:a16="http://schemas.microsoft.com/office/drawing/2014/main" val="96356292"/>
                  </a:ext>
                </a:extLst>
              </a:tr>
              <a:tr h="388451">
                <a:tc>
                  <a:txBody>
                    <a:bodyPr/>
                    <a:lstStyle/>
                    <a:p>
                      <a:r>
                        <a:rPr kumimoji="1" lang="en-US" altLang="ja-JP" sz="2000" dirty="0"/>
                        <a:t>23000001</a:t>
                      </a:r>
                      <a:endParaRPr kumimoji="1" lang="ja-JP" altLang="en-US" sz="2000" dirty="0"/>
                    </a:p>
                  </a:txBody>
                  <a:tcPr marL="89642" marR="89642" marT="44821" marB="44821"/>
                </a:tc>
                <a:tc>
                  <a:txBody>
                    <a:bodyPr/>
                    <a:lstStyle/>
                    <a:p>
                      <a:r>
                        <a:rPr kumimoji="1" lang="en-US" altLang="ja-JP" sz="2000" dirty="0"/>
                        <a:t>4.2.1.0</a:t>
                      </a:r>
                      <a:endParaRPr kumimoji="1" lang="ja-JP" altLang="en-US" sz="2000" dirty="0"/>
                    </a:p>
                  </a:txBody>
                  <a:tcPr marL="89642" marR="89642" marT="44821" marB="44821"/>
                </a:tc>
                <a:tc>
                  <a:txBody>
                    <a:bodyPr/>
                    <a:lstStyle/>
                    <a:p>
                      <a:r>
                        <a:rPr kumimoji="1" lang="en-US" altLang="ja-JP" sz="2000" dirty="0"/>
                        <a:t>0</a:t>
                      </a:r>
                      <a:endParaRPr kumimoji="1" lang="ja-JP" altLang="en-US" sz="2000" dirty="0"/>
                    </a:p>
                  </a:txBody>
                  <a:tcPr marL="89642" marR="89642" marT="44821" marB="44821"/>
                </a:tc>
                <a:tc>
                  <a:txBody>
                    <a:bodyPr/>
                    <a:lstStyle/>
                    <a:p>
                      <a:r>
                        <a:rPr kumimoji="1" lang="en-US" altLang="ja-JP" sz="2000"/>
                        <a:t>b03f5f7f11d50a3a</a:t>
                      </a:r>
                      <a:endParaRPr kumimoji="1" lang="ja-JP" altLang="en-US" sz="2000" dirty="0"/>
                    </a:p>
                  </a:txBody>
                  <a:tcPr marL="89642" marR="89642" marT="44821" marB="44821"/>
                </a:tc>
                <a:tc>
                  <a:txBody>
                    <a:bodyPr/>
                    <a:lstStyle/>
                    <a:p>
                      <a:r>
                        <a:rPr kumimoji="1" lang="en-US" altLang="ja-JP" sz="2000" dirty="0" err="1"/>
                        <a:t>System.Runtime</a:t>
                      </a:r>
                      <a:endParaRPr kumimoji="1" lang="ja-JP" altLang="en-US" sz="2000" dirty="0"/>
                    </a:p>
                  </a:txBody>
                  <a:tcPr marL="89642" marR="89642" marT="44821" marB="44821"/>
                </a:tc>
                <a:tc>
                  <a:txBody>
                    <a:bodyPr/>
                    <a:lstStyle/>
                    <a:p>
                      <a:endParaRPr kumimoji="1" lang="ja-JP" altLang="en-US" sz="2000"/>
                    </a:p>
                  </a:txBody>
                  <a:tcPr marL="89642" marR="89642" marT="44821" marB="44821"/>
                </a:tc>
                <a:tc>
                  <a:txBody>
                    <a:bodyPr/>
                    <a:lstStyle/>
                    <a:p>
                      <a:endParaRPr kumimoji="1" lang="ja-JP" altLang="en-US" sz="2000"/>
                    </a:p>
                  </a:txBody>
                  <a:tcPr marL="89642" marR="89642" marT="44821" marB="44821"/>
                </a:tc>
                <a:extLst>
                  <a:ext uri="{0D108BD9-81ED-4DB2-BD59-A6C34878D82A}">
                    <a16:rowId xmlns:a16="http://schemas.microsoft.com/office/drawing/2014/main" val="942437380"/>
                  </a:ext>
                </a:extLst>
              </a:tr>
              <a:tr h="388451">
                <a:tc>
                  <a:txBody>
                    <a:bodyPr/>
                    <a:lstStyle/>
                    <a:p>
                      <a:r>
                        <a:rPr kumimoji="1" lang="en-US" altLang="ja-JP" sz="2000" dirty="0"/>
                        <a:t>23000002</a:t>
                      </a:r>
                      <a:endParaRPr kumimoji="1" lang="ja-JP" altLang="en-US" sz="2000" dirty="0"/>
                    </a:p>
                  </a:txBody>
                  <a:tcPr marL="89642" marR="89642" marT="44821" marB="44821"/>
                </a:tc>
                <a:tc>
                  <a:txBody>
                    <a:bodyPr/>
                    <a:lstStyle/>
                    <a:p>
                      <a:r>
                        <a:rPr kumimoji="1" lang="en-US" altLang="ja-JP" sz="2000" dirty="0"/>
                        <a:t>4.1.1.0</a:t>
                      </a:r>
                      <a:endParaRPr kumimoji="1" lang="ja-JP" altLang="en-US" sz="2000" dirty="0"/>
                    </a:p>
                  </a:txBody>
                  <a:tcPr marL="89642" marR="89642" marT="44821" marB="44821"/>
                </a:tc>
                <a:tc>
                  <a:txBody>
                    <a:bodyPr/>
                    <a:lstStyle/>
                    <a:p>
                      <a:r>
                        <a:rPr kumimoji="1" lang="en-US" altLang="ja-JP" sz="2000" dirty="0"/>
                        <a:t>0</a:t>
                      </a:r>
                      <a:endParaRPr kumimoji="1" lang="ja-JP" altLang="en-US" sz="2000" dirty="0"/>
                    </a:p>
                  </a:txBody>
                  <a:tcPr marL="89642" marR="89642" marT="44821" marB="44821"/>
                </a:tc>
                <a:tc>
                  <a:txBody>
                    <a:bodyPr/>
                    <a:lstStyle/>
                    <a:p>
                      <a:r>
                        <a:rPr kumimoji="1" lang="en-US" altLang="ja-JP" sz="2000" dirty="0"/>
                        <a:t>b03f5f7f11d50a3a</a:t>
                      </a:r>
                      <a:endParaRPr kumimoji="1" lang="ja-JP" altLang="en-US" sz="2000" dirty="0"/>
                    </a:p>
                  </a:txBody>
                  <a:tcPr marL="89642" marR="89642" marT="44821" marB="44821"/>
                </a:tc>
                <a:tc>
                  <a:txBody>
                    <a:bodyPr/>
                    <a:lstStyle/>
                    <a:p>
                      <a:r>
                        <a:rPr kumimoji="1" lang="en-US" altLang="ja-JP" sz="2000" dirty="0" err="1"/>
                        <a:t>System.Console</a:t>
                      </a:r>
                      <a:endParaRPr kumimoji="1" lang="ja-JP" altLang="en-US" sz="2000" dirty="0"/>
                    </a:p>
                  </a:txBody>
                  <a:tcPr marL="89642" marR="89642" marT="44821" marB="44821"/>
                </a:tc>
                <a:tc>
                  <a:txBody>
                    <a:bodyPr/>
                    <a:lstStyle/>
                    <a:p>
                      <a:endParaRPr kumimoji="1" lang="ja-JP" altLang="en-US" sz="2000" dirty="0"/>
                    </a:p>
                  </a:txBody>
                  <a:tcPr marL="89642" marR="89642" marT="44821" marB="44821"/>
                </a:tc>
                <a:tc>
                  <a:txBody>
                    <a:bodyPr/>
                    <a:lstStyle/>
                    <a:p>
                      <a:endParaRPr kumimoji="1" lang="ja-JP" altLang="en-US" sz="2000" dirty="0"/>
                    </a:p>
                  </a:txBody>
                  <a:tcPr marL="89642" marR="89642" marT="44821" marB="44821"/>
                </a:tc>
                <a:extLst>
                  <a:ext uri="{0D108BD9-81ED-4DB2-BD59-A6C34878D82A}">
                    <a16:rowId xmlns:a16="http://schemas.microsoft.com/office/drawing/2014/main" val="1367366769"/>
                  </a:ext>
                </a:extLst>
              </a:tr>
            </a:tbl>
          </a:graphicData>
        </a:graphic>
      </p:graphicFrame>
      <p:graphicFrame>
        <p:nvGraphicFramePr>
          <p:cNvPr id="7" name="表 6">
            <a:extLst>
              <a:ext uri="{FF2B5EF4-FFF2-40B4-BE49-F238E27FC236}">
                <a16:creationId xmlns:a16="http://schemas.microsoft.com/office/drawing/2014/main" id="{4160A575-E56C-4D74-8B9B-D65739796037}"/>
              </a:ext>
            </a:extLst>
          </p:cNvPr>
          <p:cNvGraphicFramePr>
            <a:graphicFrameLocks noGrp="1"/>
          </p:cNvGraphicFramePr>
          <p:nvPr/>
        </p:nvGraphicFramePr>
        <p:xfrm>
          <a:off x="448602" y="3640777"/>
          <a:ext cx="11153612" cy="2581810"/>
        </p:xfrm>
        <a:graphic>
          <a:graphicData uri="http://schemas.openxmlformats.org/drawingml/2006/table">
            <a:tbl>
              <a:tblPr firstRow="1" bandRow="1">
                <a:tableStyleId>{5940675A-B579-460E-94D1-54222C63F5DA}</a:tableStyleId>
              </a:tblPr>
              <a:tblGrid>
                <a:gridCol w="1341257">
                  <a:extLst>
                    <a:ext uri="{9D8B030D-6E8A-4147-A177-3AD203B41FA5}">
                      <a16:colId xmlns:a16="http://schemas.microsoft.com/office/drawing/2014/main" val="1357076894"/>
                    </a:ext>
                  </a:extLst>
                </a:gridCol>
                <a:gridCol w="2047182">
                  <a:extLst>
                    <a:ext uri="{9D8B030D-6E8A-4147-A177-3AD203B41FA5}">
                      <a16:colId xmlns:a16="http://schemas.microsoft.com/office/drawing/2014/main" val="3951872687"/>
                    </a:ext>
                  </a:extLst>
                </a:gridCol>
                <a:gridCol w="3811994">
                  <a:extLst>
                    <a:ext uri="{9D8B030D-6E8A-4147-A177-3AD203B41FA5}">
                      <a16:colId xmlns:a16="http://schemas.microsoft.com/office/drawing/2014/main" val="3178637319"/>
                    </a:ext>
                  </a:extLst>
                </a:gridCol>
                <a:gridCol w="3953179">
                  <a:extLst>
                    <a:ext uri="{9D8B030D-6E8A-4147-A177-3AD203B41FA5}">
                      <a16:colId xmlns:a16="http://schemas.microsoft.com/office/drawing/2014/main" val="973280763"/>
                    </a:ext>
                  </a:extLst>
                </a:gridCol>
              </a:tblGrid>
              <a:tr h="388451">
                <a:tc>
                  <a:txBody>
                    <a:bodyPr/>
                    <a:lstStyle/>
                    <a:p>
                      <a:r>
                        <a:rPr kumimoji="1" lang="en-US" altLang="ja-JP" sz="2000" dirty="0"/>
                        <a:t>Token</a:t>
                      </a:r>
                      <a:endParaRPr kumimoji="1" lang="ja-JP" altLang="en-US" sz="2000" dirty="0"/>
                    </a:p>
                  </a:txBody>
                  <a:tcPr marL="89642" marR="89642" marT="44821" marB="44821"/>
                </a:tc>
                <a:tc>
                  <a:txBody>
                    <a:bodyPr/>
                    <a:lstStyle/>
                    <a:p>
                      <a:r>
                        <a:rPr kumimoji="1" lang="en-US" altLang="ja-JP" sz="2000" dirty="0" err="1"/>
                        <a:t>ResolutionScope</a:t>
                      </a:r>
                      <a:endParaRPr kumimoji="1" lang="ja-JP" altLang="en-US" sz="2000" dirty="0"/>
                    </a:p>
                  </a:txBody>
                  <a:tcPr marL="89642" marR="89642" marT="44821" marB="44821"/>
                </a:tc>
                <a:tc>
                  <a:txBody>
                    <a:bodyPr/>
                    <a:lstStyle/>
                    <a:p>
                      <a:r>
                        <a:rPr kumimoji="1" lang="en-US" altLang="ja-JP" sz="2000" dirty="0"/>
                        <a:t>Name</a:t>
                      </a:r>
                      <a:endParaRPr kumimoji="1" lang="ja-JP" altLang="en-US" sz="2000" dirty="0"/>
                    </a:p>
                  </a:txBody>
                  <a:tcPr marL="89642" marR="89642" marT="44821" marB="44821"/>
                </a:tc>
                <a:tc>
                  <a:txBody>
                    <a:bodyPr/>
                    <a:lstStyle/>
                    <a:p>
                      <a:r>
                        <a:rPr kumimoji="1" lang="en-US" altLang="ja-JP" sz="2000" dirty="0"/>
                        <a:t>Namespace</a:t>
                      </a:r>
                      <a:endParaRPr kumimoji="1" lang="ja-JP" altLang="en-US" sz="2000" dirty="0"/>
                    </a:p>
                  </a:txBody>
                  <a:tcPr marL="89642" marR="89642" marT="44821" marB="44821"/>
                </a:tc>
                <a:extLst>
                  <a:ext uri="{0D108BD9-81ED-4DB2-BD59-A6C34878D82A}">
                    <a16:rowId xmlns:a16="http://schemas.microsoft.com/office/drawing/2014/main" val="3549813022"/>
                  </a:ext>
                </a:extLst>
              </a:tr>
              <a:tr h="388451">
                <a:tc>
                  <a:txBody>
                    <a:bodyPr/>
                    <a:lstStyle/>
                    <a:p>
                      <a:r>
                        <a:rPr kumimoji="1" lang="en-US" altLang="ja-JP" sz="2000" dirty="0"/>
                        <a:t>01000001</a:t>
                      </a:r>
                      <a:endParaRPr kumimoji="1" lang="ja-JP" altLang="en-US" sz="2000" dirty="0"/>
                    </a:p>
                  </a:txBody>
                  <a:tcPr marL="89642" marR="89642" marT="44821" marB="44821"/>
                </a:tc>
                <a:tc>
                  <a:txBody>
                    <a:bodyPr/>
                    <a:lstStyle/>
                    <a:p>
                      <a:r>
                        <a:rPr kumimoji="1" lang="en-US" altLang="ja-JP" sz="2000" dirty="0"/>
                        <a:t>23000001</a:t>
                      </a:r>
                      <a:endParaRPr kumimoji="1" lang="ja-JP" altLang="en-US" sz="2000" dirty="0"/>
                    </a:p>
                  </a:txBody>
                  <a:tcPr marL="89642" marR="89642" marT="44821" marB="44821"/>
                </a:tc>
                <a:tc>
                  <a:txBody>
                    <a:bodyPr/>
                    <a:lstStyle/>
                    <a:p>
                      <a:r>
                        <a:rPr kumimoji="1" lang="en-US" altLang="ja-JP" sz="2000" dirty="0" err="1"/>
                        <a:t>CompilationRelaxationsAttribute</a:t>
                      </a:r>
                      <a:endParaRPr kumimoji="1" lang="ja-JP" altLang="en-US" sz="2000" dirty="0"/>
                    </a:p>
                  </a:txBody>
                  <a:tcPr marL="89642" marR="89642" marT="44821" marB="44821"/>
                </a:tc>
                <a:tc>
                  <a:txBody>
                    <a:bodyPr/>
                    <a:lstStyle/>
                    <a:p>
                      <a:r>
                        <a:rPr kumimoji="1" lang="en-US" altLang="ja-JP" sz="2000" dirty="0" err="1"/>
                        <a:t>System.Runtime.CompilerServices</a:t>
                      </a:r>
                      <a:endParaRPr kumimoji="1" lang="ja-JP" altLang="en-US" sz="2000" dirty="0"/>
                    </a:p>
                  </a:txBody>
                  <a:tcPr marL="89642" marR="89642" marT="44821" marB="44821"/>
                </a:tc>
                <a:extLst>
                  <a:ext uri="{0D108BD9-81ED-4DB2-BD59-A6C34878D82A}">
                    <a16:rowId xmlns:a16="http://schemas.microsoft.com/office/drawing/2014/main" val="1794688192"/>
                  </a:ext>
                </a:extLst>
              </a:tr>
              <a:tr h="388451">
                <a:tc>
                  <a:txBody>
                    <a:bodyPr/>
                    <a:lstStyle/>
                    <a:p>
                      <a:endParaRPr kumimoji="1" lang="ja-JP" altLang="en-US" sz="2000"/>
                    </a:p>
                  </a:txBody>
                  <a:tcPr marL="89642" marR="89642" marT="44821" marB="44821"/>
                </a:tc>
                <a:tc>
                  <a:txBody>
                    <a:bodyPr/>
                    <a:lstStyle/>
                    <a:p>
                      <a:endParaRPr kumimoji="1" lang="ja-JP" altLang="en-US" sz="2000" dirty="0"/>
                    </a:p>
                  </a:txBody>
                  <a:tcPr marL="89642" marR="89642" marT="44821" marB="44821"/>
                </a:tc>
                <a:tc>
                  <a:txBody>
                    <a:bodyPr/>
                    <a:lstStyle/>
                    <a:p>
                      <a:endParaRPr kumimoji="1" lang="ja-JP" altLang="en-US" sz="2000"/>
                    </a:p>
                  </a:txBody>
                  <a:tcPr marL="89642" marR="89642" marT="44821" marB="44821"/>
                </a:tc>
                <a:tc>
                  <a:txBody>
                    <a:bodyPr/>
                    <a:lstStyle/>
                    <a:p>
                      <a:endParaRPr kumimoji="1" lang="ja-JP" altLang="en-US" sz="2000"/>
                    </a:p>
                  </a:txBody>
                  <a:tcPr marL="89642" marR="89642" marT="44821" marB="44821"/>
                </a:tc>
                <a:extLst>
                  <a:ext uri="{0D108BD9-81ED-4DB2-BD59-A6C34878D82A}">
                    <a16:rowId xmlns:a16="http://schemas.microsoft.com/office/drawing/2014/main" val="3271502189"/>
                  </a:ext>
                </a:extLst>
              </a:tr>
              <a:tr h="388451">
                <a:tc>
                  <a:txBody>
                    <a:bodyPr/>
                    <a:lstStyle/>
                    <a:p>
                      <a:r>
                        <a:rPr kumimoji="1" lang="en-US" altLang="ja-JP" sz="2000" dirty="0"/>
                        <a:t>0100000c</a:t>
                      </a:r>
                      <a:endParaRPr kumimoji="1" lang="ja-JP" altLang="en-US" sz="2000" dirty="0"/>
                    </a:p>
                  </a:txBody>
                  <a:tcPr marL="89642" marR="89642" marT="44821" marB="44821"/>
                </a:tc>
                <a:tc>
                  <a:txBody>
                    <a:bodyPr/>
                    <a:lstStyle/>
                    <a:p>
                      <a:r>
                        <a:rPr kumimoji="1" lang="en-US" altLang="ja-JP" sz="2000" dirty="0"/>
                        <a:t>23000001</a:t>
                      </a:r>
                      <a:endParaRPr kumimoji="1" lang="ja-JP" altLang="en-US" sz="2000" dirty="0"/>
                    </a:p>
                  </a:txBody>
                  <a:tcPr marL="89642" marR="89642" marT="44821" marB="44821"/>
                </a:tc>
                <a:tc>
                  <a:txBody>
                    <a:bodyPr/>
                    <a:lstStyle/>
                    <a:p>
                      <a:r>
                        <a:rPr kumimoji="1" lang="en-US" altLang="ja-JP" sz="2000" dirty="0"/>
                        <a:t>Object</a:t>
                      </a:r>
                      <a:endParaRPr kumimoji="1" lang="ja-JP" altLang="en-US" sz="2000" dirty="0"/>
                    </a:p>
                  </a:txBody>
                  <a:tcPr marL="89642" marR="89642" marT="44821" marB="44821"/>
                </a:tc>
                <a:tc>
                  <a:txBody>
                    <a:bodyPr/>
                    <a:lstStyle/>
                    <a:p>
                      <a:r>
                        <a:rPr kumimoji="1" lang="en-US" altLang="ja-JP" sz="2000" dirty="0"/>
                        <a:t>System</a:t>
                      </a:r>
                      <a:endParaRPr kumimoji="1" lang="ja-JP" altLang="en-US" sz="2000" dirty="0"/>
                    </a:p>
                  </a:txBody>
                  <a:tcPr marL="89642" marR="89642" marT="44821" marB="44821"/>
                </a:tc>
                <a:extLst>
                  <a:ext uri="{0D108BD9-81ED-4DB2-BD59-A6C34878D82A}">
                    <a16:rowId xmlns:a16="http://schemas.microsoft.com/office/drawing/2014/main" val="3872230163"/>
                  </a:ext>
                </a:extLst>
              </a:tr>
              <a:tr h="388451">
                <a:tc>
                  <a:txBody>
                    <a:bodyPr/>
                    <a:lstStyle/>
                    <a:p>
                      <a:r>
                        <a:rPr kumimoji="1" lang="en-US" altLang="ja-JP" sz="2000" dirty="0"/>
                        <a:t>0100000d</a:t>
                      </a:r>
                      <a:endParaRPr kumimoji="1" lang="ja-JP" altLang="en-US" sz="2000" dirty="0"/>
                    </a:p>
                  </a:txBody>
                  <a:tcPr marL="89642" marR="89642" marT="44821" marB="44821"/>
                </a:tc>
                <a:tc>
                  <a:txBody>
                    <a:bodyPr/>
                    <a:lstStyle/>
                    <a:p>
                      <a:r>
                        <a:rPr kumimoji="1" lang="en-US" altLang="ja-JP" sz="2000" dirty="0"/>
                        <a:t>23000002</a:t>
                      </a:r>
                      <a:endParaRPr kumimoji="1" lang="ja-JP" altLang="en-US" sz="2000" dirty="0"/>
                    </a:p>
                  </a:txBody>
                  <a:tcPr marL="89642" marR="89642" marT="44821" marB="44821"/>
                </a:tc>
                <a:tc>
                  <a:txBody>
                    <a:bodyPr/>
                    <a:lstStyle/>
                    <a:p>
                      <a:r>
                        <a:rPr kumimoji="1" lang="en-US" altLang="ja-JP" sz="2000" dirty="0"/>
                        <a:t>Console</a:t>
                      </a:r>
                      <a:endParaRPr kumimoji="1" lang="ja-JP" altLang="en-US" sz="2000" dirty="0"/>
                    </a:p>
                  </a:txBody>
                  <a:tcPr marL="89642" marR="89642" marT="44821" marB="44821"/>
                </a:tc>
                <a:tc>
                  <a:txBody>
                    <a:bodyPr/>
                    <a:lstStyle/>
                    <a:p>
                      <a:r>
                        <a:rPr kumimoji="1" lang="en-US" altLang="ja-JP" sz="2000" dirty="0"/>
                        <a:t>System</a:t>
                      </a:r>
                      <a:endParaRPr kumimoji="1" lang="ja-JP" altLang="en-US" sz="2000" dirty="0"/>
                    </a:p>
                  </a:txBody>
                  <a:tcPr marL="89642" marR="89642" marT="44821" marB="44821"/>
                </a:tc>
                <a:extLst>
                  <a:ext uri="{0D108BD9-81ED-4DB2-BD59-A6C34878D82A}">
                    <a16:rowId xmlns:a16="http://schemas.microsoft.com/office/drawing/2014/main" val="711313010"/>
                  </a:ext>
                </a:extLst>
              </a:tr>
            </a:tbl>
          </a:graphicData>
        </a:graphic>
      </p:graphicFrame>
      <p:sp>
        <p:nvSpPr>
          <p:cNvPr id="8" name="テキスト ボックス 7">
            <a:extLst>
              <a:ext uri="{FF2B5EF4-FFF2-40B4-BE49-F238E27FC236}">
                <a16:creationId xmlns:a16="http://schemas.microsoft.com/office/drawing/2014/main" id="{F0746054-F6C9-46C2-8A08-A8F97ACC886A}"/>
              </a:ext>
            </a:extLst>
          </p:cNvPr>
          <p:cNvSpPr txBox="1"/>
          <p:nvPr/>
        </p:nvSpPr>
        <p:spPr>
          <a:xfrm>
            <a:off x="378010" y="3305357"/>
            <a:ext cx="1725372" cy="392245"/>
          </a:xfrm>
          <a:prstGeom prst="rect">
            <a:avLst/>
          </a:prstGeom>
          <a:noFill/>
        </p:spPr>
        <p:txBody>
          <a:bodyPr wrap="none" rtlCol="0">
            <a:spAutoFit/>
          </a:bodyPr>
          <a:lstStyle/>
          <a:p>
            <a:r>
              <a:rPr lang="en-US" altLang="ja-JP" sz="1961" dirty="0" err="1"/>
              <a:t>TypeRef</a:t>
            </a:r>
            <a:r>
              <a:rPr lang="en-US" altLang="ja-JP" sz="1961" dirty="0"/>
              <a:t>(0x01)</a:t>
            </a:r>
            <a:endParaRPr lang="ja-JP" altLang="en-US" sz="1961" dirty="0"/>
          </a:p>
        </p:txBody>
      </p:sp>
      <p:cxnSp>
        <p:nvCxnSpPr>
          <p:cNvPr id="10" name="直線矢印コネクタ 9">
            <a:extLst>
              <a:ext uri="{FF2B5EF4-FFF2-40B4-BE49-F238E27FC236}">
                <a16:creationId xmlns:a16="http://schemas.microsoft.com/office/drawing/2014/main" id="{8B5054DB-A3AA-4BF1-B8AE-47E95AAAAA86}"/>
              </a:ext>
            </a:extLst>
          </p:cNvPr>
          <p:cNvCxnSpPr>
            <a:cxnSpLocks/>
          </p:cNvCxnSpPr>
          <p:nvPr/>
        </p:nvCxnSpPr>
        <p:spPr>
          <a:xfrm flipH="1" flipV="1">
            <a:off x="1225119" y="2763353"/>
            <a:ext cx="1482442" cy="846114"/>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7F9A63AD-B5A6-4635-83FD-2CB91B5B4D14}"/>
              </a:ext>
            </a:extLst>
          </p:cNvPr>
          <p:cNvSpPr txBox="1"/>
          <p:nvPr/>
        </p:nvSpPr>
        <p:spPr>
          <a:xfrm>
            <a:off x="366713" y="6189363"/>
            <a:ext cx="11224203" cy="657450"/>
          </a:xfrm>
          <a:prstGeom prst="rect">
            <a:avLst/>
          </a:prstGeom>
          <a:noFill/>
        </p:spPr>
        <p:txBody>
          <a:bodyPr wrap="square" lIns="179285" tIns="143428" rIns="179285" bIns="143428" rtlCol="0">
            <a:spAutoFit/>
          </a:bodyPr>
          <a:lstStyle/>
          <a:p>
            <a:pPr>
              <a:lnSpc>
                <a:spcPct val="90000"/>
              </a:lnSpc>
              <a:spcAft>
                <a:spcPts val="588"/>
              </a:spcAft>
            </a:pPr>
            <a:r>
              <a:rPr lang="en-US" altLang="ja-JP" sz="1050" dirty="0" err="1">
                <a:gradFill>
                  <a:gsLst>
                    <a:gs pos="2917">
                      <a:schemeClr val="tx1"/>
                    </a:gs>
                    <a:gs pos="30000">
                      <a:schemeClr val="tx1"/>
                    </a:gs>
                  </a:gsLst>
                  <a:lin ang="5400000" scaled="0"/>
                </a:gradFill>
                <a:latin typeface="+mn-ea"/>
              </a:rPr>
              <a:t>TypeRef</a:t>
            </a:r>
            <a:r>
              <a:rPr lang="en-US" altLang="ja-JP" sz="1050" dirty="0">
                <a:gradFill>
                  <a:gsLst>
                    <a:gs pos="2917">
                      <a:schemeClr val="tx1"/>
                    </a:gs>
                    <a:gs pos="30000">
                      <a:schemeClr val="tx1"/>
                    </a:gs>
                  </a:gsLst>
                  <a:lin ang="5400000" scaled="0"/>
                </a:gradFill>
                <a:latin typeface="+mn-ea"/>
              </a:rPr>
              <a:t> </a:t>
            </a:r>
            <a:r>
              <a:rPr lang="ja-JP" altLang="en-US" sz="1050" dirty="0">
                <a:gradFill>
                  <a:gsLst>
                    <a:gs pos="2917">
                      <a:schemeClr val="tx1"/>
                    </a:gs>
                    <a:gs pos="30000">
                      <a:schemeClr val="tx1"/>
                    </a:gs>
                  </a:gsLst>
                  <a:lin ang="5400000" scaled="0"/>
                </a:gradFill>
                <a:latin typeface="+mn-ea"/>
              </a:rPr>
              <a:t>メタデータは、</a:t>
            </a:r>
            <a:r>
              <a:rPr lang="en-US" altLang="ja-JP" sz="1050" dirty="0" err="1">
                <a:gradFill>
                  <a:gsLst>
                    <a:gs pos="2917">
                      <a:schemeClr val="tx1"/>
                    </a:gs>
                    <a:gs pos="30000">
                      <a:schemeClr val="tx1"/>
                    </a:gs>
                  </a:gsLst>
                  <a:lin ang="5400000" scaled="0"/>
                </a:gradFill>
                <a:latin typeface="+mn-ea"/>
              </a:rPr>
              <a:t>ResolusionScope</a:t>
            </a:r>
            <a:r>
              <a:rPr lang="en-US" altLang="ja-JP" sz="1050" dirty="0">
                <a:gradFill>
                  <a:gsLst>
                    <a:gs pos="2917">
                      <a:schemeClr val="tx1"/>
                    </a:gs>
                    <a:gs pos="30000">
                      <a:schemeClr val="tx1"/>
                    </a:gs>
                  </a:gsLst>
                  <a:lin ang="5400000" scaled="0"/>
                </a:gradFill>
                <a:latin typeface="+mn-ea"/>
              </a:rPr>
              <a:t> </a:t>
            </a:r>
            <a:r>
              <a:rPr lang="ja-JP" altLang="en-US" sz="1050" dirty="0">
                <a:gradFill>
                  <a:gsLst>
                    <a:gs pos="2917">
                      <a:schemeClr val="tx1"/>
                    </a:gs>
                    <a:gs pos="30000">
                      <a:schemeClr val="tx1"/>
                    </a:gs>
                  </a:gsLst>
                  <a:lin ang="5400000" scaled="0"/>
                </a:gradFill>
                <a:latin typeface="+mn-ea"/>
              </a:rPr>
              <a:t>によってアセンブリを特定する</a:t>
            </a:r>
          </a:p>
          <a:p>
            <a:pPr>
              <a:lnSpc>
                <a:spcPct val="90000"/>
              </a:lnSpc>
              <a:spcAft>
                <a:spcPts val="588"/>
              </a:spcAft>
            </a:pPr>
            <a:r>
              <a:rPr lang="en-US" altLang="ja-JP" sz="1050" dirty="0" err="1">
                <a:gradFill>
                  <a:gsLst>
                    <a:gs pos="2917">
                      <a:schemeClr val="tx1"/>
                    </a:gs>
                    <a:gs pos="30000">
                      <a:schemeClr val="tx1"/>
                    </a:gs>
                  </a:gsLst>
                  <a:lin ang="5400000" scaled="0"/>
                </a:gradFill>
                <a:latin typeface="+mn-ea"/>
              </a:rPr>
              <a:t>AssemblyRef</a:t>
            </a:r>
            <a:r>
              <a:rPr lang="en-US" altLang="ja-JP" sz="1050" dirty="0">
                <a:gradFill>
                  <a:gsLst>
                    <a:gs pos="2917">
                      <a:schemeClr val="tx1"/>
                    </a:gs>
                    <a:gs pos="30000">
                      <a:schemeClr val="tx1"/>
                    </a:gs>
                  </a:gsLst>
                  <a:lin ang="5400000" scaled="0"/>
                </a:gradFill>
                <a:latin typeface="+mn-ea"/>
              </a:rPr>
              <a:t> </a:t>
            </a:r>
            <a:r>
              <a:rPr lang="ja-JP" altLang="en-US" sz="1050" dirty="0">
                <a:gradFill>
                  <a:gsLst>
                    <a:gs pos="2917">
                      <a:schemeClr val="tx1"/>
                    </a:gs>
                    <a:gs pos="30000">
                      <a:schemeClr val="tx1"/>
                    </a:gs>
                  </a:gsLst>
                  <a:lin ang="5400000" scaled="0"/>
                </a:gradFill>
                <a:latin typeface="+mn-ea"/>
              </a:rPr>
              <a:t>メタデータは、アセンブリ識別子を記録している</a:t>
            </a:r>
          </a:p>
        </p:txBody>
      </p:sp>
    </p:spTree>
    <p:extLst>
      <p:ext uri="{BB962C8B-B14F-4D97-AF65-F5344CB8AC3E}">
        <p14:creationId xmlns:p14="http://schemas.microsoft.com/office/powerpoint/2010/main" val="17505780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F0796B-63CD-4CDD-8FA9-F466B0AA039D}"/>
              </a:ext>
            </a:extLst>
          </p:cNvPr>
          <p:cNvSpPr>
            <a:spLocks noGrp="1"/>
          </p:cNvSpPr>
          <p:nvPr>
            <p:ph type="title"/>
          </p:nvPr>
        </p:nvSpPr>
        <p:spPr/>
        <p:txBody>
          <a:bodyPr/>
          <a:lstStyle/>
          <a:p>
            <a:r>
              <a:rPr lang="ja-JP" altLang="en-US" dirty="0"/>
              <a:t>メタデータ </a:t>
            </a:r>
            <a:r>
              <a:rPr lang="en-US" altLang="ja-JP" dirty="0"/>
              <a:t>2/2</a:t>
            </a:r>
            <a:endParaRPr kumimoji="1" lang="ja-JP" altLang="en-US" dirty="0"/>
          </a:p>
        </p:txBody>
      </p:sp>
      <p:graphicFrame>
        <p:nvGraphicFramePr>
          <p:cNvPr id="3" name="表 2">
            <a:extLst>
              <a:ext uri="{FF2B5EF4-FFF2-40B4-BE49-F238E27FC236}">
                <a16:creationId xmlns:a16="http://schemas.microsoft.com/office/drawing/2014/main" id="{2214AC8F-0BB4-4B44-ACD6-5868016B348C}"/>
              </a:ext>
            </a:extLst>
          </p:cNvPr>
          <p:cNvGraphicFramePr>
            <a:graphicFrameLocks noGrp="1"/>
          </p:cNvGraphicFramePr>
          <p:nvPr/>
        </p:nvGraphicFramePr>
        <p:xfrm>
          <a:off x="519195" y="1381818"/>
          <a:ext cx="11153612" cy="2581810"/>
        </p:xfrm>
        <a:graphic>
          <a:graphicData uri="http://schemas.openxmlformats.org/drawingml/2006/table">
            <a:tbl>
              <a:tblPr firstRow="1" bandRow="1">
                <a:tableStyleId>{5940675A-B579-460E-94D1-54222C63F5DA}</a:tableStyleId>
              </a:tblPr>
              <a:tblGrid>
                <a:gridCol w="1341257">
                  <a:extLst>
                    <a:ext uri="{9D8B030D-6E8A-4147-A177-3AD203B41FA5}">
                      <a16:colId xmlns:a16="http://schemas.microsoft.com/office/drawing/2014/main" val="1357076894"/>
                    </a:ext>
                  </a:extLst>
                </a:gridCol>
                <a:gridCol w="2047182">
                  <a:extLst>
                    <a:ext uri="{9D8B030D-6E8A-4147-A177-3AD203B41FA5}">
                      <a16:colId xmlns:a16="http://schemas.microsoft.com/office/drawing/2014/main" val="3951872687"/>
                    </a:ext>
                  </a:extLst>
                </a:gridCol>
                <a:gridCol w="3811994">
                  <a:extLst>
                    <a:ext uri="{9D8B030D-6E8A-4147-A177-3AD203B41FA5}">
                      <a16:colId xmlns:a16="http://schemas.microsoft.com/office/drawing/2014/main" val="3178637319"/>
                    </a:ext>
                  </a:extLst>
                </a:gridCol>
                <a:gridCol w="3953179">
                  <a:extLst>
                    <a:ext uri="{9D8B030D-6E8A-4147-A177-3AD203B41FA5}">
                      <a16:colId xmlns:a16="http://schemas.microsoft.com/office/drawing/2014/main" val="973280763"/>
                    </a:ext>
                  </a:extLst>
                </a:gridCol>
              </a:tblGrid>
              <a:tr h="388451">
                <a:tc>
                  <a:txBody>
                    <a:bodyPr/>
                    <a:lstStyle/>
                    <a:p>
                      <a:r>
                        <a:rPr kumimoji="1" lang="en-US" altLang="ja-JP" sz="2000" dirty="0"/>
                        <a:t>Token</a:t>
                      </a:r>
                      <a:endParaRPr kumimoji="1" lang="ja-JP" altLang="en-US" sz="2000" dirty="0"/>
                    </a:p>
                  </a:txBody>
                  <a:tcPr marL="89642" marR="89642" marT="44821" marB="44821"/>
                </a:tc>
                <a:tc>
                  <a:txBody>
                    <a:bodyPr/>
                    <a:lstStyle/>
                    <a:p>
                      <a:r>
                        <a:rPr kumimoji="1" lang="en-US" altLang="ja-JP" sz="2000" dirty="0" err="1"/>
                        <a:t>ResolutionScope</a:t>
                      </a:r>
                      <a:endParaRPr kumimoji="1" lang="ja-JP" altLang="en-US" sz="2000" dirty="0"/>
                    </a:p>
                  </a:txBody>
                  <a:tcPr marL="89642" marR="89642" marT="44821" marB="44821"/>
                </a:tc>
                <a:tc>
                  <a:txBody>
                    <a:bodyPr/>
                    <a:lstStyle/>
                    <a:p>
                      <a:r>
                        <a:rPr kumimoji="1" lang="en-US" altLang="ja-JP" sz="2000" dirty="0"/>
                        <a:t>Name</a:t>
                      </a:r>
                      <a:endParaRPr kumimoji="1" lang="ja-JP" altLang="en-US" sz="2000" dirty="0"/>
                    </a:p>
                  </a:txBody>
                  <a:tcPr marL="89642" marR="89642" marT="44821" marB="44821"/>
                </a:tc>
                <a:tc>
                  <a:txBody>
                    <a:bodyPr/>
                    <a:lstStyle/>
                    <a:p>
                      <a:r>
                        <a:rPr kumimoji="1" lang="en-US" altLang="ja-JP" sz="2000" dirty="0"/>
                        <a:t>Namespace</a:t>
                      </a:r>
                      <a:endParaRPr kumimoji="1" lang="ja-JP" altLang="en-US" sz="2000" dirty="0"/>
                    </a:p>
                  </a:txBody>
                  <a:tcPr marL="89642" marR="89642" marT="44821" marB="44821"/>
                </a:tc>
                <a:extLst>
                  <a:ext uri="{0D108BD9-81ED-4DB2-BD59-A6C34878D82A}">
                    <a16:rowId xmlns:a16="http://schemas.microsoft.com/office/drawing/2014/main" val="3549813022"/>
                  </a:ext>
                </a:extLst>
              </a:tr>
              <a:tr h="388451">
                <a:tc>
                  <a:txBody>
                    <a:bodyPr/>
                    <a:lstStyle/>
                    <a:p>
                      <a:r>
                        <a:rPr kumimoji="1" lang="en-US" altLang="ja-JP" sz="2000" dirty="0"/>
                        <a:t>01000001</a:t>
                      </a:r>
                      <a:endParaRPr kumimoji="1" lang="ja-JP" altLang="en-US" sz="2000" dirty="0"/>
                    </a:p>
                  </a:txBody>
                  <a:tcPr marL="89642" marR="89642" marT="44821" marB="44821"/>
                </a:tc>
                <a:tc>
                  <a:txBody>
                    <a:bodyPr/>
                    <a:lstStyle/>
                    <a:p>
                      <a:r>
                        <a:rPr kumimoji="1" lang="en-US" altLang="ja-JP" sz="2000" dirty="0"/>
                        <a:t>23000001</a:t>
                      </a:r>
                      <a:endParaRPr kumimoji="1" lang="ja-JP" altLang="en-US" sz="2000" dirty="0"/>
                    </a:p>
                  </a:txBody>
                  <a:tcPr marL="89642" marR="89642" marT="44821" marB="44821"/>
                </a:tc>
                <a:tc>
                  <a:txBody>
                    <a:bodyPr/>
                    <a:lstStyle/>
                    <a:p>
                      <a:r>
                        <a:rPr kumimoji="1" lang="en-US" altLang="ja-JP" sz="2000" dirty="0" err="1"/>
                        <a:t>CompilationRelaxationsAttribute</a:t>
                      </a:r>
                      <a:endParaRPr kumimoji="1" lang="ja-JP" altLang="en-US" sz="2000" dirty="0"/>
                    </a:p>
                  </a:txBody>
                  <a:tcPr marL="89642" marR="89642" marT="44821" marB="44821"/>
                </a:tc>
                <a:tc>
                  <a:txBody>
                    <a:bodyPr/>
                    <a:lstStyle/>
                    <a:p>
                      <a:r>
                        <a:rPr kumimoji="1" lang="en-US" altLang="ja-JP" sz="2000" dirty="0" err="1"/>
                        <a:t>System.Runtime.CompilerServices</a:t>
                      </a:r>
                      <a:endParaRPr kumimoji="1" lang="ja-JP" altLang="en-US" sz="2000" dirty="0"/>
                    </a:p>
                  </a:txBody>
                  <a:tcPr marL="89642" marR="89642" marT="44821" marB="44821"/>
                </a:tc>
                <a:extLst>
                  <a:ext uri="{0D108BD9-81ED-4DB2-BD59-A6C34878D82A}">
                    <a16:rowId xmlns:a16="http://schemas.microsoft.com/office/drawing/2014/main" val="1794688192"/>
                  </a:ext>
                </a:extLst>
              </a:tr>
              <a:tr h="388451">
                <a:tc>
                  <a:txBody>
                    <a:bodyPr/>
                    <a:lstStyle/>
                    <a:p>
                      <a:endParaRPr kumimoji="1" lang="ja-JP" altLang="en-US" sz="2000"/>
                    </a:p>
                  </a:txBody>
                  <a:tcPr marL="89642" marR="89642" marT="44821" marB="44821"/>
                </a:tc>
                <a:tc>
                  <a:txBody>
                    <a:bodyPr/>
                    <a:lstStyle/>
                    <a:p>
                      <a:endParaRPr kumimoji="1" lang="ja-JP" altLang="en-US" sz="2000" dirty="0"/>
                    </a:p>
                  </a:txBody>
                  <a:tcPr marL="89642" marR="89642" marT="44821" marB="44821"/>
                </a:tc>
                <a:tc>
                  <a:txBody>
                    <a:bodyPr/>
                    <a:lstStyle/>
                    <a:p>
                      <a:endParaRPr kumimoji="1" lang="ja-JP" altLang="en-US" sz="2000"/>
                    </a:p>
                  </a:txBody>
                  <a:tcPr marL="89642" marR="89642" marT="44821" marB="44821"/>
                </a:tc>
                <a:tc>
                  <a:txBody>
                    <a:bodyPr/>
                    <a:lstStyle/>
                    <a:p>
                      <a:endParaRPr kumimoji="1" lang="ja-JP" altLang="en-US" sz="2000"/>
                    </a:p>
                  </a:txBody>
                  <a:tcPr marL="89642" marR="89642" marT="44821" marB="44821"/>
                </a:tc>
                <a:extLst>
                  <a:ext uri="{0D108BD9-81ED-4DB2-BD59-A6C34878D82A}">
                    <a16:rowId xmlns:a16="http://schemas.microsoft.com/office/drawing/2014/main" val="3271502189"/>
                  </a:ext>
                </a:extLst>
              </a:tr>
              <a:tr h="388451">
                <a:tc>
                  <a:txBody>
                    <a:bodyPr/>
                    <a:lstStyle/>
                    <a:p>
                      <a:r>
                        <a:rPr kumimoji="1" lang="en-US" altLang="ja-JP" sz="2000" dirty="0"/>
                        <a:t>0100000c</a:t>
                      </a:r>
                      <a:endParaRPr kumimoji="1" lang="ja-JP" altLang="en-US" sz="2000" dirty="0"/>
                    </a:p>
                  </a:txBody>
                  <a:tcPr marL="89642" marR="89642" marT="44821" marB="44821"/>
                </a:tc>
                <a:tc>
                  <a:txBody>
                    <a:bodyPr/>
                    <a:lstStyle/>
                    <a:p>
                      <a:r>
                        <a:rPr kumimoji="1" lang="en-US" altLang="ja-JP" sz="2000" dirty="0"/>
                        <a:t>23000001</a:t>
                      </a:r>
                      <a:endParaRPr kumimoji="1" lang="ja-JP" altLang="en-US" sz="2000" dirty="0"/>
                    </a:p>
                  </a:txBody>
                  <a:tcPr marL="89642" marR="89642" marT="44821" marB="44821"/>
                </a:tc>
                <a:tc>
                  <a:txBody>
                    <a:bodyPr/>
                    <a:lstStyle/>
                    <a:p>
                      <a:r>
                        <a:rPr kumimoji="1" lang="en-US" altLang="ja-JP" sz="2000" dirty="0"/>
                        <a:t>Object</a:t>
                      </a:r>
                      <a:endParaRPr kumimoji="1" lang="ja-JP" altLang="en-US" sz="2000" dirty="0"/>
                    </a:p>
                  </a:txBody>
                  <a:tcPr marL="89642" marR="89642" marT="44821" marB="44821"/>
                </a:tc>
                <a:tc>
                  <a:txBody>
                    <a:bodyPr/>
                    <a:lstStyle/>
                    <a:p>
                      <a:r>
                        <a:rPr kumimoji="1" lang="en-US" altLang="ja-JP" sz="2000" dirty="0"/>
                        <a:t>System</a:t>
                      </a:r>
                      <a:endParaRPr kumimoji="1" lang="ja-JP" altLang="en-US" sz="2000" dirty="0"/>
                    </a:p>
                  </a:txBody>
                  <a:tcPr marL="89642" marR="89642" marT="44821" marB="44821"/>
                </a:tc>
                <a:extLst>
                  <a:ext uri="{0D108BD9-81ED-4DB2-BD59-A6C34878D82A}">
                    <a16:rowId xmlns:a16="http://schemas.microsoft.com/office/drawing/2014/main" val="3872230163"/>
                  </a:ext>
                </a:extLst>
              </a:tr>
              <a:tr h="388451">
                <a:tc>
                  <a:txBody>
                    <a:bodyPr/>
                    <a:lstStyle/>
                    <a:p>
                      <a:r>
                        <a:rPr kumimoji="1" lang="en-US" altLang="ja-JP" sz="2000" dirty="0"/>
                        <a:t>0100000d</a:t>
                      </a:r>
                      <a:endParaRPr kumimoji="1" lang="ja-JP" altLang="en-US" sz="2000" dirty="0"/>
                    </a:p>
                  </a:txBody>
                  <a:tcPr marL="89642" marR="89642" marT="44821" marB="44821"/>
                </a:tc>
                <a:tc>
                  <a:txBody>
                    <a:bodyPr/>
                    <a:lstStyle/>
                    <a:p>
                      <a:r>
                        <a:rPr kumimoji="1" lang="en-US" altLang="ja-JP" sz="2000" dirty="0"/>
                        <a:t>23000002</a:t>
                      </a:r>
                      <a:endParaRPr kumimoji="1" lang="ja-JP" altLang="en-US" sz="2000" dirty="0"/>
                    </a:p>
                  </a:txBody>
                  <a:tcPr marL="89642" marR="89642" marT="44821" marB="44821"/>
                </a:tc>
                <a:tc>
                  <a:txBody>
                    <a:bodyPr/>
                    <a:lstStyle/>
                    <a:p>
                      <a:r>
                        <a:rPr kumimoji="1" lang="en-US" altLang="ja-JP" sz="2000" dirty="0"/>
                        <a:t>Console</a:t>
                      </a:r>
                      <a:endParaRPr kumimoji="1" lang="ja-JP" altLang="en-US" sz="2000" dirty="0"/>
                    </a:p>
                  </a:txBody>
                  <a:tcPr marL="89642" marR="89642" marT="44821" marB="44821"/>
                </a:tc>
                <a:tc>
                  <a:txBody>
                    <a:bodyPr/>
                    <a:lstStyle/>
                    <a:p>
                      <a:r>
                        <a:rPr kumimoji="1" lang="en-US" altLang="ja-JP" sz="2000" dirty="0"/>
                        <a:t>System</a:t>
                      </a:r>
                      <a:endParaRPr kumimoji="1" lang="ja-JP" altLang="en-US" sz="2000" dirty="0"/>
                    </a:p>
                  </a:txBody>
                  <a:tcPr marL="89642" marR="89642" marT="44821" marB="44821"/>
                </a:tc>
                <a:extLst>
                  <a:ext uri="{0D108BD9-81ED-4DB2-BD59-A6C34878D82A}">
                    <a16:rowId xmlns:a16="http://schemas.microsoft.com/office/drawing/2014/main" val="711313010"/>
                  </a:ext>
                </a:extLst>
              </a:tr>
            </a:tbl>
          </a:graphicData>
        </a:graphic>
      </p:graphicFrame>
      <p:sp>
        <p:nvSpPr>
          <p:cNvPr id="4" name="テキスト ボックス 3">
            <a:extLst>
              <a:ext uri="{FF2B5EF4-FFF2-40B4-BE49-F238E27FC236}">
                <a16:creationId xmlns:a16="http://schemas.microsoft.com/office/drawing/2014/main" id="{E0B86382-67AD-455A-B74E-75D38449B62F}"/>
              </a:ext>
            </a:extLst>
          </p:cNvPr>
          <p:cNvSpPr txBox="1"/>
          <p:nvPr/>
        </p:nvSpPr>
        <p:spPr>
          <a:xfrm>
            <a:off x="448602" y="958263"/>
            <a:ext cx="1725372" cy="392245"/>
          </a:xfrm>
          <a:prstGeom prst="rect">
            <a:avLst/>
          </a:prstGeom>
          <a:noFill/>
        </p:spPr>
        <p:txBody>
          <a:bodyPr wrap="none" rtlCol="0">
            <a:spAutoFit/>
          </a:bodyPr>
          <a:lstStyle/>
          <a:p>
            <a:r>
              <a:rPr lang="en-US" altLang="ja-JP" sz="1961" dirty="0" err="1"/>
              <a:t>TypeRef</a:t>
            </a:r>
            <a:r>
              <a:rPr lang="en-US" altLang="ja-JP" sz="1961" dirty="0"/>
              <a:t>(0x01)</a:t>
            </a:r>
            <a:endParaRPr lang="ja-JP" altLang="en-US" sz="1961" dirty="0"/>
          </a:p>
        </p:txBody>
      </p:sp>
      <p:sp>
        <p:nvSpPr>
          <p:cNvPr id="5" name="テキスト ボックス 4">
            <a:extLst>
              <a:ext uri="{FF2B5EF4-FFF2-40B4-BE49-F238E27FC236}">
                <a16:creationId xmlns:a16="http://schemas.microsoft.com/office/drawing/2014/main" id="{9F03F3C0-4857-48BF-9533-1F7F6217B9AD}"/>
              </a:ext>
            </a:extLst>
          </p:cNvPr>
          <p:cNvSpPr txBox="1"/>
          <p:nvPr/>
        </p:nvSpPr>
        <p:spPr>
          <a:xfrm>
            <a:off x="448603" y="3556694"/>
            <a:ext cx="1951303" cy="363946"/>
          </a:xfrm>
          <a:prstGeom prst="rect">
            <a:avLst/>
          </a:prstGeom>
          <a:noFill/>
        </p:spPr>
        <p:txBody>
          <a:bodyPr wrap="none" rtlCol="0">
            <a:spAutoFit/>
          </a:bodyPr>
          <a:lstStyle/>
          <a:p>
            <a:r>
              <a:rPr lang="en-US" altLang="ja-JP" sz="1765" dirty="0" err="1"/>
              <a:t>MemberRef</a:t>
            </a:r>
            <a:r>
              <a:rPr lang="en-US" altLang="ja-JP" sz="1765" dirty="0"/>
              <a:t>(0x0a)</a:t>
            </a:r>
            <a:endParaRPr lang="ja-JP" altLang="en-US" sz="1765" dirty="0"/>
          </a:p>
        </p:txBody>
      </p:sp>
      <p:graphicFrame>
        <p:nvGraphicFramePr>
          <p:cNvPr id="6" name="表 5">
            <a:extLst>
              <a:ext uri="{FF2B5EF4-FFF2-40B4-BE49-F238E27FC236}">
                <a16:creationId xmlns:a16="http://schemas.microsoft.com/office/drawing/2014/main" id="{623D7BEB-0FA5-4F76-ADEC-0D5C56F85A04}"/>
              </a:ext>
            </a:extLst>
          </p:cNvPr>
          <p:cNvGraphicFramePr>
            <a:graphicFrameLocks noGrp="1"/>
          </p:cNvGraphicFramePr>
          <p:nvPr/>
        </p:nvGraphicFramePr>
        <p:xfrm>
          <a:off x="519195" y="3947233"/>
          <a:ext cx="11153611" cy="2277010"/>
        </p:xfrm>
        <a:graphic>
          <a:graphicData uri="http://schemas.openxmlformats.org/drawingml/2006/table">
            <a:tbl>
              <a:tblPr firstRow="1" bandRow="1">
                <a:tableStyleId>{5940675A-B579-460E-94D1-54222C63F5DA}</a:tableStyleId>
              </a:tblPr>
              <a:tblGrid>
                <a:gridCol w="1341257">
                  <a:extLst>
                    <a:ext uri="{9D8B030D-6E8A-4147-A177-3AD203B41FA5}">
                      <a16:colId xmlns:a16="http://schemas.microsoft.com/office/drawing/2014/main" val="3131018369"/>
                    </a:ext>
                  </a:extLst>
                </a:gridCol>
                <a:gridCol w="2188367">
                  <a:extLst>
                    <a:ext uri="{9D8B030D-6E8A-4147-A177-3AD203B41FA5}">
                      <a16:colId xmlns:a16="http://schemas.microsoft.com/office/drawing/2014/main" val="3708850677"/>
                    </a:ext>
                  </a:extLst>
                </a:gridCol>
                <a:gridCol w="2047182">
                  <a:extLst>
                    <a:ext uri="{9D8B030D-6E8A-4147-A177-3AD203B41FA5}">
                      <a16:colId xmlns:a16="http://schemas.microsoft.com/office/drawing/2014/main" val="1941657870"/>
                    </a:ext>
                  </a:extLst>
                </a:gridCol>
                <a:gridCol w="5576805">
                  <a:extLst>
                    <a:ext uri="{9D8B030D-6E8A-4147-A177-3AD203B41FA5}">
                      <a16:colId xmlns:a16="http://schemas.microsoft.com/office/drawing/2014/main" val="1009019526"/>
                    </a:ext>
                  </a:extLst>
                </a:gridCol>
              </a:tblGrid>
              <a:tr h="388451">
                <a:tc>
                  <a:txBody>
                    <a:bodyPr/>
                    <a:lstStyle/>
                    <a:p>
                      <a:r>
                        <a:rPr kumimoji="1" lang="en-US" altLang="ja-JP" sz="2000" dirty="0"/>
                        <a:t>Token</a:t>
                      </a:r>
                      <a:endParaRPr kumimoji="1" lang="ja-JP" altLang="en-US" sz="2000" dirty="0"/>
                    </a:p>
                  </a:txBody>
                  <a:tcPr marL="89642" marR="89642" marT="44821" marB="44821"/>
                </a:tc>
                <a:tc>
                  <a:txBody>
                    <a:bodyPr/>
                    <a:lstStyle/>
                    <a:p>
                      <a:r>
                        <a:rPr kumimoji="1" lang="en-US" altLang="ja-JP" sz="2000" dirty="0" err="1"/>
                        <a:t>MemberRefParent</a:t>
                      </a:r>
                      <a:endParaRPr kumimoji="1" lang="ja-JP" altLang="en-US" sz="2000" dirty="0"/>
                    </a:p>
                  </a:txBody>
                  <a:tcPr marL="89642" marR="89642" marT="44821" marB="44821"/>
                </a:tc>
                <a:tc>
                  <a:txBody>
                    <a:bodyPr/>
                    <a:lstStyle/>
                    <a:p>
                      <a:r>
                        <a:rPr kumimoji="1" lang="en-US" altLang="ja-JP" sz="2000" dirty="0"/>
                        <a:t>Name</a:t>
                      </a:r>
                      <a:endParaRPr kumimoji="1" lang="ja-JP" altLang="en-US" sz="2000" dirty="0"/>
                    </a:p>
                  </a:txBody>
                  <a:tcPr marL="89642" marR="89642" marT="44821" marB="44821"/>
                </a:tc>
                <a:tc>
                  <a:txBody>
                    <a:bodyPr/>
                    <a:lstStyle/>
                    <a:p>
                      <a:r>
                        <a:rPr kumimoji="1" lang="en-US" altLang="ja-JP" sz="2000" dirty="0"/>
                        <a:t>Signature</a:t>
                      </a:r>
                      <a:endParaRPr kumimoji="1" lang="ja-JP" altLang="en-US" sz="2000" dirty="0"/>
                    </a:p>
                  </a:txBody>
                  <a:tcPr marL="89642" marR="89642" marT="44821" marB="44821"/>
                </a:tc>
                <a:extLst>
                  <a:ext uri="{0D108BD9-81ED-4DB2-BD59-A6C34878D82A}">
                    <a16:rowId xmlns:a16="http://schemas.microsoft.com/office/drawing/2014/main" val="2984015471"/>
                  </a:ext>
                </a:extLst>
              </a:tr>
              <a:tr h="388451">
                <a:tc>
                  <a:txBody>
                    <a:bodyPr/>
                    <a:lstStyle/>
                    <a:p>
                      <a:r>
                        <a:rPr kumimoji="1" lang="en-US" altLang="ja-JP" sz="2000" dirty="0"/>
                        <a:t>0a000001</a:t>
                      </a:r>
                      <a:endParaRPr kumimoji="1" lang="ja-JP" altLang="en-US" sz="2000" dirty="0"/>
                    </a:p>
                  </a:txBody>
                  <a:tcPr marL="89642" marR="89642" marT="44821" marB="44821"/>
                </a:tc>
                <a:tc>
                  <a:txBody>
                    <a:bodyPr/>
                    <a:lstStyle/>
                    <a:p>
                      <a:r>
                        <a:rPr kumimoji="1" lang="en-US" altLang="ja-JP" sz="2000" dirty="0"/>
                        <a:t>01000001</a:t>
                      </a:r>
                      <a:endParaRPr kumimoji="1" lang="ja-JP" altLang="en-US" sz="2000" dirty="0"/>
                    </a:p>
                  </a:txBody>
                  <a:tcPr marL="89642" marR="89642" marT="44821" marB="44821"/>
                </a:tc>
                <a:tc>
                  <a:txBody>
                    <a:bodyPr/>
                    <a:lstStyle/>
                    <a:p>
                      <a:r>
                        <a:rPr kumimoji="1" lang="en-US" altLang="ja-JP" sz="2000" dirty="0"/>
                        <a:t>.</a:t>
                      </a:r>
                      <a:r>
                        <a:rPr kumimoji="1" lang="en-US" altLang="ja-JP" sz="2000" dirty="0" err="1"/>
                        <a:t>ctor</a:t>
                      </a:r>
                      <a:endParaRPr kumimoji="1" lang="ja-JP" altLang="en-US" sz="2000" dirty="0"/>
                    </a:p>
                  </a:txBody>
                  <a:tcPr marL="89642" marR="89642" marT="44821" marB="44821"/>
                </a:tc>
                <a:tc>
                  <a:txBody>
                    <a:bodyPr/>
                    <a:lstStyle/>
                    <a:p>
                      <a:r>
                        <a:rPr kumimoji="1" lang="en-US" altLang="ja-JP" sz="2000" dirty="0"/>
                        <a:t>0x20010108 </a:t>
                      </a:r>
                      <a:r>
                        <a:rPr kumimoji="1" lang="ja-JP" altLang="en-US" sz="2000" dirty="0"/>
                        <a:t>（引数</a:t>
                      </a:r>
                      <a:r>
                        <a:rPr kumimoji="1" lang="en-US" altLang="ja-JP" sz="2000" dirty="0"/>
                        <a:t>1</a:t>
                      </a:r>
                      <a:r>
                        <a:rPr kumimoji="1" lang="ja-JP" altLang="en-US" sz="2000" dirty="0"/>
                        <a:t>、</a:t>
                      </a:r>
                      <a:r>
                        <a:rPr kumimoji="1" lang="en-US" altLang="ja-JP" sz="2000" dirty="0"/>
                        <a:t>I4</a:t>
                      </a:r>
                      <a:r>
                        <a:rPr kumimoji="1" lang="ja-JP" altLang="en-US" sz="2000" dirty="0"/>
                        <a:t>、</a:t>
                      </a:r>
                      <a:r>
                        <a:rPr kumimoji="1" lang="en-US" altLang="ja-JP" sz="2000" dirty="0"/>
                        <a:t>void</a:t>
                      </a:r>
                      <a:r>
                        <a:rPr kumimoji="1" lang="ja-JP" altLang="en-US" sz="2000" dirty="0"/>
                        <a:t>）</a:t>
                      </a:r>
                    </a:p>
                  </a:txBody>
                  <a:tcPr marL="89642" marR="89642" marT="44821" marB="44821"/>
                </a:tc>
                <a:extLst>
                  <a:ext uri="{0D108BD9-81ED-4DB2-BD59-A6C34878D82A}">
                    <a16:rowId xmlns:a16="http://schemas.microsoft.com/office/drawing/2014/main" val="3916673423"/>
                  </a:ext>
                </a:extLst>
              </a:tr>
              <a:tr h="388451">
                <a:tc>
                  <a:txBody>
                    <a:bodyPr/>
                    <a:lstStyle/>
                    <a:p>
                      <a:endParaRPr kumimoji="1" lang="ja-JP" altLang="en-US" sz="2000"/>
                    </a:p>
                  </a:txBody>
                  <a:tcPr marL="89642" marR="89642" marT="44821" marB="44821"/>
                </a:tc>
                <a:tc>
                  <a:txBody>
                    <a:bodyPr/>
                    <a:lstStyle/>
                    <a:p>
                      <a:endParaRPr kumimoji="1" lang="ja-JP" altLang="en-US" sz="2000"/>
                    </a:p>
                  </a:txBody>
                  <a:tcPr marL="89642" marR="89642" marT="44821" marB="44821"/>
                </a:tc>
                <a:tc>
                  <a:txBody>
                    <a:bodyPr/>
                    <a:lstStyle/>
                    <a:p>
                      <a:endParaRPr kumimoji="1" lang="ja-JP" altLang="en-US" sz="2000" dirty="0"/>
                    </a:p>
                  </a:txBody>
                  <a:tcPr marL="89642" marR="89642" marT="44821" marB="44821"/>
                </a:tc>
                <a:tc>
                  <a:txBody>
                    <a:bodyPr/>
                    <a:lstStyle/>
                    <a:p>
                      <a:endParaRPr kumimoji="1" lang="ja-JP" altLang="en-US" sz="2000" dirty="0"/>
                    </a:p>
                  </a:txBody>
                  <a:tcPr marL="89642" marR="89642" marT="44821" marB="44821"/>
                </a:tc>
                <a:extLst>
                  <a:ext uri="{0D108BD9-81ED-4DB2-BD59-A6C34878D82A}">
                    <a16:rowId xmlns:a16="http://schemas.microsoft.com/office/drawing/2014/main" val="3615909761"/>
                  </a:ext>
                </a:extLst>
              </a:tr>
              <a:tr h="388451">
                <a:tc>
                  <a:txBody>
                    <a:bodyPr/>
                    <a:lstStyle/>
                    <a:p>
                      <a:r>
                        <a:rPr kumimoji="1" lang="en-US" altLang="ja-JP" sz="2000" dirty="0"/>
                        <a:t>0a00000b</a:t>
                      </a:r>
                      <a:endParaRPr kumimoji="1" lang="ja-JP" altLang="en-US" sz="2000" dirty="0"/>
                    </a:p>
                  </a:txBody>
                  <a:tcPr marL="89642" marR="89642" marT="44821" marB="44821"/>
                </a:tc>
                <a:tc>
                  <a:txBody>
                    <a:bodyPr/>
                    <a:lstStyle/>
                    <a:p>
                      <a:r>
                        <a:rPr kumimoji="1" lang="en-US" altLang="ja-JP" sz="2000" dirty="0"/>
                        <a:t>0100000d</a:t>
                      </a:r>
                      <a:endParaRPr kumimoji="1" lang="ja-JP" altLang="en-US" sz="2000" dirty="0"/>
                    </a:p>
                  </a:txBody>
                  <a:tcPr marL="89642" marR="89642" marT="44821" marB="44821"/>
                </a:tc>
                <a:tc>
                  <a:txBody>
                    <a:bodyPr/>
                    <a:lstStyle/>
                    <a:p>
                      <a:r>
                        <a:rPr kumimoji="1" lang="en-US" altLang="ja-JP" sz="2000" b="0" dirty="0"/>
                        <a:t>WriteLine</a:t>
                      </a:r>
                      <a:endParaRPr kumimoji="1" lang="ja-JP" altLang="en-US" sz="2000" b="0" dirty="0"/>
                    </a:p>
                  </a:txBody>
                  <a:tcPr marL="89642" marR="89642" marT="44821" marB="44821"/>
                </a:tc>
                <a:tc>
                  <a:txBody>
                    <a:bodyPr/>
                    <a:lstStyle/>
                    <a:p>
                      <a:r>
                        <a:rPr kumimoji="1" lang="en-US" altLang="ja-JP" sz="2000" dirty="0"/>
                        <a:t>0x0001010e</a:t>
                      </a:r>
                      <a:r>
                        <a:rPr kumimoji="1" lang="ja-JP" altLang="en-US" sz="2000" dirty="0"/>
                        <a:t> （引数</a:t>
                      </a:r>
                      <a:r>
                        <a:rPr kumimoji="1" lang="en-US" altLang="ja-JP" sz="2000" dirty="0"/>
                        <a:t>1</a:t>
                      </a:r>
                      <a:r>
                        <a:rPr kumimoji="1" lang="ja-JP" altLang="en-US" sz="2000" dirty="0"/>
                        <a:t>、</a:t>
                      </a:r>
                      <a:r>
                        <a:rPr kumimoji="1" lang="en-US" altLang="ja-JP" sz="2000" dirty="0"/>
                        <a:t>string</a:t>
                      </a:r>
                      <a:r>
                        <a:rPr kumimoji="1" lang="ja-JP" altLang="en-US" sz="2000" dirty="0"/>
                        <a:t>、</a:t>
                      </a:r>
                      <a:r>
                        <a:rPr kumimoji="1" lang="en-US" altLang="ja-JP" sz="2000" dirty="0"/>
                        <a:t>void</a:t>
                      </a:r>
                      <a:r>
                        <a:rPr kumimoji="1" lang="ja-JP" altLang="en-US" sz="2000" dirty="0"/>
                        <a:t>）</a:t>
                      </a:r>
                    </a:p>
                  </a:txBody>
                  <a:tcPr marL="89642" marR="89642" marT="44821" marB="44821"/>
                </a:tc>
                <a:extLst>
                  <a:ext uri="{0D108BD9-81ED-4DB2-BD59-A6C34878D82A}">
                    <a16:rowId xmlns:a16="http://schemas.microsoft.com/office/drawing/2014/main" val="555172327"/>
                  </a:ext>
                </a:extLst>
              </a:tr>
              <a:tr h="388451">
                <a:tc>
                  <a:txBody>
                    <a:bodyPr/>
                    <a:lstStyle/>
                    <a:p>
                      <a:r>
                        <a:rPr kumimoji="1" lang="en-US" altLang="ja-JP" sz="2000" dirty="0"/>
                        <a:t>0a00000c</a:t>
                      </a:r>
                      <a:endParaRPr kumimoji="1" lang="ja-JP" altLang="en-US" sz="2000" dirty="0"/>
                    </a:p>
                  </a:txBody>
                  <a:tcPr marL="89642" marR="89642" marT="44821" marB="44821"/>
                </a:tc>
                <a:tc>
                  <a:txBody>
                    <a:bodyPr/>
                    <a:lstStyle/>
                    <a:p>
                      <a:r>
                        <a:rPr kumimoji="1" lang="en-US" altLang="ja-JP" sz="2000" dirty="0"/>
                        <a:t>0100000d</a:t>
                      </a:r>
                      <a:endParaRPr kumimoji="1" lang="ja-JP" altLang="en-US" sz="2000" dirty="0"/>
                    </a:p>
                  </a:txBody>
                  <a:tcPr marL="89642" marR="89642" marT="44821" marB="44821"/>
                </a:tc>
                <a:tc>
                  <a:txBody>
                    <a:bodyPr/>
                    <a:lstStyle/>
                    <a:p>
                      <a:r>
                        <a:rPr kumimoji="1" lang="en-US" altLang="ja-JP" sz="2000" dirty="0" err="1"/>
                        <a:t>ReadLine</a:t>
                      </a:r>
                      <a:endParaRPr kumimoji="1" lang="ja-JP" altLang="en-US" sz="2000" dirty="0"/>
                    </a:p>
                  </a:txBody>
                  <a:tcPr marL="89642" marR="89642" marT="44821" marB="44821"/>
                </a:tc>
                <a:tc>
                  <a:txBody>
                    <a:bodyPr/>
                    <a:lstStyle/>
                    <a:p>
                      <a:r>
                        <a:rPr kumimoji="1" lang="en-US" altLang="ja-JP" sz="2000" dirty="0"/>
                        <a:t>0x00000e</a:t>
                      </a:r>
                      <a:r>
                        <a:rPr kumimoji="1" lang="ja-JP" altLang="en-US" sz="2000" dirty="0"/>
                        <a:t> （引数無し、</a:t>
                      </a:r>
                      <a:r>
                        <a:rPr kumimoji="1" lang="en-US" altLang="ja-JP" sz="2000" dirty="0"/>
                        <a:t>string</a:t>
                      </a:r>
                      <a:r>
                        <a:rPr kumimoji="1" lang="ja-JP" altLang="en-US" sz="2000" dirty="0"/>
                        <a:t>）</a:t>
                      </a:r>
                    </a:p>
                  </a:txBody>
                  <a:tcPr marL="89642" marR="89642" marT="44821" marB="44821"/>
                </a:tc>
                <a:extLst>
                  <a:ext uri="{0D108BD9-81ED-4DB2-BD59-A6C34878D82A}">
                    <a16:rowId xmlns:a16="http://schemas.microsoft.com/office/drawing/2014/main" val="415887611"/>
                  </a:ext>
                </a:extLst>
              </a:tr>
            </a:tbl>
          </a:graphicData>
        </a:graphic>
      </p:graphicFrame>
      <p:cxnSp>
        <p:nvCxnSpPr>
          <p:cNvPr id="7" name="直線矢印コネクタ 6">
            <a:extLst>
              <a:ext uri="{FF2B5EF4-FFF2-40B4-BE49-F238E27FC236}">
                <a16:creationId xmlns:a16="http://schemas.microsoft.com/office/drawing/2014/main" id="{B8C3DBC1-76DF-432A-9009-0366AA5CD1D3}"/>
              </a:ext>
            </a:extLst>
          </p:cNvPr>
          <p:cNvCxnSpPr>
            <a:cxnSpLocks/>
          </p:cNvCxnSpPr>
          <p:nvPr/>
        </p:nvCxnSpPr>
        <p:spPr>
          <a:xfrm flipH="1" flipV="1">
            <a:off x="1436897" y="3324072"/>
            <a:ext cx="1553034" cy="594695"/>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4982C94D-2FAC-4EFB-99B8-DDC73C909DBE}"/>
              </a:ext>
            </a:extLst>
          </p:cNvPr>
          <p:cNvSpPr txBox="1"/>
          <p:nvPr/>
        </p:nvSpPr>
        <p:spPr>
          <a:xfrm>
            <a:off x="344653" y="6169814"/>
            <a:ext cx="11224203" cy="657450"/>
          </a:xfrm>
          <a:prstGeom prst="rect">
            <a:avLst/>
          </a:prstGeom>
          <a:noFill/>
        </p:spPr>
        <p:txBody>
          <a:bodyPr wrap="square" lIns="179285" tIns="143428" rIns="179285" bIns="143428" rtlCol="0">
            <a:spAutoFit/>
          </a:bodyPr>
          <a:lstStyle/>
          <a:p>
            <a:pPr>
              <a:lnSpc>
                <a:spcPct val="90000"/>
              </a:lnSpc>
              <a:spcAft>
                <a:spcPts val="588"/>
              </a:spcAft>
            </a:pPr>
            <a:r>
              <a:rPr lang="ja-JP" altLang="en-US" sz="1050" dirty="0">
                <a:gradFill>
                  <a:gsLst>
                    <a:gs pos="2917">
                      <a:schemeClr val="tx1"/>
                    </a:gs>
                    <a:gs pos="30000">
                      <a:schemeClr val="tx1"/>
                    </a:gs>
                  </a:gsLst>
                  <a:lin ang="5400000" scaled="0"/>
                </a:gradFill>
                <a:latin typeface="+mn-ea"/>
              </a:rPr>
              <a:t>シグネチャは、メソッドの呼び出し規約、パラメータ、戻り値などを符号化した値</a:t>
            </a:r>
          </a:p>
          <a:p>
            <a:pPr>
              <a:lnSpc>
                <a:spcPct val="90000"/>
              </a:lnSpc>
              <a:spcAft>
                <a:spcPts val="588"/>
              </a:spcAft>
            </a:pPr>
            <a:r>
              <a:rPr lang="ja-JP" altLang="en-US" sz="1050" dirty="0">
                <a:gradFill>
                  <a:gsLst>
                    <a:gs pos="2917">
                      <a:schemeClr val="tx1"/>
                    </a:gs>
                    <a:gs pos="30000">
                      <a:schemeClr val="tx1"/>
                    </a:gs>
                  </a:gsLst>
                  <a:lin ang="5400000" scaled="0"/>
                </a:gradFill>
                <a:latin typeface="+mn-ea"/>
              </a:rPr>
              <a:t>シグネチャによって、オーバーロードされたメソッドを特定できる</a:t>
            </a:r>
          </a:p>
        </p:txBody>
      </p:sp>
    </p:spTree>
    <p:extLst>
      <p:ext uri="{BB962C8B-B14F-4D97-AF65-F5344CB8AC3E}">
        <p14:creationId xmlns:p14="http://schemas.microsoft.com/office/powerpoint/2010/main" val="231199173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FC9AA61-146C-4755-BA7E-46C7B502E84D}"/>
              </a:ext>
            </a:extLst>
          </p:cNvPr>
          <p:cNvSpPr>
            <a:spLocks noGrp="1"/>
          </p:cNvSpPr>
          <p:nvPr>
            <p:ph type="title"/>
          </p:nvPr>
        </p:nvSpPr>
        <p:spPr/>
        <p:txBody>
          <a:bodyPr/>
          <a:lstStyle/>
          <a:p>
            <a:r>
              <a:rPr kumimoji="1" lang="ja-JP" altLang="en-US" dirty="0"/>
              <a:t>メタ データ</a:t>
            </a:r>
          </a:p>
        </p:txBody>
      </p:sp>
      <p:sp>
        <p:nvSpPr>
          <p:cNvPr id="4" name="テキスト プレースホルダー 3">
            <a:extLst>
              <a:ext uri="{FF2B5EF4-FFF2-40B4-BE49-F238E27FC236}">
                <a16:creationId xmlns:a16="http://schemas.microsoft.com/office/drawing/2014/main" id="{07834C2B-3728-4A4E-9EDE-D517AFA45CB2}"/>
              </a:ext>
            </a:extLst>
          </p:cNvPr>
          <p:cNvSpPr>
            <a:spLocks noGrp="1"/>
          </p:cNvSpPr>
          <p:nvPr>
            <p:ph type="body" sz="quarter" idx="10"/>
          </p:nvPr>
        </p:nvSpPr>
        <p:spPr>
          <a:xfrm>
            <a:off x="269239" y="1197322"/>
            <a:ext cx="11653523" cy="5371166"/>
          </a:xfrm>
        </p:spPr>
        <p:txBody>
          <a:bodyPr>
            <a:normAutofit fontScale="25000" lnSpcReduction="20000"/>
          </a:bodyPr>
          <a:lstStyle/>
          <a:p>
            <a:r>
              <a:rPr lang="en-US" altLang="ja-JP" dirty="0"/>
              <a:t>35(0x23): </a:t>
            </a:r>
            <a:r>
              <a:rPr lang="en-US" altLang="ja-JP" dirty="0" err="1"/>
              <a:t>AssemblyRef</a:t>
            </a:r>
            <a:r>
              <a:rPr lang="en-US" altLang="ja-JP" dirty="0"/>
              <a:t>          </a:t>
            </a:r>
            <a:r>
              <a:rPr lang="en-US" altLang="ja-JP" dirty="0" err="1"/>
              <a:t>cRecs</a:t>
            </a:r>
            <a:r>
              <a:rPr lang="en-US" altLang="ja-JP" dirty="0"/>
              <a:t>:    2(0x2), </a:t>
            </a:r>
            <a:r>
              <a:rPr lang="en-US" altLang="ja-JP" dirty="0" err="1"/>
              <a:t>cbRec</a:t>
            </a:r>
            <a:r>
              <a:rPr lang="en-US" altLang="ja-JP" dirty="0"/>
              <a:t>: 20(0x14), </a:t>
            </a:r>
            <a:r>
              <a:rPr lang="en-US" altLang="ja-JP" dirty="0" err="1"/>
              <a:t>cbTable</a:t>
            </a:r>
            <a:r>
              <a:rPr lang="en-US" altLang="ja-JP" dirty="0"/>
              <a:t>:    40(0x28)</a:t>
            </a:r>
          </a:p>
          <a:p>
            <a:r>
              <a:rPr lang="en-US" altLang="ja-JP" dirty="0"/>
              <a:t>1 == 0:0004, 1:0002, 2:0001, 3:0000, 4:00000000, 5:blob#1e, 6:string#19, 7:string#0, 8:blob#0</a:t>
            </a:r>
          </a:p>
          <a:p>
            <a:r>
              <a:rPr lang="ja-JP" altLang="en-US" dirty="0"/>
              <a:t>　　　</a:t>
            </a:r>
            <a:r>
              <a:rPr lang="en-US" altLang="ja-JP" dirty="0"/>
              <a:t>5:b0 3f 5f 7f 11 d5 0a 3a	6:System.Runtime	</a:t>
            </a:r>
          </a:p>
          <a:p>
            <a:r>
              <a:rPr lang="en-US" altLang="ja-JP" dirty="0"/>
              <a:t>2 == 0:0004, 1:0001, 2:0001, 3:0000, 4:00000000, 5:blob#1e, 6:string#a, 7:string#0, 8:blob#0</a:t>
            </a:r>
          </a:p>
          <a:p>
            <a:r>
              <a:rPr lang="ja-JP" altLang="en-US" dirty="0"/>
              <a:t>　　　</a:t>
            </a:r>
            <a:r>
              <a:rPr lang="en-US" altLang="ja-JP" dirty="0"/>
              <a:t>	5:b0 3f 5f 7f 11 d5 0a 3a	6:System.Console</a:t>
            </a:r>
          </a:p>
          <a:p>
            <a:endParaRPr lang="en-US" altLang="ja-JP" dirty="0"/>
          </a:p>
          <a:p>
            <a:r>
              <a:rPr lang="en-US" altLang="ja-JP" dirty="0"/>
              <a:t>=================================================</a:t>
            </a:r>
          </a:p>
          <a:p>
            <a:r>
              <a:rPr lang="en-US" altLang="ja-JP" dirty="0"/>
              <a:t> 1(0x1): </a:t>
            </a:r>
            <a:r>
              <a:rPr lang="en-US" altLang="ja-JP" dirty="0" err="1"/>
              <a:t>TypeRef</a:t>
            </a:r>
            <a:r>
              <a:rPr lang="en-US" altLang="ja-JP" dirty="0"/>
              <a:t>              </a:t>
            </a:r>
            <a:r>
              <a:rPr lang="en-US" altLang="ja-JP" dirty="0" err="1"/>
              <a:t>cRecs</a:t>
            </a:r>
            <a:r>
              <a:rPr lang="en-US" altLang="ja-JP" dirty="0"/>
              <a:t>:   13(0xd), </a:t>
            </a:r>
            <a:r>
              <a:rPr lang="en-US" altLang="ja-JP" dirty="0" err="1"/>
              <a:t>cbRec</a:t>
            </a:r>
            <a:r>
              <a:rPr lang="en-US" altLang="ja-JP" dirty="0"/>
              <a:t>:  6(0x6), </a:t>
            </a:r>
            <a:r>
              <a:rPr lang="en-US" altLang="ja-JP" dirty="0" err="1"/>
              <a:t>cbTable</a:t>
            </a:r>
            <a:r>
              <a:rPr lang="en-US" altLang="ja-JP" dirty="0"/>
              <a:t>:    78(0x4e)</a:t>
            </a:r>
          </a:p>
          <a:p>
            <a:r>
              <a:rPr lang="en-US" altLang="ja-JP" dirty="0"/>
              <a:t>1 == 0:ResolutionScope[23000001], 1:string#e1, 2:string#1b6</a:t>
            </a:r>
          </a:p>
          <a:p>
            <a:r>
              <a:rPr lang="en-US" altLang="ja-JP" dirty="0"/>
              <a:t>	1:CompilationRelaxationsAttribute</a:t>
            </a:r>
          </a:p>
          <a:p>
            <a:r>
              <a:rPr lang="en-US" altLang="ja-JP" dirty="0"/>
              <a:t>	2:System.Runtime.CompilerServices</a:t>
            </a:r>
          </a:p>
          <a:p>
            <a:r>
              <a:rPr lang="en-US" altLang="ja-JP" dirty="0"/>
              <a:t>2 == 0:ResolutionScope[23000001], 1:string#133, 2:string#1b6</a:t>
            </a:r>
          </a:p>
          <a:p>
            <a:r>
              <a:rPr lang="en-US" altLang="ja-JP" dirty="0"/>
              <a:t>	1:RuntimeCompatibilityAttribute</a:t>
            </a:r>
          </a:p>
          <a:p>
            <a:r>
              <a:rPr lang="en-US" altLang="ja-JP" dirty="0"/>
              <a:t>	2:System.Runtime.CompilerServices</a:t>
            </a:r>
          </a:p>
          <a:p>
            <a:r>
              <a:rPr lang="en-US" altLang="ja-JP" dirty="0"/>
              <a:t>3 == 0:ResolutionScope[23000001], 1:string#3b, 2:string#1a3</a:t>
            </a:r>
          </a:p>
          <a:p>
            <a:r>
              <a:rPr lang="en-US" altLang="ja-JP" dirty="0"/>
              <a:t>	1:DebuggableAttribute	2:System.Diagnostics</a:t>
            </a:r>
          </a:p>
          <a:p>
            <a:r>
              <a:rPr lang="en-US" altLang="ja-JP" dirty="0"/>
              <a:t>4 == 0:ResolutionScope[01000003], 1:string#1d6, 2:string#0</a:t>
            </a:r>
          </a:p>
          <a:p>
            <a:r>
              <a:rPr lang="en-US" altLang="ja-JP" dirty="0"/>
              <a:t>	1:DebuggingModes	2:&lt;Module&gt;</a:t>
            </a:r>
          </a:p>
          <a:p>
            <a:r>
              <a:rPr lang="en-US" altLang="ja-JP" dirty="0"/>
              <a:t>5 == 0:ResolutionScope[23000001], 1:string#66, 2:string#151</a:t>
            </a:r>
          </a:p>
          <a:p>
            <a:r>
              <a:rPr lang="en-US" altLang="ja-JP" dirty="0"/>
              <a:t>	1:TargetFrameworkAttribute	2:System.Runtime.Versioning</a:t>
            </a:r>
          </a:p>
          <a:p>
            <a:r>
              <a:rPr lang="en-US" altLang="ja-JP" dirty="0"/>
              <a:t>6 == 0:ResolutionScope[23000001], 1:string#11a, 2:string#187</a:t>
            </a:r>
          </a:p>
          <a:p>
            <a:r>
              <a:rPr lang="en-US" altLang="ja-JP" dirty="0"/>
              <a:t>	1:AssemblyCompanyAttribute	2:System.Reflection</a:t>
            </a:r>
          </a:p>
          <a:p>
            <a:r>
              <a:rPr lang="en-US" altLang="ja-JP" dirty="0"/>
              <a:t>7 == 0:ResolutionScope[23000001], 1:string#c2, 2:string#187</a:t>
            </a:r>
          </a:p>
          <a:p>
            <a:r>
              <a:rPr lang="en-US" altLang="ja-JP" dirty="0"/>
              <a:t>	1:AssemblyConfigurationAttribute</a:t>
            </a:r>
          </a:p>
          <a:p>
            <a:r>
              <a:rPr lang="en-US" altLang="ja-JP" dirty="0"/>
              <a:t>8 == 0:ResolutionScope[23000001], 1:string#7f, 2:string#187</a:t>
            </a:r>
          </a:p>
          <a:p>
            <a:r>
              <a:rPr lang="en-US" altLang="ja-JP" dirty="0"/>
              <a:t>	1:AssemblyFileVersionAttribute</a:t>
            </a:r>
          </a:p>
          <a:p>
            <a:r>
              <a:rPr lang="en-US" altLang="ja-JP" dirty="0"/>
              <a:t>9 == 0:ResolutionScope[23000001], 1:string#9c, 2:string#187</a:t>
            </a:r>
          </a:p>
          <a:p>
            <a:r>
              <a:rPr lang="en-US" altLang="ja-JP" dirty="0"/>
              <a:t>	1:AssemblyInformationalVersionAttribute</a:t>
            </a:r>
          </a:p>
          <a:p>
            <a:r>
              <a:rPr lang="en-US" altLang="ja-JP" dirty="0"/>
              <a:t>a == 0:ResolutionScope[23000001], 1:string#101, 2:string#187</a:t>
            </a:r>
          </a:p>
          <a:p>
            <a:r>
              <a:rPr lang="en-US" altLang="ja-JP" dirty="0"/>
              <a:t>	1:AssemblyProductAttribute</a:t>
            </a:r>
          </a:p>
          <a:p>
            <a:r>
              <a:rPr lang="en-US" altLang="ja-JP" dirty="0"/>
              <a:t>b == 0:ResolutionScope[23000001], 1:string#4f, 2:string#187</a:t>
            </a:r>
          </a:p>
          <a:p>
            <a:r>
              <a:rPr lang="en-US" altLang="ja-JP" dirty="0"/>
              <a:t>	1:AssemblyTitleAttribute</a:t>
            </a:r>
          </a:p>
          <a:p>
            <a:r>
              <a:rPr lang="en-US" altLang="ja-JP" dirty="0"/>
              <a:t>c == 0:ResolutionScope[23000001], 1:string#1ea, 2:string#17b</a:t>
            </a:r>
          </a:p>
          <a:p>
            <a:r>
              <a:rPr lang="en-US" altLang="ja-JP" dirty="0"/>
              <a:t>	1:Object	2:System</a:t>
            </a:r>
          </a:p>
          <a:p>
            <a:r>
              <a:rPr lang="en-US" altLang="ja-JP" dirty="0"/>
              <a:t>d == 0:ResolutionScope[23000002], 1:string#11, 2:string#17b</a:t>
            </a:r>
          </a:p>
          <a:p>
            <a:r>
              <a:rPr lang="en-US" altLang="ja-JP" dirty="0"/>
              <a:t>	1:Console	2:System</a:t>
            </a:r>
          </a:p>
        </p:txBody>
      </p:sp>
    </p:spTree>
    <p:extLst>
      <p:ext uri="{BB962C8B-B14F-4D97-AF65-F5344CB8AC3E}">
        <p14:creationId xmlns:p14="http://schemas.microsoft.com/office/powerpoint/2010/main" val="826810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912F0448-F741-4F83-AF0B-66C1BFA2DAFF}"/>
              </a:ext>
            </a:extLst>
          </p:cNvPr>
          <p:cNvSpPr>
            <a:spLocks noGrp="1"/>
          </p:cNvSpPr>
          <p:nvPr>
            <p:ph type="title"/>
          </p:nvPr>
        </p:nvSpPr>
        <p:spPr/>
        <p:txBody>
          <a:bodyPr/>
          <a:lstStyle/>
          <a:p>
            <a:r>
              <a:rPr kumimoji="1" lang="ja-JP" altLang="en-US" dirty="0"/>
              <a:t>パッケージングを支える</a:t>
            </a:r>
            <a:br>
              <a:rPr kumimoji="1" lang="en-US" altLang="ja-JP" dirty="0"/>
            </a:br>
            <a:r>
              <a:rPr kumimoji="1" lang="ja-JP" altLang="en-US" dirty="0"/>
              <a:t>技術</a:t>
            </a:r>
          </a:p>
        </p:txBody>
      </p:sp>
    </p:spTree>
    <p:extLst>
      <p:ext uri="{BB962C8B-B14F-4D97-AF65-F5344CB8AC3E}">
        <p14:creationId xmlns:p14="http://schemas.microsoft.com/office/powerpoint/2010/main" val="95873975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148D897-6E65-46F0-AA2C-788797053783}"/>
              </a:ext>
            </a:extLst>
          </p:cNvPr>
          <p:cNvSpPr>
            <a:spLocks noGrp="1"/>
          </p:cNvSpPr>
          <p:nvPr>
            <p:ph sz="quarter" idx="10"/>
          </p:nvPr>
        </p:nvSpPr>
        <p:spPr/>
        <p:txBody>
          <a:bodyPr>
            <a:normAutofit/>
          </a:bodyPr>
          <a:lstStyle/>
          <a:p>
            <a:r>
              <a:rPr lang="ja-JP" altLang="en-US" dirty="0"/>
              <a:t>型を参照することをメタデータでは</a:t>
            </a:r>
          </a:p>
          <a:p>
            <a:pPr lvl="1"/>
            <a:r>
              <a:rPr lang="ja-JP" altLang="en-US" dirty="0"/>
              <a:t>アセンブリ参照（アセンブリ識別子）</a:t>
            </a:r>
          </a:p>
          <a:p>
            <a:pPr lvl="1"/>
            <a:r>
              <a:rPr lang="ja-JP" altLang="en-US" dirty="0"/>
              <a:t>型（クラス）名</a:t>
            </a:r>
          </a:p>
          <a:p>
            <a:pPr lvl="1"/>
            <a:r>
              <a:rPr lang="ja-JP" altLang="en-US" dirty="0"/>
              <a:t>メソッド名とメソッド シグネチャ</a:t>
            </a:r>
          </a:p>
          <a:p>
            <a:r>
              <a:rPr lang="ja-JP" altLang="en-US" dirty="0"/>
              <a:t>パッケージ システムを使ったテクニック</a:t>
            </a:r>
          </a:p>
          <a:p>
            <a:pPr lvl="1"/>
            <a:r>
              <a:rPr lang="ja-JP" altLang="en-US" dirty="0"/>
              <a:t>コンパイル時は、メタデータのみを解決</a:t>
            </a:r>
          </a:p>
          <a:p>
            <a:pPr lvl="1"/>
            <a:r>
              <a:rPr lang="ja-JP" altLang="en-US" dirty="0"/>
              <a:t>配布時にプラットフォーム固有のアセンブリに置き換える</a:t>
            </a:r>
          </a:p>
          <a:p>
            <a:endParaRPr lang="ja-JP" altLang="en-US" dirty="0"/>
          </a:p>
          <a:p>
            <a:r>
              <a:rPr lang="ja-JP" altLang="en-US" dirty="0"/>
              <a:t>メタデータの特徴を活用したテクニック</a:t>
            </a:r>
          </a:p>
          <a:p>
            <a:pPr lvl="1"/>
            <a:r>
              <a:rPr lang="en-US" altLang="ja-JP" dirty="0" err="1"/>
              <a:t>AssemblyRef</a:t>
            </a:r>
            <a:r>
              <a:rPr lang="en-US" altLang="ja-JP" dirty="0"/>
              <a:t>, </a:t>
            </a:r>
            <a:r>
              <a:rPr lang="en-US" altLang="ja-JP" dirty="0" err="1"/>
              <a:t>TypeRef</a:t>
            </a:r>
            <a:r>
              <a:rPr lang="en-US" altLang="ja-JP" dirty="0"/>
              <a:t>, </a:t>
            </a:r>
            <a:r>
              <a:rPr lang="en-US" altLang="ja-JP" dirty="0" err="1"/>
              <a:t>MemberRef</a:t>
            </a:r>
            <a:endParaRPr kumimoji="1" lang="ja-JP" altLang="en-US" dirty="0"/>
          </a:p>
        </p:txBody>
      </p:sp>
      <p:sp>
        <p:nvSpPr>
          <p:cNvPr id="3" name="タイトル 2">
            <a:extLst>
              <a:ext uri="{FF2B5EF4-FFF2-40B4-BE49-F238E27FC236}">
                <a16:creationId xmlns:a16="http://schemas.microsoft.com/office/drawing/2014/main" id="{D2C6D1CD-14D1-4C76-95CA-69B261DF0192}"/>
              </a:ext>
            </a:extLst>
          </p:cNvPr>
          <p:cNvSpPr>
            <a:spLocks noGrp="1"/>
          </p:cNvSpPr>
          <p:nvPr>
            <p:ph type="title"/>
          </p:nvPr>
        </p:nvSpPr>
        <p:spPr/>
        <p:txBody>
          <a:bodyPr/>
          <a:lstStyle/>
          <a:p>
            <a:r>
              <a:rPr kumimoji="1" lang="en-US" altLang="ja-JP" dirty="0"/>
              <a:t>Bait and Switch</a:t>
            </a:r>
            <a:endParaRPr kumimoji="1" lang="ja-JP" altLang="en-US" dirty="0"/>
          </a:p>
        </p:txBody>
      </p:sp>
    </p:spTree>
    <p:extLst>
      <p:ext uri="{BB962C8B-B14F-4D97-AF65-F5344CB8AC3E}">
        <p14:creationId xmlns:p14="http://schemas.microsoft.com/office/powerpoint/2010/main" val="547301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C33BA36-2B6D-49B9-90CB-68930BC86782}"/>
              </a:ext>
            </a:extLst>
          </p:cNvPr>
          <p:cNvSpPr>
            <a:spLocks noGrp="1"/>
          </p:cNvSpPr>
          <p:nvPr>
            <p:ph sz="quarter" idx="10"/>
          </p:nvPr>
        </p:nvSpPr>
        <p:spPr/>
        <p:txBody>
          <a:bodyPr>
            <a:normAutofit/>
          </a:bodyPr>
          <a:lstStyle/>
          <a:p>
            <a:r>
              <a:rPr lang="en-US" altLang="ja-JP" dirty="0"/>
              <a:t>Bait and Switch</a:t>
            </a:r>
          </a:p>
          <a:p>
            <a:r>
              <a:rPr lang="ja-JP" altLang="en-US" dirty="0"/>
              <a:t>パッケージ開発者は、</a:t>
            </a:r>
            <a:r>
              <a:rPr lang="en-US" altLang="ja-JP" dirty="0"/>
              <a:t>Bait and Switch </a:t>
            </a:r>
            <a:r>
              <a:rPr lang="ja-JP" altLang="en-US" dirty="0"/>
              <a:t>を使ってサポート プラットフォームを増やす</a:t>
            </a:r>
          </a:p>
          <a:p>
            <a:r>
              <a:rPr lang="ja-JP" altLang="en-US" dirty="0"/>
              <a:t>配布や実行時に、ランタイム識別子 </a:t>
            </a:r>
            <a:r>
              <a:rPr lang="en-US" altLang="ja-JP" dirty="0"/>
              <a:t>(RID) </a:t>
            </a:r>
            <a:r>
              <a:rPr lang="ja-JP" altLang="en-US" dirty="0"/>
              <a:t>によって実装コードを切り替える</a:t>
            </a:r>
            <a:endParaRPr lang="en-US" altLang="ja-JP" dirty="0"/>
          </a:p>
          <a:p>
            <a:pPr lvl="1"/>
            <a:r>
              <a:rPr lang="en-US" altLang="ja-JP" dirty="0" err="1"/>
              <a:t>Nuget</a:t>
            </a:r>
            <a:r>
              <a:rPr lang="ja-JP" altLang="en-US" dirty="0"/>
              <a:t> パッケージ内の </a:t>
            </a:r>
            <a:r>
              <a:rPr lang="en-US" altLang="ja-JP" dirty="0"/>
              <a:t>lib</a:t>
            </a:r>
            <a:endParaRPr lang="ja-JP" altLang="en-US" dirty="0"/>
          </a:p>
          <a:p>
            <a:r>
              <a:rPr lang="ja-JP" altLang="en-US" dirty="0"/>
              <a:t>開発時は、メタデータのみ</a:t>
            </a:r>
            <a:endParaRPr lang="en-US" altLang="ja-JP" dirty="0"/>
          </a:p>
          <a:p>
            <a:pPr lvl="1"/>
            <a:r>
              <a:rPr kumimoji="1" lang="en-US" altLang="ja-JP" dirty="0" err="1"/>
              <a:t>Nuget</a:t>
            </a:r>
            <a:r>
              <a:rPr kumimoji="1" lang="ja-JP" altLang="en-US" dirty="0"/>
              <a:t> パッケージ内の </a:t>
            </a:r>
            <a:r>
              <a:rPr kumimoji="1" lang="en-US" altLang="ja-JP" dirty="0"/>
              <a:t>Ref</a:t>
            </a:r>
            <a:r>
              <a:rPr kumimoji="1" lang="ja-JP" altLang="en-US" dirty="0"/>
              <a:t> や </a:t>
            </a:r>
            <a:r>
              <a:rPr kumimoji="1" lang="en-US" altLang="ja-JP" dirty="0"/>
              <a:t>build</a:t>
            </a:r>
            <a:endParaRPr lang="en-US" altLang="ja-JP" dirty="0"/>
          </a:p>
          <a:p>
            <a:r>
              <a:rPr kumimoji="1" lang="en-US" altLang="ja-JP" dirty="0"/>
              <a:t>.NET</a:t>
            </a:r>
            <a:r>
              <a:rPr kumimoji="1" lang="ja-JP" altLang="en-US" dirty="0"/>
              <a:t> </a:t>
            </a:r>
            <a:r>
              <a:rPr kumimoji="1" lang="en-US" altLang="ja-JP" dirty="0"/>
              <a:t>Standard</a:t>
            </a:r>
            <a:r>
              <a:rPr kumimoji="1" lang="ja-JP" altLang="en-US" dirty="0"/>
              <a:t> はライブラリ向けのプラットフォーム</a:t>
            </a:r>
            <a:endParaRPr kumimoji="1" lang="en-US" altLang="ja-JP" dirty="0"/>
          </a:p>
        </p:txBody>
      </p:sp>
      <p:sp>
        <p:nvSpPr>
          <p:cNvPr id="3" name="タイトル 2">
            <a:extLst>
              <a:ext uri="{FF2B5EF4-FFF2-40B4-BE49-F238E27FC236}">
                <a16:creationId xmlns:a16="http://schemas.microsoft.com/office/drawing/2014/main" id="{912283AB-EA0B-4A09-8E64-8C1628C76955}"/>
              </a:ext>
            </a:extLst>
          </p:cNvPr>
          <p:cNvSpPr>
            <a:spLocks noGrp="1"/>
          </p:cNvSpPr>
          <p:nvPr>
            <p:ph type="title"/>
          </p:nvPr>
        </p:nvSpPr>
        <p:spPr/>
        <p:txBody>
          <a:bodyPr/>
          <a:lstStyle/>
          <a:p>
            <a:r>
              <a:rPr kumimoji="1" lang="ja-JP" altLang="en-US" dirty="0"/>
              <a:t>メタデータを支える技術</a:t>
            </a:r>
          </a:p>
        </p:txBody>
      </p:sp>
    </p:spTree>
    <p:extLst>
      <p:ext uri="{BB962C8B-B14F-4D97-AF65-F5344CB8AC3E}">
        <p14:creationId xmlns:p14="http://schemas.microsoft.com/office/powerpoint/2010/main" val="3125907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26C93083-19CB-4E63-9184-EC629349FBAF}"/>
              </a:ext>
            </a:extLst>
          </p:cNvPr>
          <p:cNvSpPr>
            <a:spLocks noGrp="1"/>
          </p:cNvSpPr>
          <p:nvPr>
            <p:ph type="title"/>
          </p:nvPr>
        </p:nvSpPr>
        <p:spPr/>
        <p:txBody>
          <a:bodyPr/>
          <a:lstStyle/>
          <a:p>
            <a:r>
              <a:rPr kumimoji="1" lang="ja-JP" altLang="en-US" dirty="0"/>
              <a:t>アプリの展開方法</a:t>
            </a:r>
          </a:p>
        </p:txBody>
      </p:sp>
      <p:graphicFrame>
        <p:nvGraphicFramePr>
          <p:cNvPr id="5" name="Table 5">
            <a:extLst>
              <a:ext uri="{FF2B5EF4-FFF2-40B4-BE49-F238E27FC236}">
                <a16:creationId xmlns:a16="http://schemas.microsoft.com/office/drawing/2014/main" id="{7C4147A6-958D-4C95-B38A-6284279F2483}"/>
              </a:ext>
            </a:extLst>
          </p:cNvPr>
          <p:cNvGraphicFramePr>
            <a:graphicFrameLocks noGrp="1"/>
          </p:cNvGraphicFramePr>
          <p:nvPr/>
        </p:nvGraphicFramePr>
        <p:xfrm>
          <a:off x="378011" y="1099449"/>
          <a:ext cx="11365389" cy="4404128"/>
        </p:xfrm>
        <a:graphic>
          <a:graphicData uri="http://schemas.openxmlformats.org/drawingml/2006/table">
            <a:tbl>
              <a:tblPr firstRow="1" bandRow="1">
                <a:tableStyleId>{1E171933-4619-4E11-9A3F-F7608DF75F80}</a:tableStyleId>
              </a:tblPr>
              <a:tblGrid>
                <a:gridCol w="3953178">
                  <a:extLst>
                    <a:ext uri="{9D8B030D-6E8A-4147-A177-3AD203B41FA5}">
                      <a16:colId xmlns:a16="http://schemas.microsoft.com/office/drawing/2014/main" val="20000"/>
                    </a:ext>
                  </a:extLst>
                </a:gridCol>
                <a:gridCol w="3882586">
                  <a:extLst>
                    <a:ext uri="{9D8B030D-6E8A-4147-A177-3AD203B41FA5}">
                      <a16:colId xmlns:a16="http://schemas.microsoft.com/office/drawing/2014/main" val="20002"/>
                    </a:ext>
                  </a:extLst>
                </a:gridCol>
                <a:gridCol w="3529625">
                  <a:extLst>
                    <a:ext uri="{9D8B030D-6E8A-4147-A177-3AD203B41FA5}">
                      <a16:colId xmlns:a16="http://schemas.microsoft.com/office/drawing/2014/main" val="3633040368"/>
                    </a:ext>
                  </a:extLst>
                </a:gridCol>
              </a:tblGrid>
              <a:tr h="1196578">
                <a:tc>
                  <a:txBody>
                    <a:bodyPr/>
                    <a:lstStyle/>
                    <a:p>
                      <a:pPr algn="ctr"/>
                      <a:r>
                        <a:rPr lang="ja-JP" altLang="en-US" sz="2400" dirty="0"/>
                        <a:t>展開方法</a:t>
                      </a:r>
                      <a:endParaRPr lang="en-US" sz="2400" b="0" dirty="0">
                        <a:gradFill>
                          <a:gsLst>
                            <a:gs pos="5310">
                              <a:srgbClr val="FFFFFF"/>
                            </a:gs>
                            <a:gs pos="21239">
                              <a:srgbClr val="FFFFFF"/>
                            </a:gs>
                          </a:gsLst>
                          <a:lin ang="5400000" scaled="0"/>
                        </a:gradFill>
                        <a:latin typeface="+mn-lt"/>
                      </a:endParaRPr>
                    </a:p>
                  </a:txBody>
                  <a:tcPr marL="89630" marR="89630" marT="0" marB="0" anchor="ctr">
                    <a:lnL w="9525" cap="flat" cmpd="sng" algn="ctr">
                      <a:solidFill>
                        <a:schemeClr val="accent4"/>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pPr algn="ctr"/>
                      <a:r>
                        <a:rPr lang="ja-JP" altLang="en-US" sz="2400" b="1" dirty="0">
                          <a:gradFill>
                            <a:gsLst>
                              <a:gs pos="5310">
                                <a:srgbClr val="FFFFFF"/>
                              </a:gs>
                              <a:gs pos="21239">
                                <a:srgbClr val="FFFFFF"/>
                              </a:gs>
                            </a:gsLst>
                            <a:lin ang="5400000" scaled="0"/>
                          </a:gradFill>
                          <a:latin typeface="+mn-lt"/>
                        </a:rPr>
                        <a:t>説　明</a:t>
                      </a:r>
                      <a:endParaRPr lang="en-US" sz="2400" b="1" dirty="0">
                        <a:gradFill>
                          <a:gsLst>
                            <a:gs pos="5310">
                              <a:srgbClr val="FFFFFF"/>
                            </a:gs>
                            <a:gs pos="21239">
                              <a:srgbClr val="FFFFFF"/>
                            </a:gs>
                          </a:gsLst>
                          <a:lin ang="5400000" scaled="0"/>
                        </a:gradFill>
                        <a:latin typeface="+mn-lt"/>
                      </a:endParaRPr>
                    </a:p>
                  </a:txBody>
                  <a:tcPr marL="89630" marR="89630" marT="0" marB="0"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pPr algn="ctr"/>
                      <a:r>
                        <a:rPr lang="ja-JP" altLang="en-US" sz="2400" b="1" dirty="0">
                          <a:gradFill>
                            <a:gsLst>
                              <a:gs pos="5310">
                                <a:srgbClr val="FFFFFF"/>
                              </a:gs>
                              <a:gs pos="21239">
                                <a:srgbClr val="FFFFFF"/>
                              </a:gs>
                            </a:gsLst>
                            <a:lin ang="5400000" scaled="0"/>
                          </a:gradFill>
                          <a:latin typeface="+mn-lt"/>
                        </a:rPr>
                        <a:t>コマンド</a:t>
                      </a:r>
                      <a:endParaRPr lang="en-US" sz="2400" b="1" dirty="0">
                        <a:gradFill>
                          <a:gsLst>
                            <a:gs pos="5310">
                              <a:srgbClr val="FFFFFF"/>
                            </a:gs>
                            <a:gs pos="21239">
                              <a:srgbClr val="FFFFFF"/>
                            </a:gs>
                          </a:gsLst>
                          <a:lin ang="5400000" scaled="0"/>
                        </a:gradFill>
                        <a:latin typeface="+mn-lt"/>
                      </a:endParaRPr>
                    </a:p>
                  </a:txBody>
                  <a:tcPr marL="89630" marR="89630" marT="0" marB="0"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10000"/>
                  </a:ext>
                </a:extLst>
              </a:tr>
              <a:tr h="1012990">
                <a:tc>
                  <a:txBody>
                    <a:bodyPr/>
                    <a:lstStyle/>
                    <a:p>
                      <a:pPr algn="ctr"/>
                      <a:r>
                        <a:rPr lang="ja-JP" altLang="en-US" sz="1800" dirty="0"/>
                        <a:t>フレームワークへ依存する展開</a:t>
                      </a:r>
                      <a:endParaRPr lang="en-US" altLang="ja-JP" sz="1800" dirty="0"/>
                    </a:p>
                    <a:p>
                      <a:pPr algn="ctr"/>
                      <a:r>
                        <a:rPr lang="en-US" altLang="ja-JP" sz="1800" dirty="0">
                          <a:gradFill>
                            <a:gsLst>
                              <a:gs pos="66981">
                                <a:schemeClr val="tx1">
                                  <a:lumMod val="75000"/>
                                  <a:lumOff val="25000"/>
                                </a:schemeClr>
                              </a:gs>
                              <a:gs pos="0">
                                <a:schemeClr val="tx1">
                                  <a:lumMod val="75000"/>
                                  <a:lumOff val="25000"/>
                                </a:schemeClr>
                              </a:gs>
                            </a:gsLst>
                            <a:lin ang="5400000" scaled="0"/>
                          </a:gradFill>
                        </a:rPr>
                        <a:t>(Framework-Dependent Deployment)</a:t>
                      </a:r>
                      <a:endParaRPr lang="en-US" sz="1800" dirty="0">
                        <a:gradFill>
                          <a:gsLst>
                            <a:gs pos="66981">
                              <a:schemeClr val="tx1">
                                <a:lumMod val="75000"/>
                                <a:lumOff val="25000"/>
                              </a:schemeClr>
                            </a:gs>
                            <a:gs pos="0">
                              <a:schemeClr val="tx1">
                                <a:lumMod val="75000"/>
                                <a:lumOff val="25000"/>
                              </a:schemeClr>
                            </a:gs>
                          </a:gsLst>
                          <a:lin ang="5400000" scaled="0"/>
                        </a:gradFill>
                      </a:endParaRPr>
                    </a:p>
                  </a:txBody>
                  <a:tcPr marL="89630" marR="89630" marT="0"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pPr algn="l"/>
                      <a:r>
                        <a:rPr lang="ja-JP" altLang="en-US" sz="1800" dirty="0">
                          <a:gradFill>
                            <a:gsLst>
                              <a:gs pos="66981">
                                <a:schemeClr val="tx1">
                                  <a:lumMod val="75000"/>
                                  <a:lumOff val="25000"/>
                                </a:schemeClr>
                              </a:gs>
                              <a:gs pos="0">
                                <a:schemeClr val="tx1">
                                  <a:lumMod val="75000"/>
                                  <a:lumOff val="25000"/>
                                </a:schemeClr>
                              </a:gs>
                            </a:gsLst>
                            <a:lin ang="5400000" scaled="0"/>
                          </a:gradFill>
                        </a:rPr>
                        <a:t>システム側で共有するフレームワークが必要</a:t>
                      </a:r>
                      <a:endParaRPr lang="en-US" altLang="ja-JP" sz="1800" dirty="0">
                        <a:gradFill>
                          <a:gsLst>
                            <a:gs pos="66981">
                              <a:schemeClr val="tx1">
                                <a:lumMod val="75000"/>
                                <a:lumOff val="25000"/>
                              </a:schemeClr>
                            </a:gs>
                            <a:gs pos="0">
                              <a:schemeClr val="tx1">
                                <a:lumMod val="75000"/>
                                <a:lumOff val="25000"/>
                              </a:schemeClr>
                            </a:gs>
                          </a:gsLst>
                          <a:lin ang="5400000" scaled="0"/>
                        </a:gradFill>
                      </a:endParaRPr>
                    </a:p>
                    <a:p>
                      <a:pPr algn="l"/>
                      <a:r>
                        <a:rPr lang="ja-JP" altLang="en-US" sz="1800" dirty="0">
                          <a:gradFill>
                            <a:gsLst>
                              <a:gs pos="66981">
                                <a:schemeClr val="tx1">
                                  <a:lumMod val="75000"/>
                                  <a:lumOff val="25000"/>
                                </a:schemeClr>
                              </a:gs>
                              <a:gs pos="0">
                                <a:schemeClr val="tx1">
                                  <a:lumMod val="75000"/>
                                  <a:lumOff val="25000"/>
                                </a:schemeClr>
                              </a:gs>
                            </a:gsLst>
                            <a:lin ang="5400000" scaled="0"/>
                          </a:gradFill>
                        </a:rPr>
                        <a:t>実行： </a:t>
                      </a:r>
                      <a:r>
                        <a:rPr lang="en-US" altLang="ja-JP" sz="1800" dirty="0">
                          <a:gradFill>
                            <a:gsLst>
                              <a:gs pos="66981">
                                <a:schemeClr val="tx1">
                                  <a:lumMod val="75000"/>
                                  <a:lumOff val="25000"/>
                                </a:schemeClr>
                              </a:gs>
                              <a:gs pos="0">
                                <a:schemeClr val="tx1">
                                  <a:lumMod val="75000"/>
                                  <a:lumOff val="25000"/>
                                </a:schemeClr>
                              </a:gs>
                            </a:gsLst>
                            <a:lin ang="5400000" scaled="0"/>
                          </a:gradFill>
                        </a:rPr>
                        <a:t>dotnet  </a:t>
                      </a:r>
                      <a:r>
                        <a:rPr lang="ja-JP" altLang="en-US" sz="1800" dirty="0">
                          <a:gradFill>
                            <a:gsLst>
                              <a:gs pos="66981">
                                <a:schemeClr val="tx1">
                                  <a:lumMod val="75000"/>
                                  <a:lumOff val="25000"/>
                                </a:schemeClr>
                              </a:gs>
                              <a:gs pos="0">
                                <a:schemeClr val="tx1">
                                  <a:lumMod val="75000"/>
                                  <a:lumOff val="25000"/>
                                </a:schemeClr>
                              </a:gs>
                            </a:gsLst>
                            <a:lin ang="5400000" scaled="0"/>
                          </a:gradFill>
                        </a:rPr>
                        <a:t>アプリ</a:t>
                      </a:r>
                      <a:r>
                        <a:rPr lang="en-US" altLang="ja-JP" sz="1800" dirty="0">
                          <a:gradFill>
                            <a:gsLst>
                              <a:gs pos="66981">
                                <a:schemeClr val="tx1">
                                  <a:lumMod val="75000"/>
                                  <a:lumOff val="25000"/>
                                </a:schemeClr>
                              </a:gs>
                              <a:gs pos="0">
                                <a:schemeClr val="tx1">
                                  <a:lumMod val="75000"/>
                                  <a:lumOff val="25000"/>
                                </a:schemeClr>
                              </a:gs>
                            </a:gsLst>
                            <a:lin ang="5400000" scaled="0"/>
                          </a:gradFill>
                        </a:rPr>
                        <a:t>.</a:t>
                      </a:r>
                      <a:r>
                        <a:rPr lang="en-US" altLang="ja-JP" sz="1800" dirty="0" err="1">
                          <a:gradFill>
                            <a:gsLst>
                              <a:gs pos="66981">
                                <a:schemeClr val="tx1">
                                  <a:lumMod val="75000"/>
                                  <a:lumOff val="25000"/>
                                </a:schemeClr>
                              </a:gs>
                              <a:gs pos="0">
                                <a:schemeClr val="tx1">
                                  <a:lumMod val="75000"/>
                                  <a:lumOff val="25000"/>
                                </a:schemeClr>
                              </a:gs>
                            </a:gsLst>
                            <a:lin ang="5400000" scaled="0"/>
                          </a:gradFill>
                        </a:rPr>
                        <a:t>dll</a:t>
                      </a:r>
                      <a:endParaRPr lang="en-US" altLang="ja-JP" sz="1800" dirty="0">
                        <a:gradFill>
                          <a:gsLst>
                            <a:gs pos="66981">
                              <a:schemeClr val="tx1">
                                <a:lumMod val="75000"/>
                                <a:lumOff val="25000"/>
                              </a:schemeClr>
                            </a:gs>
                            <a:gs pos="0">
                              <a:schemeClr val="tx1">
                                <a:lumMod val="75000"/>
                                <a:lumOff val="25000"/>
                              </a:schemeClr>
                            </a:gs>
                          </a:gsLst>
                          <a:lin ang="5400000" scaled="0"/>
                        </a:gradFill>
                      </a:endParaRPr>
                    </a:p>
                    <a:p>
                      <a:pPr algn="l"/>
                      <a:r>
                        <a:rPr lang="ja-JP" altLang="en-US" sz="1800" dirty="0">
                          <a:gradFill>
                            <a:gsLst>
                              <a:gs pos="66981">
                                <a:schemeClr val="tx1">
                                  <a:lumMod val="75000"/>
                                  <a:lumOff val="25000"/>
                                </a:schemeClr>
                              </a:gs>
                              <a:gs pos="0">
                                <a:schemeClr val="tx1">
                                  <a:lumMod val="75000"/>
                                  <a:lumOff val="25000"/>
                                </a:schemeClr>
                              </a:gs>
                            </a:gsLst>
                            <a:lin ang="5400000" scaled="0"/>
                          </a:gradFill>
                        </a:rPr>
                        <a:t>配布サイズが最小</a:t>
                      </a:r>
                      <a:endParaRPr lang="en-US" sz="1800" dirty="0">
                        <a:gradFill>
                          <a:gsLst>
                            <a:gs pos="66981">
                              <a:schemeClr val="tx1">
                                <a:lumMod val="75000"/>
                                <a:lumOff val="25000"/>
                              </a:schemeClr>
                            </a:gs>
                            <a:gs pos="0">
                              <a:schemeClr val="tx1">
                                <a:lumMod val="75000"/>
                                <a:lumOff val="25000"/>
                              </a:schemeClr>
                            </a:gs>
                          </a:gsLst>
                          <a:lin ang="5400000" scaled="0"/>
                        </a:gradFill>
                      </a:endParaRPr>
                    </a:p>
                  </a:txBody>
                  <a:tcPr marL="89630" marR="89630" marT="0"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pPr algn="l"/>
                      <a:r>
                        <a:rPr lang="en-US" sz="1800" dirty="0">
                          <a:gradFill>
                            <a:gsLst>
                              <a:gs pos="66981">
                                <a:schemeClr val="tx1">
                                  <a:lumMod val="75000"/>
                                  <a:lumOff val="25000"/>
                                </a:schemeClr>
                              </a:gs>
                              <a:gs pos="0">
                                <a:schemeClr val="tx1">
                                  <a:lumMod val="75000"/>
                                  <a:lumOff val="25000"/>
                                </a:schemeClr>
                              </a:gs>
                            </a:gsLst>
                            <a:lin ang="5400000" scaled="0"/>
                          </a:gradFill>
                        </a:rPr>
                        <a:t>dotnet publish –c Release</a:t>
                      </a:r>
                    </a:p>
                  </a:txBody>
                  <a:tcPr marL="89630" marR="89630" marT="0"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10001"/>
                  </a:ext>
                </a:extLst>
              </a:tr>
              <a:tr h="1012990">
                <a:tc>
                  <a:txBody>
                    <a:bodyPr/>
                    <a:lstStyle/>
                    <a:p>
                      <a:pPr algn="ctr"/>
                      <a:r>
                        <a:rPr lang="ja-JP" altLang="en-US" sz="1800" dirty="0">
                          <a:gradFill>
                            <a:gsLst>
                              <a:gs pos="66981">
                                <a:schemeClr val="tx1">
                                  <a:lumMod val="75000"/>
                                  <a:lumOff val="25000"/>
                                </a:schemeClr>
                              </a:gs>
                              <a:gs pos="0">
                                <a:schemeClr val="tx1">
                                  <a:lumMod val="75000"/>
                                  <a:lumOff val="25000"/>
                                </a:schemeClr>
                              </a:gs>
                            </a:gsLst>
                            <a:lin ang="5400000" scaled="0"/>
                          </a:gradFill>
                        </a:rPr>
                        <a:t>自己完結</a:t>
                      </a:r>
                      <a:endParaRPr lang="en-US" altLang="ja-JP" sz="1800" dirty="0">
                        <a:gradFill>
                          <a:gsLst>
                            <a:gs pos="66981">
                              <a:schemeClr val="tx1">
                                <a:lumMod val="75000"/>
                                <a:lumOff val="25000"/>
                              </a:schemeClr>
                            </a:gs>
                            <a:gs pos="0">
                              <a:schemeClr val="tx1">
                                <a:lumMod val="75000"/>
                                <a:lumOff val="25000"/>
                              </a:schemeClr>
                            </a:gs>
                          </a:gsLst>
                          <a:lin ang="5400000" scaled="0"/>
                        </a:gradFill>
                      </a:endParaRPr>
                    </a:p>
                    <a:p>
                      <a:pPr algn="ctr"/>
                      <a:r>
                        <a:rPr lang="en-US" sz="1800" dirty="0">
                          <a:gradFill>
                            <a:gsLst>
                              <a:gs pos="66981">
                                <a:schemeClr val="tx1">
                                  <a:lumMod val="75000"/>
                                  <a:lumOff val="25000"/>
                                </a:schemeClr>
                              </a:gs>
                              <a:gs pos="0">
                                <a:schemeClr val="tx1">
                                  <a:lumMod val="75000"/>
                                  <a:lumOff val="25000"/>
                                </a:schemeClr>
                              </a:gs>
                            </a:gsLst>
                            <a:lin ang="5400000" scaled="0"/>
                          </a:gradFill>
                        </a:rPr>
                        <a:t>(Self-Contained</a:t>
                      </a:r>
                      <a:r>
                        <a:rPr lang="ja-JP" altLang="en-US" sz="1800" dirty="0">
                          <a:gradFill>
                            <a:gsLst>
                              <a:gs pos="66981">
                                <a:schemeClr val="tx1">
                                  <a:lumMod val="75000"/>
                                  <a:lumOff val="25000"/>
                                </a:schemeClr>
                              </a:gs>
                              <a:gs pos="0">
                                <a:schemeClr val="tx1">
                                  <a:lumMod val="75000"/>
                                  <a:lumOff val="25000"/>
                                </a:schemeClr>
                              </a:gs>
                            </a:gsLst>
                            <a:lin ang="5400000" scaled="0"/>
                          </a:gradFill>
                        </a:rPr>
                        <a:t> </a:t>
                      </a:r>
                      <a:r>
                        <a:rPr lang="en-US" altLang="ja-JP" sz="1800" dirty="0">
                          <a:gradFill>
                            <a:gsLst>
                              <a:gs pos="66981">
                                <a:schemeClr val="tx1">
                                  <a:lumMod val="75000"/>
                                  <a:lumOff val="25000"/>
                                </a:schemeClr>
                              </a:gs>
                              <a:gs pos="0">
                                <a:schemeClr val="tx1">
                                  <a:lumMod val="75000"/>
                                  <a:lumOff val="25000"/>
                                </a:schemeClr>
                              </a:gs>
                            </a:gsLst>
                            <a:lin ang="5400000" scaled="0"/>
                          </a:gradFill>
                        </a:rPr>
                        <a:t>Deployment</a:t>
                      </a:r>
                      <a:r>
                        <a:rPr lang="en-US" sz="1800" dirty="0">
                          <a:gradFill>
                            <a:gsLst>
                              <a:gs pos="66981">
                                <a:schemeClr val="tx1">
                                  <a:lumMod val="75000"/>
                                  <a:lumOff val="25000"/>
                                </a:schemeClr>
                              </a:gs>
                              <a:gs pos="0">
                                <a:schemeClr val="tx1">
                                  <a:lumMod val="75000"/>
                                  <a:lumOff val="25000"/>
                                </a:schemeClr>
                              </a:gs>
                            </a:gsLst>
                            <a:lin ang="5400000" scaled="0"/>
                          </a:gradFill>
                        </a:rPr>
                        <a:t>)</a:t>
                      </a:r>
                    </a:p>
                  </a:txBody>
                  <a:tcPr marL="89630" marR="89630" marT="0"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pPr algn="l"/>
                      <a:r>
                        <a:rPr lang="ja-JP" altLang="en-US" sz="1800" dirty="0">
                          <a:gradFill>
                            <a:gsLst>
                              <a:gs pos="66981">
                                <a:schemeClr val="tx1">
                                  <a:lumMod val="75000"/>
                                  <a:lumOff val="25000"/>
                                </a:schemeClr>
                              </a:gs>
                              <a:gs pos="0">
                                <a:schemeClr val="tx1">
                                  <a:lumMod val="75000"/>
                                  <a:lumOff val="25000"/>
                                </a:schemeClr>
                              </a:gs>
                            </a:gsLst>
                            <a:lin ang="5400000" scaled="0"/>
                          </a:gradFill>
                        </a:rPr>
                        <a:t>必要なランタイムをアプリに同梱</a:t>
                      </a:r>
                      <a:endParaRPr lang="en-US" altLang="ja-JP" sz="1800" dirty="0">
                        <a:gradFill>
                          <a:gsLst>
                            <a:gs pos="66981">
                              <a:schemeClr val="tx1">
                                <a:lumMod val="75000"/>
                                <a:lumOff val="25000"/>
                              </a:schemeClr>
                            </a:gs>
                            <a:gs pos="0">
                              <a:schemeClr val="tx1">
                                <a:lumMod val="75000"/>
                                <a:lumOff val="25000"/>
                              </a:schemeClr>
                            </a:gs>
                          </a:gsLst>
                          <a:lin ang="5400000" scaled="0"/>
                        </a:gradFill>
                      </a:endParaRPr>
                    </a:p>
                    <a:p>
                      <a:pPr algn="l"/>
                      <a:r>
                        <a:rPr lang="ja-JP" altLang="en-US" sz="1800" dirty="0">
                          <a:gradFill>
                            <a:gsLst>
                              <a:gs pos="66981">
                                <a:schemeClr val="tx1">
                                  <a:lumMod val="75000"/>
                                  <a:lumOff val="25000"/>
                                </a:schemeClr>
                              </a:gs>
                              <a:gs pos="0">
                                <a:schemeClr val="tx1">
                                  <a:lumMod val="75000"/>
                                  <a:lumOff val="25000"/>
                                </a:schemeClr>
                              </a:gs>
                            </a:gsLst>
                            <a:lin ang="5400000" scaled="0"/>
                          </a:gradFill>
                        </a:rPr>
                        <a:t>実行：アプリ</a:t>
                      </a:r>
                      <a:r>
                        <a:rPr lang="en-US" altLang="ja-JP" sz="1800" dirty="0">
                          <a:gradFill>
                            <a:gsLst>
                              <a:gs pos="66981">
                                <a:schemeClr val="tx1">
                                  <a:lumMod val="75000"/>
                                  <a:lumOff val="25000"/>
                                </a:schemeClr>
                              </a:gs>
                              <a:gs pos="0">
                                <a:schemeClr val="tx1">
                                  <a:lumMod val="75000"/>
                                  <a:lumOff val="25000"/>
                                </a:schemeClr>
                              </a:gs>
                            </a:gsLst>
                            <a:lin ang="5400000" scaled="0"/>
                          </a:gradFill>
                        </a:rPr>
                        <a:t>.exe</a:t>
                      </a:r>
                    </a:p>
                    <a:p>
                      <a:pPr algn="l"/>
                      <a:r>
                        <a:rPr lang="ja-JP" altLang="en-US" sz="1800" dirty="0">
                          <a:gradFill>
                            <a:gsLst>
                              <a:gs pos="66981">
                                <a:schemeClr val="tx1">
                                  <a:lumMod val="75000"/>
                                  <a:lumOff val="25000"/>
                                </a:schemeClr>
                              </a:gs>
                              <a:gs pos="0">
                                <a:schemeClr val="tx1">
                                  <a:lumMod val="75000"/>
                                  <a:lumOff val="25000"/>
                                </a:schemeClr>
                              </a:gs>
                            </a:gsLst>
                            <a:lin ang="5400000" scaled="0"/>
                          </a:gradFill>
                        </a:rPr>
                        <a:t>配布サイズが最大</a:t>
                      </a:r>
                      <a:endParaRPr lang="en-US" altLang="ja-JP" sz="1800" dirty="0">
                        <a:gradFill>
                          <a:gsLst>
                            <a:gs pos="66981">
                              <a:schemeClr val="tx1">
                                <a:lumMod val="75000"/>
                                <a:lumOff val="25000"/>
                              </a:schemeClr>
                            </a:gs>
                            <a:gs pos="0">
                              <a:schemeClr val="tx1">
                                <a:lumMod val="75000"/>
                                <a:lumOff val="25000"/>
                              </a:schemeClr>
                            </a:gs>
                          </a:gsLst>
                          <a:lin ang="5400000" scaled="0"/>
                        </a:gradFill>
                      </a:endParaRPr>
                    </a:p>
                  </a:txBody>
                  <a:tcPr marL="89630" marR="89630" marT="0"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pPr algn="l"/>
                      <a:r>
                        <a:rPr lang="en-US" altLang="ja-JP" sz="1800" dirty="0">
                          <a:gradFill>
                            <a:gsLst>
                              <a:gs pos="66981">
                                <a:schemeClr val="tx1">
                                  <a:lumMod val="75000"/>
                                  <a:lumOff val="25000"/>
                                </a:schemeClr>
                              </a:gs>
                              <a:gs pos="0">
                                <a:schemeClr val="tx1">
                                  <a:lumMod val="75000"/>
                                  <a:lumOff val="25000"/>
                                </a:schemeClr>
                              </a:gs>
                            </a:gsLst>
                            <a:lin ang="5400000" scaled="0"/>
                          </a:gradFill>
                        </a:rPr>
                        <a:t>dotnet publish –c Release –r &lt;RID&gt; --self-contained</a:t>
                      </a:r>
                      <a:endParaRPr lang="en-US" sz="1800" dirty="0">
                        <a:gradFill>
                          <a:gsLst>
                            <a:gs pos="66981">
                              <a:schemeClr val="tx1">
                                <a:lumMod val="75000"/>
                                <a:lumOff val="25000"/>
                              </a:schemeClr>
                            </a:gs>
                            <a:gs pos="0">
                              <a:schemeClr val="tx1">
                                <a:lumMod val="75000"/>
                                <a:lumOff val="25000"/>
                              </a:schemeClr>
                            </a:gs>
                          </a:gsLst>
                          <a:lin ang="5400000" scaled="0"/>
                        </a:gradFill>
                      </a:endParaRPr>
                    </a:p>
                  </a:txBody>
                  <a:tcPr marL="89630" marR="89630" marT="0"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10002"/>
                  </a:ext>
                </a:extLst>
              </a:tr>
              <a:tr h="1012990">
                <a:tc>
                  <a:txBody>
                    <a:bodyPr/>
                    <a:lstStyle/>
                    <a:p>
                      <a:pPr algn="ctr"/>
                      <a:r>
                        <a:rPr lang="ja-JP" altLang="en-US" sz="1800" dirty="0"/>
                        <a:t>フレームワークへ依存する実行ファイル</a:t>
                      </a:r>
                      <a:endParaRPr lang="en-US" altLang="ja-JP" sz="1800" dirty="0"/>
                    </a:p>
                    <a:p>
                      <a:pPr algn="ctr"/>
                      <a:r>
                        <a:rPr lang="en-US" sz="1800" dirty="0">
                          <a:gradFill>
                            <a:gsLst>
                              <a:gs pos="66981">
                                <a:schemeClr val="tx1">
                                  <a:lumMod val="75000"/>
                                  <a:lumOff val="25000"/>
                                </a:schemeClr>
                              </a:gs>
                              <a:gs pos="0">
                                <a:schemeClr val="tx1">
                                  <a:lumMod val="75000"/>
                                  <a:lumOff val="25000"/>
                                </a:schemeClr>
                              </a:gs>
                            </a:gsLst>
                            <a:lin ang="5400000" scaled="0"/>
                          </a:gradFill>
                        </a:rPr>
                        <a:t>(Framework-Dependent Executable)</a:t>
                      </a:r>
                    </a:p>
                  </a:txBody>
                  <a:tcPr marL="89630" marR="89630" marT="0"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pPr algn="l"/>
                      <a:r>
                        <a:rPr lang="ja-JP" altLang="en-US" sz="1800" dirty="0">
                          <a:gradFill>
                            <a:gsLst>
                              <a:gs pos="66981">
                                <a:schemeClr val="tx1">
                                  <a:lumMod val="75000"/>
                                  <a:lumOff val="25000"/>
                                </a:schemeClr>
                              </a:gs>
                              <a:gs pos="0">
                                <a:schemeClr val="tx1">
                                  <a:lumMod val="75000"/>
                                  <a:lumOff val="25000"/>
                                </a:schemeClr>
                              </a:gs>
                            </a:gsLst>
                            <a:lin ang="5400000" scaled="0"/>
                          </a:gradFill>
                        </a:rPr>
                        <a:t>システム側で共有するフレームワークが必要</a:t>
                      </a:r>
                      <a:endParaRPr lang="en-US" altLang="ja-JP" sz="1800" dirty="0">
                        <a:gradFill>
                          <a:gsLst>
                            <a:gs pos="66981">
                              <a:schemeClr val="tx1">
                                <a:lumMod val="75000"/>
                                <a:lumOff val="25000"/>
                              </a:schemeClr>
                            </a:gs>
                            <a:gs pos="0">
                              <a:schemeClr val="tx1">
                                <a:lumMod val="75000"/>
                                <a:lumOff val="25000"/>
                              </a:schemeClr>
                            </a:gs>
                          </a:gsLst>
                          <a:lin ang="5400000" scaled="0"/>
                        </a:gradFill>
                      </a:endParaRPr>
                    </a:p>
                    <a:p>
                      <a:pPr algn="l"/>
                      <a:r>
                        <a:rPr lang="ja-JP" altLang="en-US" sz="1800" dirty="0">
                          <a:gradFill>
                            <a:gsLst>
                              <a:gs pos="66981">
                                <a:schemeClr val="tx1">
                                  <a:lumMod val="75000"/>
                                  <a:lumOff val="25000"/>
                                </a:schemeClr>
                              </a:gs>
                              <a:gs pos="0">
                                <a:schemeClr val="tx1">
                                  <a:lumMod val="75000"/>
                                  <a:lumOff val="25000"/>
                                </a:schemeClr>
                              </a:gs>
                            </a:gsLst>
                            <a:lin ang="5400000" scaled="0"/>
                          </a:gradFill>
                        </a:rPr>
                        <a:t>実行：アプリ</a:t>
                      </a:r>
                      <a:r>
                        <a:rPr lang="en-US" altLang="ja-JP" sz="1800" dirty="0">
                          <a:gradFill>
                            <a:gsLst>
                              <a:gs pos="66981">
                                <a:schemeClr val="tx1">
                                  <a:lumMod val="75000"/>
                                  <a:lumOff val="25000"/>
                                </a:schemeClr>
                              </a:gs>
                              <a:gs pos="0">
                                <a:schemeClr val="tx1">
                                  <a:lumMod val="75000"/>
                                  <a:lumOff val="25000"/>
                                </a:schemeClr>
                              </a:gs>
                            </a:gsLst>
                            <a:lin ang="5400000" scaled="0"/>
                          </a:gradFill>
                        </a:rPr>
                        <a:t>.exe</a:t>
                      </a:r>
                    </a:p>
                    <a:p>
                      <a:pPr algn="l"/>
                      <a:r>
                        <a:rPr lang="ja-JP" altLang="en-US" sz="1800" dirty="0">
                          <a:gradFill>
                            <a:gsLst>
                              <a:gs pos="66981">
                                <a:schemeClr val="tx1">
                                  <a:lumMod val="75000"/>
                                  <a:lumOff val="25000"/>
                                </a:schemeClr>
                              </a:gs>
                              <a:gs pos="0">
                                <a:schemeClr val="tx1">
                                  <a:lumMod val="75000"/>
                                  <a:lumOff val="25000"/>
                                </a:schemeClr>
                              </a:gs>
                            </a:gsLst>
                            <a:lin ang="5400000" scaled="0"/>
                          </a:gradFill>
                        </a:rPr>
                        <a:t>配布サイズは小</a:t>
                      </a:r>
                      <a:endParaRPr lang="en-US" sz="1800" dirty="0">
                        <a:gradFill>
                          <a:gsLst>
                            <a:gs pos="66981">
                              <a:schemeClr val="tx1">
                                <a:lumMod val="75000"/>
                                <a:lumOff val="25000"/>
                              </a:schemeClr>
                            </a:gs>
                            <a:gs pos="0">
                              <a:schemeClr val="tx1">
                                <a:lumMod val="75000"/>
                                <a:lumOff val="25000"/>
                              </a:schemeClr>
                            </a:gs>
                          </a:gsLst>
                          <a:lin ang="5400000" scaled="0"/>
                        </a:gradFill>
                      </a:endParaRPr>
                    </a:p>
                  </a:txBody>
                  <a:tcPr marL="89630" marR="89630" marT="0"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tc>
                  <a:txBody>
                    <a:bodyPr/>
                    <a:lstStyle/>
                    <a:p>
                      <a:pPr algn="l"/>
                      <a:r>
                        <a:rPr lang="en-US" altLang="ja-JP" sz="1800" dirty="0">
                          <a:gradFill>
                            <a:gsLst>
                              <a:gs pos="66981">
                                <a:schemeClr val="tx1">
                                  <a:lumMod val="75000"/>
                                  <a:lumOff val="25000"/>
                                </a:schemeClr>
                              </a:gs>
                              <a:gs pos="0">
                                <a:schemeClr val="tx1">
                                  <a:lumMod val="75000"/>
                                  <a:lumOff val="25000"/>
                                </a:schemeClr>
                              </a:gs>
                            </a:gsLst>
                            <a:lin ang="5400000" scaled="0"/>
                          </a:gradFill>
                        </a:rPr>
                        <a:t>dotnet publish –c Release –r &lt;RID&gt; --self-contained false</a:t>
                      </a:r>
                      <a:endParaRPr lang="en-US" sz="1800" dirty="0">
                        <a:gradFill>
                          <a:gsLst>
                            <a:gs pos="66981">
                              <a:schemeClr val="tx1">
                                <a:lumMod val="75000"/>
                                <a:lumOff val="25000"/>
                              </a:schemeClr>
                            </a:gs>
                            <a:gs pos="0">
                              <a:schemeClr val="tx1">
                                <a:lumMod val="75000"/>
                                <a:lumOff val="25000"/>
                              </a:schemeClr>
                            </a:gs>
                          </a:gsLst>
                          <a:lin ang="5400000" scaled="0"/>
                        </a:gradFill>
                      </a:endParaRPr>
                    </a:p>
                  </a:txBody>
                  <a:tcPr marL="89630" marR="89630" marT="0" marB="0" anchor="ctr">
                    <a:lnL w="9525" cap="flat" cmpd="sng" algn="ctr">
                      <a:solidFill>
                        <a:schemeClr val="accent4"/>
                      </a:solidFill>
                      <a:prstDash val="solid"/>
                      <a:round/>
                      <a:headEnd type="none" w="med" len="med"/>
                      <a:tailEnd type="none" w="med" len="med"/>
                    </a:lnL>
                    <a:lnR w="9525" cap="flat" cmpd="sng" algn="ctr">
                      <a:solidFill>
                        <a:schemeClr val="accent4"/>
                      </a:solidFill>
                      <a:prstDash val="solid"/>
                      <a:round/>
                      <a:headEnd type="none" w="med" len="med"/>
                      <a:tailEnd type="none" w="med" len="med"/>
                    </a:lnR>
                    <a:lnT w="9525" cap="flat" cmpd="sng" algn="ctr">
                      <a:solidFill>
                        <a:schemeClr val="accent4"/>
                      </a:solidFill>
                      <a:prstDash val="solid"/>
                      <a:round/>
                      <a:headEnd type="none" w="med" len="med"/>
                      <a:tailEnd type="none" w="med" len="med"/>
                    </a:lnT>
                    <a:lnB w="9525"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テキスト ボックス 5">
            <a:extLst>
              <a:ext uri="{FF2B5EF4-FFF2-40B4-BE49-F238E27FC236}">
                <a16:creationId xmlns:a16="http://schemas.microsoft.com/office/drawing/2014/main" id="{30E19BBC-53A9-4749-AC50-4C12892D9A1E}"/>
              </a:ext>
            </a:extLst>
          </p:cNvPr>
          <p:cNvSpPr txBox="1"/>
          <p:nvPr/>
        </p:nvSpPr>
        <p:spPr>
          <a:xfrm>
            <a:off x="378010" y="5687959"/>
            <a:ext cx="11365388" cy="1016818"/>
          </a:xfrm>
          <a:prstGeom prst="rect">
            <a:avLst/>
          </a:prstGeom>
          <a:noFill/>
        </p:spPr>
        <p:txBody>
          <a:bodyPr wrap="square" lIns="179285" tIns="143428" rIns="179285" bIns="143428" rtlCol="0">
            <a:spAutoFit/>
          </a:bodyPr>
          <a:lstStyle/>
          <a:p>
            <a:pPr>
              <a:lnSpc>
                <a:spcPct val="90000"/>
              </a:lnSpc>
              <a:spcAft>
                <a:spcPts val="588"/>
              </a:spcAft>
            </a:pPr>
            <a:r>
              <a:rPr lang="ja-JP" altLang="en-US" sz="2353" dirty="0">
                <a:gradFill>
                  <a:gsLst>
                    <a:gs pos="2917">
                      <a:schemeClr val="tx1"/>
                    </a:gs>
                    <a:gs pos="30000">
                      <a:schemeClr val="tx1"/>
                    </a:gs>
                  </a:gsLst>
                  <a:lin ang="5400000" scaled="0"/>
                </a:gradFill>
                <a:latin typeface="+mn-ea"/>
              </a:rPr>
              <a:t>サイド バイ サイドで依存性を減らして配布するのが </a:t>
            </a:r>
            <a:r>
              <a:rPr lang="en-US" altLang="ja-JP" sz="2353" dirty="0">
                <a:gradFill>
                  <a:gsLst>
                    <a:gs pos="2917">
                      <a:schemeClr val="tx1"/>
                    </a:gs>
                    <a:gs pos="30000">
                      <a:schemeClr val="tx1"/>
                    </a:gs>
                  </a:gsLst>
                  <a:lin ang="5400000" scaled="0"/>
                </a:gradFill>
                <a:latin typeface="+mn-ea"/>
              </a:rPr>
              <a:t>SCD</a:t>
            </a:r>
          </a:p>
          <a:p>
            <a:pPr>
              <a:lnSpc>
                <a:spcPct val="90000"/>
              </a:lnSpc>
              <a:spcAft>
                <a:spcPts val="588"/>
              </a:spcAft>
            </a:pPr>
            <a:r>
              <a:rPr lang="en-US" altLang="ja-JP" sz="2353" dirty="0">
                <a:gradFill>
                  <a:gsLst>
                    <a:gs pos="2917">
                      <a:schemeClr val="tx1"/>
                    </a:gs>
                    <a:gs pos="30000">
                      <a:schemeClr val="tx1"/>
                    </a:gs>
                  </a:gsLst>
                  <a:lin ang="5400000" scaled="0"/>
                </a:gradFill>
                <a:latin typeface="+mn-ea"/>
              </a:rPr>
              <a:t>.NET</a:t>
            </a:r>
            <a:r>
              <a:rPr lang="ja-JP" altLang="en-US" sz="2353" dirty="0">
                <a:gradFill>
                  <a:gsLst>
                    <a:gs pos="2917">
                      <a:schemeClr val="tx1"/>
                    </a:gs>
                    <a:gs pos="30000">
                      <a:schemeClr val="tx1"/>
                    </a:gs>
                  </a:gsLst>
                  <a:lin ang="5400000" scaled="0"/>
                </a:gradFill>
                <a:latin typeface="+mn-ea"/>
              </a:rPr>
              <a:t> </a:t>
            </a:r>
            <a:r>
              <a:rPr lang="en-US" altLang="ja-JP" sz="2353" dirty="0">
                <a:gradFill>
                  <a:gsLst>
                    <a:gs pos="2917">
                      <a:schemeClr val="tx1"/>
                    </a:gs>
                    <a:gs pos="30000">
                      <a:schemeClr val="tx1"/>
                    </a:gs>
                  </a:gsLst>
                  <a:lin ang="5400000" scaled="0"/>
                </a:gradFill>
                <a:latin typeface="+mn-ea"/>
              </a:rPr>
              <a:t>Core</a:t>
            </a:r>
            <a:r>
              <a:rPr lang="ja-JP" altLang="en-US" sz="2353" dirty="0">
                <a:gradFill>
                  <a:gsLst>
                    <a:gs pos="2917">
                      <a:schemeClr val="tx1"/>
                    </a:gs>
                    <a:gs pos="30000">
                      <a:schemeClr val="tx1"/>
                    </a:gs>
                  </a:gsLst>
                  <a:lin ang="5400000" scaled="0"/>
                </a:gradFill>
                <a:latin typeface="+mn-ea"/>
              </a:rPr>
              <a:t> </a:t>
            </a:r>
            <a:r>
              <a:rPr lang="en-US" altLang="ja-JP" sz="2353" dirty="0">
                <a:gradFill>
                  <a:gsLst>
                    <a:gs pos="2917">
                      <a:schemeClr val="tx1"/>
                    </a:gs>
                    <a:gs pos="30000">
                      <a:schemeClr val="tx1"/>
                    </a:gs>
                  </a:gsLst>
                  <a:lin ang="5400000" scaled="0"/>
                </a:gradFill>
                <a:latin typeface="+mn-ea"/>
              </a:rPr>
              <a:t>3.0</a:t>
            </a:r>
            <a:r>
              <a:rPr lang="ja-JP" altLang="en-US" sz="2353" dirty="0">
                <a:gradFill>
                  <a:gsLst>
                    <a:gs pos="2917">
                      <a:schemeClr val="tx1"/>
                    </a:gs>
                    <a:gs pos="30000">
                      <a:schemeClr val="tx1"/>
                    </a:gs>
                  </a:gsLst>
                  <a:lin ang="5400000" scaled="0"/>
                </a:gradFill>
                <a:latin typeface="+mn-ea"/>
              </a:rPr>
              <a:t> は、</a:t>
            </a:r>
            <a:r>
              <a:rPr lang="en-US" altLang="ja-JP" sz="2353" dirty="0">
                <a:gradFill>
                  <a:gsLst>
                    <a:gs pos="2917">
                      <a:schemeClr val="tx1"/>
                    </a:gs>
                    <a:gs pos="30000">
                      <a:schemeClr val="tx1"/>
                    </a:gs>
                  </a:gsLst>
                  <a:lin ang="5400000" scaled="0"/>
                </a:gradFill>
                <a:latin typeface="+mn-ea"/>
              </a:rPr>
              <a:t>FDE</a:t>
            </a:r>
            <a:r>
              <a:rPr lang="ja-JP" altLang="en-US" sz="2353" dirty="0">
                <a:gradFill>
                  <a:gsLst>
                    <a:gs pos="2917">
                      <a:schemeClr val="tx1"/>
                    </a:gs>
                    <a:gs pos="30000">
                      <a:schemeClr val="tx1"/>
                    </a:gs>
                  </a:gsLst>
                  <a:lin ang="5400000" scaled="0"/>
                </a:gradFill>
                <a:latin typeface="+mn-ea"/>
              </a:rPr>
              <a:t> がデフォルトで、</a:t>
            </a:r>
            <a:r>
              <a:rPr lang="en-US" altLang="ja-JP" sz="2353" dirty="0">
                <a:gradFill>
                  <a:gsLst>
                    <a:gs pos="2917">
                      <a:schemeClr val="tx1"/>
                    </a:gs>
                    <a:gs pos="30000">
                      <a:schemeClr val="tx1"/>
                    </a:gs>
                  </a:gsLst>
                  <a:lin ang="5400000" scaled="0"/>
                </a:gradFill>
                <a:latin typeface="+mn-ea"/>
              </a:rPr>
              <a:t>FDD</a:t>
            </a:r>
            <a:r>
              <a:rPr lang="ja-JP" altLang="en-US" sz="2353" dirty="0">
                <a:gradFill>
                  <a:gsLst>
                    <a:gs pos="2917">
                      <a:schemeClr val="tx1"/>
                    </a:gs>
                    <a:gs pos="30000">
                      <a:schemeClr val="tx1"/>
                    </a:gs>
                  </a:gsLst>
                  <a:lin ang="5400000" scaled="0"/>
                </a:gradFill>
                <a:latin typeface="+mn-ea"/>
              </a:rPr>
              <a:t> は無くなります。 </a:t>
            </a:r>
          </a:p>
        </p:txBody>
      </p:sp>
    </p:spTree>
    <p:extLst>
      <p:ext uri="{BB962C8B-B14F-4D97-AF65-F5344CB8AC3E}">
        <p14:creationId xmlns:p14="http://schemas.microsoft.com/office/powerpoint/2010/main" val="86305242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A88831B-DF12-40B2-808F-718FA383B49A}"/>
              </a:ext>
            </a:extLst>
          </p:cNvPr>
          <p:cNvSpPr>
            <a:spLocks noGrp="1"/>
          </p:cNvSpPr>
          <p:nvPr>
            <p:ph sz="quarter" idx="10"/>
          </p:nvPr>
        </p:nvSpPr>
        <p:spPr/>
        <p:txBody>
          <a:bodyPr/>
          <a:lstStyle/>
          <a:p>
            <a:r>
              <a:rPr kumimoji="1" lang="en-US" altLang="ja-JP" dirty="0"/>
              <a:t>.NET</a:t>
            </a:r>
            <a:r>
              <a:rPr kumimoji="1" lang="ja-JP" altLang="en-US" dirty="0"/>
              <a:t> </a:t>
            </a:r>
            <a:r>
              <a:rPr kumimoji="1" lang="en-US" altLang="ja-JP" dirty="0"/>
              <a:t>Core</a:t>
            </a:r>
            <a:r>
              <a:rPr kumimoji="1" lang="ja-JP" altLang="en-US" dirty="0"/>
              <a:t> のマルチ プラットフォームとは</a:t>
            </a:r>
            <a:endParaRPr kumimoji="1" lang="en-US" altLang="ja-JP" dirty="0"/>
          </a:p>
          <a:p>
            <a:pPr lvl="1"/>
            <a:r>
              <a:rPr lang="ja-JP" altLang="en-US" dirty="0"/>
              <a:t>パッケージング システムによって実現</a:t>
            </a:r>
            <a:br>
              <a:rPr lang="en-US" altLang="ja-JP" dirty="0"/>
            </a:br>
            <a:r>
              <a:rPr lang="en-US" altLang="ja-JP" dirty="0"/>
              <a:t>Assembly</a:t>
            </a:r>
            <a:r>
              <a:rPr lang="ja-JP" altLang="en-US" dirty="0"/>
              <a:t> </a:t>
            </a:r>
            <a:r>
              <a:rPr lang="en-US" altLang="ja-JP" dirty="0"/>
              <a:t>Identity</a:t>
            </a:r>
            <a:r>
              <a:rPr lang="ja-JP" altLang="en-US" dirty="0"/>
              <a:t> を使ったテクニック </a:t>
            </a:r>
            <a:r>
              <a:rPr lang="en-US" altLang="ja-JP" dirty="0"/>
              <a:t>=</a:t>
            </a:r>
            <a:r>
              <a:rPr lang="ja-JP" altLang="en-US" dirty="0"/>
              <a:t> </a:t>
            </a:r>
            <a:r>
              <a:rPr lang="en-US" altLang="ja-JP" dirty="0"/>
              <a:t>Bait</a:t>
            </a:r>
            <a:r>
              <a:rPr lang="ja-JP" altLang="en-US" dirty="0"/>
              <a:t> </a:t>
            </a:r>
            <a:r>
              <a:rPr lang="en-US" altLang="ja-JP" dirty="0"/>
              <a:t>and</a:t>
            </a:r>
            <a:r>
              <a:rPr lang="ja-JP" altLang="en-US" dirty="0"/>
              <a:t> </a:t>
            </a:r>
            <a:r>
              <a:rPr lang="en-US" altLang="ja-JP" dirty="0"/>
              <a:t>Switch</a:t>
            </a:r>
          </a:p>
          <a:p>
            <a:pPr lvl="1"/>
            <a:r>
              <a:rPr lang="ja-JP" altLang="en-US" dirty="0"/>
              <a:t>実装と開発用メタデータを分離</a:t>
            </a:r>
            <a:endParaRPr lang="en-US" altLang="ja-JP" dirty="0"/>
          </a:p>
          <a:p>
            <a:pPr lvl="1"/>
            <a:endParaRPr kumimoji="1" lang="en-US" altLang="ja-JP" dirty="0"/>
          </a:p>
          <a:p>
            <a:r>
              <a:rPr kumimoji="1" lang="en-US" altLang="ja-JP" dirty="0"/>
              <a:t>CLR</a:t>
            </a:r>
            <a:r>
              <a:rPr kumimoji="1" lang="ja-JP" altLang="en-US" dirty="0"/>
              <a:t> 処理系のフレームワークを一本化</a:t>
            </a:r>
            <a:endParaRPr kumimoji="1" lang="en-US" altLang="ja-JP" dirty="0"/>
          </a:p>
          <a:p>
            <a:pPr lvl="1"/>
            <a:r>
              <a:rPr lang="en-US" altLang="ja-JP" dirty="0"/>
              <a:t>.NET</a:t>
            </a:r>
            <a:r>
              <a:rPr lang="ja-JP" altLang="en-US" dirty="0"/>
              <a:t> </a:t>
            </a:r>
            <a:r>
              <a:rPr lang="en-US" altLang="ja-JP" dirty="0" err="1"/>
              <a:t>vNext</a:t>
            </a:r>
            <a:r>
              <a:rPr lang="ja-JP" altLang="en-US" dirty="0"/>
              <a:t> へ</a:t>
            </a:r>
            <a:endParaRPr lang="en-US" altLang="ja-JP" dirty="0"/>
          </a:p>
          <a:p>
            <a:pPr lvl="1"/>
            <a:r>
              <a:rPr kumimoji="1" lang="en-US" altLang="ja-JP" dirty="0"/>
              <a:t>.NET</a:t>
            </a:r>
            <a:r>
              <a:rPr kumimoji="1" lang="ja-JP" altLang="en-US" dirty="0"/>
              <a:t> </a:t>
            </a:r>
            <a:r>
              <a:rPr kumimoji="1" lang="en-US" altLang="ja-JP" dirty="0"/>
              <a:t>Framework</a:t>
            </a:r>
            <a:r>
              <a:rPr kumimoji="1" lang="ja-JP" altLang="en-US" dirty="0"/>
              <a:t> は </a:t>
            </a:r>
            <a:r>
              <a:rPr kumimoji="1" lang="en-US" altLang="ja-JP" dirty="0"/>
              <a:t>4.8</a:t>
            </a:r>
            <a:r>
              <a:rPr kumimoji="1" lang="ja-JP" altLang="en-US" dirty="0"/>
              <a:t> で開発終了、</a:t>
            </a:r>
            <a:r>
              <a:rPr kumimoji="1" lang="en-US" altLang="ja-JP" dirty="0"/>
              <a:t>OS</a:t>
            </a:r>
            <a:r>
              <a:rPr kumimoji="1" lang="ja-JP" altLang="en-US" dirty="0"/>
              <a:t> サポート ライフサイクルへ</a:t>
            </a:r>
            <a:endParaRPr kumimoji="1" lang="en-US" altLang="ja-JP" dirty="0"/>
          </a:p>
          <a:p>
            <a:pPr lvl="1"/>
            <a:endParaRPr kumimoji="1" lang="ja-JP" altLang="en-US" dirty="0"/>
          </a:p>
        </p:txBody>
      </p:sp>
      <p:sp>
        <p:nvSpPr>
          <p:cNvPr id="3" name="タイトル 2">
            <a:extLst>
              <a:ext uri="{FF2B5EF4-FFF2-40B4-BE49-F238E27FC236}">
                <a16:creationId xmlns:a16="http://schemas.microsoft.com/office/drawing/2014/main" id="{7C660B94-B1F0-43D4-B23B-80C096AFFAA1}"/>
              </a:ext>
            </a:extLst>
          </p:cNvPr>
          <p:cNvSpPr>
            <a:spLocks noGrp="1"/>
          </p:cNvSpPr>
          <p:nvPr>
            <p:ph type="title"/>
          </p:nvPr>
        </p:nvSpPr>
        <p:spPr/>
        <p:txBody>
          <a:bodyPr/>
          <a:lstStyle/>
          <a:p>
            <a:r>
              <a:rPr kumimoji="1" lang="ja-JP" altLang="en-US" dirty="0"/>
              <a:t>まとめ</a:t>
            </a:r>
          </a:p>
        </p:txBody>
      </p:sp>
    </p:spTree>
    <p:extLst>
      <p:ext uri="{BB962C8B-B14F-4D97-AF65-F5344CB8AC3E}">
        <p14:creationId xmlns:p14="http://schemas.microsoft.com/office/powerpoint/2010/main" val="4108166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p:cNvSpPr/>
          <p:nvPr/>
        </p:nvSpPr>
        <p:spPr>
          <a:xfrm>
            <a:off x="1738282" y="2285992"/>
            <a:ext cx="8715436" cy="4143404"/>
          </a:xfrm>
          <a:prstGeom prst="rect">
            <a:avLst/>
          </a:prstGeom>
        </p:spPr>
        <p:style>
          <a:lnRef idx="1">
            <a:schemeClr val="accent4"/>
          </a:lnRef>
          <a:fillRef idx="2">
            <a:schemeClr val="accent4"/>
          </a:fillRef>
          <a:effectRef idx="1">
            <a:schemeClr val="accent4"/>
          </a:effectRef>
          <a:fontRef idx="minor">
            <a:schemeClr val="dk1"/>
          </a:fontRef>
        </p:style>
        <p:txBody>
          <a:bodyPr rtlCol="0" anchor="t"/>
          <a:lstStyle/>
          <a:p>
            <a:pPr algn="ctr"/>
            <a:r>
              <a:rPr lang="ja-JP" altLang="en-US" sz="1400" dirty="0"/>
              <a:t>インターネット </a:t>
            </a:r>
            <a:r>
              <a:rPr lang="en-US" altLang="ja-JP" sz="1400" dirty="0"/>
              <a:t>= Web (SOAP/</a:t>
            </a:r>
            <a:r>
              <a:rPr lang="en-US" altLang="ja-JP" sz="1400" dirty="0" err="1"/>
              <a:t>RESTful</a:t>
            </a:r>
            <a:r>
              <a:rPr lang="en-US" altLang="ja-JP" sz="1400" dirty="0"/>
              <a:t> etc) </a:t>
            </a:r>
            <a:r>
              <a:rPr lang="ja-JP" altLang="en-US" sz="1400" dirty="0"/>
              <a:t>呼び出し</a:t>
            </a:r>
          </a:p>
        </p:txBody>
      </p:sp>
      <p:sp>
        <p:nvSpPr>
          <p:cNvPr id="15" name="正方形/長方形 14"/>
          <p:cNvSpPr/>
          <p:nvPr/>
        </p:nvSpPr>
        <p:spPr>
          <a:xfrm>
            <a:off x="1952596" y="2643182"/>
            <a:ext cx="8358246" cy="3643338"/>
          </a:xfrm>
          <a:prstGeom prst="rect">
            <a:avLst/>
          </a:prstGeom>
        </p:spPr>
        <p:style>
          <a:lnRef idx="1">
            <a:schemeClr val="accent6"/>
          </a:lnRef>
          <a:fillRef idx="2">
            <a:schemeClr val="accent6"/>
          </a:fillRef>
          <a:effectRef idx="1">
            <a:schemeClr val="accent6"/>
          </a:effectRef>
          <a:fontRef idx="minor">
            <a:schemeClr val="dk1"/>
          </a:fontRef>
        </p:style>
        <p:txBody>
          <a:bodyPr rtlCol="0" anchor="t"/>
          <a:lstStyle/>
          <a:p>
            <a:pPr algn="ctr"/>
            <a:r>
              <a:rPr lang="en-US" altLang="ja-JP" sz="1400" dirty="0"/>
              <a:t>LAN</a:t>
            </a:r>
            <a:r>
              <a:rPr lang="ja-JP" altLang="en-US" sz="1400" dirty="0"/>
              <a:t>内 </a:t>
            </a:r>
            <a:r>
              <a:rPr lang="en-US" altLang="ja-JP" sz="1400" dirty="0"/>
              <a:t>= </a:t>
            </a:r>
            <a:r>
              <a:rPr lang="ja-JP" altLang="en-US" sz="1400" dirty="0">
                <a:solidFill>
                  <a:schemeClr val="tx1"/>
                </a:solidFill>
              </a:rPr>
              <a:t>分散オブジェクト通信</a:t>
            </a:r>
            <a:endParaRPr lang="ja-JP" altLang="en-US" sz="1400" dirty="0"/>
          </a:p>
        </p:txBody>
      </p:sp>
      <p:sp>
        <p:nvSpPr>
          <p:cNvPr id="13" name="正方形/長方形 12"/>
          <p:cNvSpPr/>
          <p:nvPr/>
        </p:nvSpPr>
        <p:spPr>
          <a:xfrm>
            <a:off x="2238348" y="3000372"/>
            <a:ext cx="7786742" cy="3143272"/>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altLang="ja-JP" sz="1400" dirty="0">
                <a:solidFill>
                  <a:srgbClr val="000000"/>
                </a:solidFill>
              </a:rPr>
              <a:t>OS</a:t>
            </a:r>
            <a:r>
              <a:rPr lang="ja-JP" altLang="en-US" sz="1400" dirty="0">
                <a:solidFill>
                  <a:srgbClr val="000000"/>
                </a:solidFill>
              </a:rPr>
              <a:t>内 </a:t>
            </a:r>
            <a:r>
              <a:rPr lang="en-US" altLang="ja-JP" sz="1400" dirty="0">
                <a:solidFill>
                  <a:srgbClr val="000000"/>
                </a:solidFill>
              </a:rPr>
              <a:t>= </a:t>
            </a:r>
            <a:r>
              <a:rPr lang="ja-JP" altLang="en-US" sz="1400" dirty="0">
                <a:solidFill>
                  <a:srgbClr val="000000"/>
                </a:solidFill>
              </a:rPr>
              <a:t>プロセス間通信</a:t>
            </a:r>
          </a:p>
        </p:txBody>
      </p:sp>
      <p:sp>
        <p:nvSpPr>
          <p:cNvPr id="12" name="正方形/長方形 11"/>
          <p:cNvSpPr/>
          <p:nvPr/>
        </p:nvSpPr>
        <p:spPr>
          <a:xfrm>
            <a:off x="2381224" y="3357562"/>
            <a:ext cx="7500990" cy="2592388"/>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ja-JP" altLang="en-US" sz="1400" dirty="0"/>
              <a:t>プロセス内 </a:t>
            </a:r>
            <a:r>
              <a:rPr lang="en-US" altLang="ja-JP" sz="1400" dirty="0"/>
              <a:t>= </a:t>
            </a:r>
            <a:r>
              <a:rPr lang="ja-JP" altLang="en-US" sz="1400" dirty="0"/>
              <a:t>リンカ</a:t>
            </a:r>
          </a:p>
        </p:txBody>
      </p:sp>
      <p:sp>
        <p:nvSpPr>
          <p:cNvPr id="11" name="正方形/長方形 10"/>
          <p:cNvSpPr/>
          <p:nvPr/>
        </p:nvSpPr>
        <p:spPr>
          <a:xfrm>
            <a:off x="2524100" y="3744950"/>
            <a:ext cx="7143800" cy="2041504"/>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ja-JP" altLang="en-US" sz="1400" dirty="0"/>
              <a:t>モジュール内</a:t>
            </a:r>
            <a:r>
              <a:rPr lang="en-US" altLang="ja-JP" sz="1400" dirty="0"/>
              <a:t>(exe/</a:t>
            </a:r>
            <a:r>
              <a:rPr lang="en-US" altLang="ja-JP" sz="1400" dirty="0" err="1"/>
              <a:t>dll</a:t>
            </a:r>
            <a:r>
              <a:rPr lang="en-US" altLang="ja-JP" sz="1400" dirty="0"/>
              <a:t>)</a:t>
            </a:r>
            <a:r>
              <a:rPr lang="ja-JP" altLang="en-US" sz="1400" dirty="0"/>
              <a:t> </a:t>
            </a:r>
            <a:r>
              <a:rPr lang="en-US" altLang="ja-JP" sz="1400" dirty="0"/>
              <a:t>= </a:t>
            </a:r>
            <a:r>
              <a:rPr lang="ja-JP" altLang="en-US" sz="1400" dirty="0"/>
              <a:t>アクセス修飾子</a:t>
            </a:r>
          </a:p>
        </p:txBody>
      </p:sp>
      <p:sp>
        <p:nvSpPr>
          <p:cNvPr id="5" name="コンテンツ プレースホルダ 4"/>
          <p:cNvSpPr>
            <a:spLocks noGrp="1"/>
          </p:cNvSpPr>
          <p:nvPr>
            <p:ph sz="quarter" idx="10"/>
          </p:nvPr>
        </p:nvSpPr>
        <p:spPr>
          <a:xfrm>
            <a:off x="519249" y="1071546"/>
            <a:ext cx="11158587" cy="5219526"/>
          </a:xfrm>
        </p:spPr>
        <p:txBody>
          <a:bodyPr>
            <a:normAutofit/>
          </a:bodyPr>
          <a:lstStyle/>
          <a:p>
            <a:r>
              <a:rPr kumimoji="1" lang="ja-JP" altLang="en-US" dirty="0"/>
              <a:t>一定の規模以上のシステム開発に必要な仕組み</a:t>
            </a:r>
            <a:endParaRPr kumimoji="1" lang="en-US" altLang="ja-JP" dirty="0"/>
          </a:p>
          <a:p>
            <a:pPr lvl="1"/>
            <a:r>
              <a:rPr lang="ja-JP" altLang="en-US" dirty="0"/>
              <a:t>「分割して統治せよ」</a:t>
            </a:r>
            <a:endParaRPr lang="en-US" altLang="ja-JP" dirty="0"/>
          </a:p>
          <a:p>
            <a:pPr lvl="2"/>
            <a:r>
              <a:rPr kumimoji="1" lang="ja-JP" altLang="en-US" dirty="0"/>
              <a:t>モジュール化された 関数</a:t>
            </a:r>
            <a:r>
              <a:rPr kumimoji="1" lang="en-US" altLang="ja-JP" dirty="0"/>
              <a:t>/</a:t>
            </a:r>
            <a:r>
              <a:rPr kumimoji="1" lang="ja-JP" altLang="en-US" dirty="0"/>
              <a:t>メソッド をどうやって呼び出すのか</a:t>
            </a:r>
            <a:r>
              <a:rPr kumimoji="1" lang="en-US" altLang="ja-JP" dirty="0"/>
              <a:t>?</a:t>
            </a:r>
          </a:p>
          <a:p>
            <a:endParaRPr kumimoji="1" lang="en-US" altLang="ja-JP" dirty="0"/>
          </a:p>
        </p:txBody>
      </p:sp>
      <p:sp>
        <p:nvSpPr>
          <p:cNvPr id="4" name="タイトル 3"/>
          <p:cNvSpPr>
            <a:spLocks noGrp="1"/>
          </p:cNvSpPr>
          <p:nvPr>
            <p:ph type="title"/>
          </p:nvPr>
        </p:nvSpPr>
        <p:spPr/>
        <p:txBody>
          <a:bodyPr/>
          <a:lstStyle/>
          <a:p>
            <a:r>
              <a:rPr kumimoji="1" lang="ja-JP" altLang="en-US" dirty="0"/>
              <a:t>「分散オブジェクト通信」って</a:t>
            </a:r>
            <a:r>
              <a:rPr kumimoji="1" lang="en-US" altLang="ja-JP" dirty="0"/>
              <a:t>?</a:t>
            </a:r>
            <a:endParaRPr kumimoji="1" lang="ja-JP" altLang="en-US" dirty="0"/>
          </a:p>
        </p:txBody>
      </p:sp>
      <p:grpSp>
        <p:nvGrpSpPr>
          <p:cNvPr id="2" name="グループ化 17"/>
          <p:cNvGrpSpPr/>
          <p:nvPr/>
        </p:nvGrpSpPr>
        <p:grpSpPr>
          <a:xfrm>
            <a:off x="2595538" y="3968368"/>
            <a:ext cx="3214710" cy="1746648"/>
            <a:chOff x="1071538" y="4102140"/>
            <a:chExt cx="3214710" cy="1746648"/>
          </a:xfrm>
        </p:grpSpPr>
        <p:sp>
          <p:nvSpPr>
            <p:cNvPr id="6" name="角丸四角形 5"/>
            <p:cNvSpPr/>
            <p:nvPr/>
          </p:nvSpPr>
          <p:spPr>
            <a:xfrm>
              <a:off x="1071538" y="4316454"/>
              <a:ext cx="3214710" cy="153233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spAutoFit/>
            </a:bodyPr>
            <a:lstStyle/>
            <a:p>
              <a:r>
                <a:rPr lang="en-US" altLang="ja-JP" sz="1050" dirty="0"/>
                <a:t>Function </a:t>
              </a:r>
              <a:r>
                <a:rPr lang="en-US" altLang="ja-JP" sz="1050" dirty="0" err="1"/>
                <a:t>StringConcat</a:t>
              </a:r>
              <a:endParaRPr lang="en-US" altLang="ja-JP" sz="1050" dirty="0"/>
            </a:p>
            <a:p>
              <a:r>
                <a:rPr lang="en-US" altLang="ja-JP" sz="1050" dirty="0"/>
                <a:t>(</a:t>
              </a:r>
              <a:r>
                <a:rPr lang="en-US" altLang="ja-JP" sz="1050" dirty="0" err="1"/>
                <a:t>ByVal</a:t>
              </a:r>
              <a:r>
                <a:rPr lang="en-US" altLang="ja-JP" sz="1050" dirty="0"/>
                <a:t> arg1 As String, </a:t>
              </a:r>
              <a:r>
                <a:rPr lang="en-US" altLang="ja-JP" sz="1050" dirty="0" err="1"/>
                <a:t>ByVal</a:t>
              </a:r>
              <a:r>
                <a:rPr lang="en-US" altLang="ja-JP" sz="1050" dirty="0"/>
                <a:t>  arg2 As String)</a:t>
              </a:r>
            </a:p>
            <a:p>
              <a:r>
                <a:rPr lang="en-US" altLang="ja-JP" sz="1050" dirty="0"/>
                <a:t>  As String</a:t>
              </a:r>
            </a:p>
            <a:p>
              <a:r>
                <a:rPr lang="en-US" altLang="ja-JP" sz="1050" dirty="0"/>
                <a:t>    Dim </a:t>
              </a:r>
              <a:r>
                <a:rPr lang="en-US" altLang="ja-JP" sz="1050" dirty="0" err="1"/>
                <a:t>strResult</a:t>
              </a:r>
              <a:r>
                <a:rPr lang="en-US" altLang="ja-JP" sz="1050" dirty="0"/>
                <a:t> As String</a:t>
              </a:r>
            </a:p>
            <a:p>
              <a:endParaRPr lang="en-US" altLang="ja-JP" sz="1050" dirty="0"/>
            </a:p>
            <a:p>
              <a:r>
                <a:rPr lang="en-US" altLang="ja-JP" sz="1050" dirty="0"/>
                <a:t>    </a:t>
              </a:r>
              <a:r>
                <a:rPr lang="en-US" altLang="ja-JP" sz="1050" dirty="0" err="1"/>
                <a:t>strResult</a:t>
              </a:r>
              <a:r>
                <a:rPr lang="en-US" altLang="ja-JP" sz="1050" dirty="0"/>
                <a:t> = </a:t>
              </a:r>
              <a:r>
                <a:rPr lang="en-US" altLang="ja-JP" sz="1050" dirty="0" err="1"/>
                <a:t>RemoteCall</a:t>
              </a:r>
              <a:r>
                <a:rPr lang="en-US" altLang="ja-JP" sz="1050" dirty="0"/>
                <a:t>(arg1+arg2)</a:t>
              </a:r>
            </a:p>
            <a:p>
              <a:endParaRPr lang="en-US" altLang="ja-JP" sz="1050" dirty="0"/>
            </a:p>
            <a:p>
              <a:r>
                <a:rPr lang="en-US" altLang="ja-JP" sz="1050" dirty="0"/>
                <a:t>End Function</a:t>
              </a:r>
              <a:endParaRPr lang="ja-JP" altLang="en-US" sz="1050" dirty="0"/>
            </a:p>
          </p:txBody>
        </p:sp>
        <p:sp>
          <p:nvSpPr>
            <p:cNvPr id="9" name="片側の 2 つの角を切り取った四角形 8"/>
            <p:cNvSpPr/>
            <p:nvPr/>
          </p:nvSpPr>
          <p:spPr>
            <a:xfrm>
              <a:off x="1214414" y="4102140"/>
              <a:ext cx="1928826" cy="301109"/>
            </a:xfrm>
            <a:prstGeom prst="snip2SameRect">
              <a:avLst/>
            </a:prstGeom>
          </p:spPr>
          <p:style>
            <a:lnRef idx="2">
              <a:schemeClr val="accent6"/>
            </a:lnRef>
            <a:fillRef idx="1">
              <a:schemeClr val="lt1"/>
            </a:fillRef>
            <a:effectRef idx="0">
              <a:schemeClr val="accent6"/>
            </a:effectRef>
            <a:fontRef idx="minor">
              <a:schemeClr val="dk1"/>
            </a:fontRef>
          </p:style>
          <p:txBody>
            <a:bodyPr rtlCol="0" anchor="ctr">
              <a:spAutoFit/>
            </a:bodyPr>
            <a:lstStyle/>
            <a:p>
              <a:pPr algn="ctr"/>
              <a:r>
                <a:rPr lang="en-US" altLang="ja-JP" sz="1200" dirty="0"/>
                <a:t>Visual Basic</a:t>
              </a:r>
              <a:endParaRPr lang="ja-JP" altLang="en-US" sz="1200" dirty="0"/>
            </a:p>
          </p:txBody>
        </p:sp>
      </p:grpSp>
      <p:grpSp>
        <p:nvGrpSpPr>
          <p:cNvPr id="3" name="グループ化 18"/>
          <p:cNvGrpSpPr/>
          <p:nvPr/>
        </p:nvGrpSpPr>
        <p:grpSpPr>
          <a:xfrm>
            <a:off x="6381752" y="4214819"/>
            <a:ext cx="3214710" cy="1210331"/>
            <a:chOff x="4857752" y="4122760"/>
            <a:chExt cx="3214710" cy="1210331"/>
          </a:xfrm>
        </p:grpSpPr>
        <p:sp>
          <p:nvSpPr>
            <p:cNvPr id="8" name="角丸四角形 7"/>
            <p:cNvSpPr/>
            <p:nvPr/>
          </p:nvSpPr>
          <p:spPr>
            <a:xfrm>
              <a:off x="4857752" y="4337074"/>
              <a:ext cx="3214710" cy="99601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spAutoFit/>
            </a:bodyPr>
            <a:lstStyle/>
            <a:p>
              <a:r>
                <a:rPr lang="en-US" altLang="ja-JP" sz="1050" dirty="0"/>
                <a:t>Public Function </a:t>
              </a:r>
              <a:r>
                <a:rPr lang="en-US" altLang="ja-JP" sz="1050" dirty="0" err="1"/>
                <a:t>RemoteCall</a:t>
              </a:r>
              <a:endParaRPr lang="en-US" altLang="ja-JP" sz="1050" dirty="0"/>
            </a:p>
            <a:p>
              <a:r>
                <a:rPr lang="en-US" altLang="ja-JP" sz="1050" dirty="0"/>
                <a:t>(</a:t>
              </a:r>
              <a:r>
                <a:rPr lang="en-US" altLang="ja-JP" sz="1050" dirty="0" err="1"/>
                <a:t>ByVal</a:t>
              </a:r>
              <a:r>
                <a:rPr lang="en-US" altLang="ja-JP" sz="1050" dirty="0"/>
                <a:t> arg1 As String, </a:t>
              </a:r>
              <a:r>
                <a:rPr lang="en-US" altLang="ja-JP" sz="1050" dirty="0" err="1"/>
                <a:t>ByVal</a:t>
              </a:r>
              <a:r>
                <a:rPr lang="en-US" altLang="ja-JP" sz="1050" dirty="0"/>
                <a:t>  arg2 As String)</a:t>
              </a:r>
            </a:p>
            <a:p>
              <a:r>
                <a:rPr lang="en-US" altLang="ja-JP" sz="1050" dirty="0"/>
                <a:t>  As String</a:t>
              </a:r>
            </a:p>
            <a:p>
              <a:r>
                <a:rPr lang="en-US" altLang="ja-JP" sz="1050" dirty="0"/>
                <a:t>  //  some process</a:t>
              </a:r>
            </a:p>
            <a:p>
              <a:r>
                <a:rPr lang="en-US" altLang="ja-JP" sz="1050" dirty="0"/>
                <a:t>End Function</a:t>
              </a:r>
              <a:endParaRPr lang="ja-JP" altLang="en-US" sz="1050" dirty="0"/>
            </a:p>
          </p:txBody>
        </p:sp>
        <p:sp>
          <p:nvSpPr>
            <p:cNvPr id="10" name="片側の 2 つの角を切り取った四角形 9"/>
            <p:cNvSpPr/>
            <p:nvPr/>
          </p:nvSpPr>
          <p:spPr>
            <a:xfrm>
              <a:off x="5000628" y="4122760"/>
              <a:ext cx="1928826" cy="301109"/>
            </a:xfrm>
            <a:prstGeom prst="snip2SameRect">
              <a:avLst/>
            </a:prstGeom>
          </p:spPr>
          <p:style>
            <a:lnRef idx="2">
              <a:schemeClr val="accent6"/>
            </a:lnRef>
            <a:fillRef idx="1">
              <a:schemeClr val="lt1"/>
            </a:fillRef>
            <a:effectRef idx="0">
              <a:schemeClr val="accent6"/>
            </a:effectRef>
            <a:fontRef idx="minor">
              <a:schemeClr val="dk1"/>
            </a:fontRef>
          </p:style>
          <p:txBody>
            <a:bodyPr rtlCol="0" anchor="ctr">
              <a:spAutoFit/>
            </a:bodyPr>
            <a:lstStyle/>
            <a:p>
              <a:pPr algn="ctr"/>
              <a:r>
                <a:rPr lang="en-US" altLang="ja-JP" sz="1200" dirty="0"/>
                <a:t>Visual Basic</a:t>
              </a:r>
              <a:endParaRPr lang="ja-JP" altLang="en-US" sz="1200" dirty="0"/>
            </a:p>
          </p:txBody>
        </p:sp>
      </p:grpSp>
      <p:sp>
        <p:nvSpPr>
          <p:cNvPr id="14" name="左右矢印 13"/>
          <p:cNvSpPr/>
          <p:nvPr/>
        </p:nvSpPr>
        <p:spPr>
          <a:xfrm>
            <a:off x="5810248" y="4786322"/>
            <a:ext cx="571504" cy="357190"/>
          </a:xfrm>
          <a:prstGeom prst="lef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ja-JP" altLang="en-US"/>
          </a:p>
        </p:txBody>
      </p:sp>
      <p:sp>
        <p:nvSpPr>
          <p:cNvPr id="17" name="角丸四角形 16"/>
          <p:cNvSpPr/>
          <p:nvPr/>
        </p:nvSpPr>
        <p:spPr>
          <a:xfrm>
            <a:off x="3738546" y="6357958"/>
            <a:ext cx="4786346" cy="500066"/>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dirty="0"/>
              <a:t>通信処理をする基盤が重要</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par>
                                <p:cTn id="8" presetID="1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slide(fromBottom)">
                                      <p:cBhvr>
                                        <p:cTn id="10" dur="500"/>
                                        <p:tgtEl>
                                          <p:spTgt spid="3"/>
                                        </p:tgtEl>
                                      </p:cBhvr>
                                    </p:animEffect>
                                  </p:childTnLst>
                                </p:cTn>
                              </p:par>
                            </p:childTnLst>
                          </p:cTn>
                        </p:par>
                        <p:par>
                          <p:cTn id="11" fill="hold">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dissolve">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1000"/>
                                        <p:tgtEl>
                                          <p:spTgt spid="13"/>
                                        </p:tgtEl>
                                      </p:cBhvr>
                                    </p:animEffect>
                                    <p:anim calcmode="lin" valueType="num">
                                      <p:cBhvr>
                                        <p:cTn id="34" dur="1000" fill="hold"/>
                                        <p:tgtEl>
                                          <p:spTgt spid="13"/>
                                        </p:tgtEl>
                                        <p:attrNameLst>
                                          <p:attrName>ppt_x</p:attrName>
                                        </p:attrNameLst>
                                      </p:cBhvr>
                                      <p:tavLst>
                                        <p:tav tm="0">
                                          <p:val>
                                            <p:strVal val="#ppt_x"/>
                                          </p:val>
                                        </p:tav>
                                        <p:tav tm="100000">
                                          <p:val>
                                            <p:strVal val="#ppt_x"/>
                                          </p:val>
                                        </p:tav>
                                      </p:tavLst>
                                    </p:anim>
                                    <p:anim calcmode="lin" valueType="num">
                                      <p:cBhvr>
                                        <p:cTn id="3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1000"/>
                                        <p:tgtEl>
                                          <p:spTgt spid="15"/>
                                        </p:tgtEl>
                                      </p:cBhvr>
                                    </p:animEffect>
                                    <p:anim calcmode="lin" valueType="num">
                                      <p:cBhvr>
                                        <p:cTn id="41" dur="1000" fill="hold"/>
                                        <p:tgtEl>
                                          <p:spTgt spid="15"/>
                                        </p:tgtEl>
                                        <p:attrNameLst>
                                          <p:attrName>ppt_x</p:attrName>
                                        </p:attrNameLst>
                                      </p:cBhvr>
                                      <p:tavLst>
                                        <p:tav tm="0">
                                          <p:val>
                                            <p:strVal val="#ppt_x"/>
                                          </p:val>
                                        </p:tav>
                                        <p:tav tm="100000">
                                          <p:val>
                                            <p:strVal val="#ppt_x"/>
                                          </p:val>
                                        </p:tav>
                                      </p:tavLst>
                                    </p:anim>
                                    <p:anim calcmode="lin" valueType="num">
                                      <p:cBhvr>
                                        <p:cTn id="42"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39" presetClass="entr" presetSubtype="0" accel="100000" fill="hold" grpId="0" nodeType="clickEffect">
                                  <p:stCondLst>
                                    <p:cond delay="0"/>
                                  </p:stCondLst>
                                  <p:childTnLst>
                                    <p:set>
                                      <p:cBhvr>
                                        <p:cTn id="53" dur="1" fill="hold">
                                          <p:stCondLst>
                                            <p:cond delay="0"/>
                                          </p:stCondLst>
                                        </p:cTn>
                                        <p:tgtEl>
                                          <p:spTgt spid="17"/>
                                        </p:tgtEl>
                                        <p:attrNameLst>
                                          <p:attrName>style.visibility</p:attrName>
                                        </p:attrNameLst>
                                      </p:cBhvr>
                                      <p:to>
                                        <p:strVal val="visible"/>
                                      </p:to>
                                    </p:set>
                                    <p:anim calcmode="lin" valueType="num">
                                      <p:cBhvr>
                                        <p:cTn id="54" dur="500" fill="hold"/>
                                        <p:tgtEl>
                                          <p:spTgt spid="17"/>
                                        </p:tgtEl>
                                        <p:attrNameLst>
                                          <p:attrName>ppt_h</p:attrName>
                                        </p:attrNameLst>
                                      </p:cBhvr>
                                      <p:tavLst>
                                        <p:tav tm="0">
                                          <p:val>
                                            <p:strVal val="#ppt_h/20"/>
                                          </p:val>
                                        </p:tav>
                                        <p:tav tm="50000">
                                          <p:val>
                                            <p:strVal val="#ppt_h/20"/>
                                          </p:val>
                                        </p:tav>
                                        <p:tav tm="100000">
                                          <p:val>
                                            <p:strVal val="#ppt_h"/>
                                          </p:val>
                                        </p:tav>
                                      </p:tavLst>
                                    </p:anim>
                                    <p:anim calcmode="lin" valueType="num">
                                      <p:cBhvr>
                                        <p:cTn id="55" dur="500" fill="hold"/>
                                        <p:tgtEl>
                                          <p:spTgt spid="17"/>
                                        </p:tgtEl>
                                        <p:attrNameLst>
                                          <p:attrName>ppt_w</p:attrName>
                                        </p:attrNameLst>
                                      </p:cBhvr>
                                      <p:tavLst>
                                        <p:tav tm="0">
                                          <p:val>
                                            <p:strVal val="#ppt_w+.3"/>
                                          </p:val>
                                        </p:tav>
                                        <p:tav tm="50000">
                                          <p:val>
                                            <p:strVal val="#ppt_w+.3"/>
                                          </p:val>
                                        </p:tav>
                                        <p:tav tm="100000">
                                          <p:val>
                                            <p:strVal val="#ppt_w"/>
                                          </p:val>
                                        </p:tav>
                                      </p:tavLst>
                                    </p:anim>
                                    <p:anim calcmode="lin" valueType="num">
                                      <p:cBhvr>
                                        <p:cTn id="56" dur="500" fill="hold"/>
                                        <p:tgtEl>
                                          <p:spTgt spid="17"/>
                                        </p:tgtEl>
                                        <p:attrNameLst>
                                          <p:attrName>ppt_x</p:attrName>
                                        </p:attrNameLst>
                                      </p:cBhvr>
                                      <p:tavLst>
                                        <p:tav tm="0">
                                          <p:val>
                                            <p:strVal val="#ppt_x-.3"/>
                                          </p:val>
                                        </p:tav>
                                        <p:tav tm="50000">
                                          <p:val>
                                            <p:strVal val="#ppt_x"/>
                                          </p:val>
                                        </p:tav>
                                        <p:tav tm="100000">
                                          <p:val>
                                            <p:strVal val="#ppt_x"/>
                                          </p:val>
                                        </p:tav>
                                      </p:tavLst>
                                    </p:anim>
                                    <p:anim calcmode="lin" valueType="num">
                                      <p:cBhvr>
                                        <p:cTn id="57"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5" grpId="0" animBg="1"/>
      <p:bldP spid="13" grpId="0" animBg="1"/>
      <p:bldP spid="12" grpId="0" animBg="1"/>
      <p:bldP spid="11" grpId="0" animBg="1"/>
      <p:bldP spid="14" grpId="0" animBg="1"/>
      <p:bldP spid="1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Rectangle 3"/>
          <p:cNvSpPr>
            <a:spLocks noChangeArrowheads="1"/>
          </p:cNvSpPr>
          <p:nvPr>
            <p:custDataLst>
              <p:tags r:id="rId1"/>
            </p:custDataLst>
          </p:nvPr>
        </p:nvSpPr>
        <p:spPr bwMode="ltGray">
          <a:xfrm>
            <a:off x="1865314" y="2222500"/>
            <a:ext cx="7342187" cy="1333500"/>
          </a:xfrm>
          <a:prstGeom prst="rect">
            <a:avLst/>
          </a:prstGeom>
          <a:solidFill>
            <a:srgbClr val="007233"/>
          </a:solidFill>
          <a:ln w="38100" cap="flat" cmpd="sng" algn="ctr">
            <a:noFill/>
            <a:prstDash val="solid"/>
            <a:headEnd/>
            <a:tailEnd/>
          </a:ln>
          <a:effectLst/>
          <a:extLst>
            <a:ext uri="{91240B29-F687-4F45-9708-019B960494DF}">
              <a14:hiddenLine xmlns:a14="http://schemas.microsoft.com/office/drawing/2010/main" w="38100" cap="flat" cmpd="sng" algn="ctr">
                <a:solidFill>
                  <a:schemeClr val="dk1"/>
                </a:solidFill>
                <a:prstDash val="solid"/>
                <a:headEnd/>
                <a:tailEnd/>
              </a14:hiddenLine>
            </a:ext>
          </a:extLst>
        </p:spPr>
        <p:style>
          <a:lnRef idx="1">
            <a:schemeClr val="dk1"/>
          </a:lnRef>
          <a:fillRef idx="3">
            <a:schemeClr val="dk1"/>
          </a:fillRef>
          <a:effectRef idx="2">
            <a:schemeClr val="dk1"/>
          </a:effectRef>
          <a:fontRef idx="minor">
            <a:schemeClr val="lt1"/>
          </a:fontRef>
        </p:style>
        <p:txBody>
          <a:bodyPr wrap="none" lIns="91436" tIns="45718" rIns="91436" bIns="45718" anchor="ctr">
            <a:flatTx/>
          </a:bodyPr>
          <a:lstStyle/>
          <a:p>
            <a:pPr>
              <a:defRPr/>
            </a:pPr>
            <a:endParaRPr lang="ja-JP" altLang="en-US">
              <a:solidFill>
                <a:srgbClr val="FFFFFF"/>
              </a:solidFill>
            </a:endParaRPr>
          </a:p>
        </p:txBody>
      </p:sp>
      <p:sp>
        <p:nvSpPr>
          <p:cNvPr id="200740" name="AutoShape 36"/>
          <p:cNvSpPr>
            <a:spLocks noChangeArrowheads="1"/>
          </p:cNvSpPr>
          <p:nvPr/>
        </p:nvSpPr>
        <p:spPr bwMode="ltGray">
          <a:xfrm>
            <a:off x="1809750" y="6172201"/>
            <a:ext cx="8572500" cy="614363"/>
          </a:xfrm>
          <a:prstGeom prst="roundRect">
            <a:avLst>
              <a:gd name="adj" fmla="val 16667"/>
            </a:avLst>
          </a:prstGeom>
          <a:solidFill>
            <a:schemeClr val="accent3">
              <a:lumMod val="50000"/>
            </a:schemeClr>
          </a:solidFill>
          <a:ln w="9525">
            <a:solidFill>
              <a:schemeClr val="bg2"/>
            </a:solidFill>
            <a:round/>
            <a:headEnd/>
            <a:tailEnd/>
          </a:ln>
          <a:effectLst/>
        </p:spPr>
        <p:txBody>
          <a:bodyPr wrap="none" lIns="91436" tIns="45718" rIns="91436" bIns="45718" anchor="ctr"/>
          <a:lstStyle/>
          <a:p>
            <a:pPr>
              <a:defRPr/>
            </a:pPr>
            <a:r>
              <a:rPr lang="ja-JP" altLang="en-GB" sz="1400" dirty="0">
                <a:effectLst>
                  <a:outerShdw blurRad="38100" dist="38100" dir="2700000" algn="tl">
                    <a:srgbClr val="000000">
                      <a:alpha val="43137"/>
                    </a:srgbClr>
                  </a:outerShdw>
                </a:effectLst>
                <a:cs typeface="Arial" charset="0"/>
              </a:rPr>
              <a:t>データソース </a:t>
            </a:r>
          </a:p>
        </p:txBody>
      </p:sp>
      <p:sp>
        <p:nvSpPr>
          <p:cNvPr id="200706" name="Rectangle 2"/>
          <p:cNvSpPr>
            <a:spLocks noChangeArrowheads="1"/>
          </p:cNvSpPr>
          <p:nvPr>
            <p:custDataLst>
              <p:tags r:id="rId2"/>
            </p:custDataLst>
          </p:nvPr>
        </p:nvSpPr>
        <p:spPr bwMode="ltGray">
          <a:xfrm>
            <a:off x="1865314" y="5216526"/>
            <a:ext cx="7342187" cy="815975"/>
          </a:xfrm>
          <a:prstGeom prst="rect">
            <a:avLst/>
          </a:prstGeom>
          <a:solidFill>
            <a:srgbClr val="007233"/>
          </a:solidFill>
          <a:ln w="38100" cap="flat" cmpd="sng" algn="ctr">
            <a:noFill/>
            <a:prstDash val="solid"/>
            <a:headEnd/>
            <a:tailEnd/>
          </a:ln>
          <a:effectLst/>
          <a:extLst>
            <a:ext uri="{91240B29-F687-4F45-9708-019B960494DF}">
              <a14:hiddenLine xmlns:a14="http://schemas.microsoft.com/office/drawing/2010/main" w="38100" cap="flat" cmpd="sng" algn="ctr">
                <a:solidFill>
                  <a:schemeClr val="dk1"/>
                </a:solidFill>
                <a:prstDash val="solid"/>
                <a:headEnd/>
                <a:tailEnd/>
              </a14:hiddenLine>
            </a:ext>
          </a:extLst>
        </p:spPr>
        <p:style>
          <a:lnRef idx="1">
            <a:schemeClr val="dk1"/>
          </a:lnRef>
          <a:fillRef idx="3">
            <a:schemeClr val="dk1"/>
          </a:fillRef>
          <a:effectRef idx="2">
            <a:schemeClr val="dk1"/>
          </a:effectRef>
          <a:fontRef idx="minor">
            <a:schemeClr val="lt1"/>
          </a:fontRef>
        </p:style>
        <p:txBody>
          <a:bodyPr wrap="none" lIns="91436" tIns="45718" rIns="91436" bIns="45718" anchor="ctr">
            <a:flatTx/>
          </a:bodyPr>
          <a:lstStyle/>
          <a:p>
            <a:pPr>
              <a:defRPr/>
            </a:pPr>
            <a:endParaRPr lang="ja-JP" altLang="en-US">
              <a:solidFill>
                <a:srgbClr val="FFFFFF"/>
              </a:solidFill>
            </a:endParaRPr>
          </a:p>
        </p:txBody>
      </p:sp>
      <p:sp>
        <p:nvSpPr>
          <p:cNvPr id="200707" name="Rectangle 3"/>
          <p:cNvSpPr>
            <a:spLocks noChangeArrowheads="1"/>
          </p:cNvSpPr>
          <p:nvPr>
            <p:custDataLst>
              <p:tags r:id="rId3"/>
            </p:custDataLst>
          </p:nvPr>
        </p:nvSpPr>
        <p:spPr bwMode="ltGray">
          <a:xfrm>
            <a:off x="1865314" y="3624263"/>
            <a:ext cx="7342187" cy="1524000"/>
          </a:xfrm>
          <a:prstGeom prst="rect">
            <a:avLst/>
          </a:prstGeom>
          <a:solidFill>
            <a:srgbClr val="007233"/>
          </a:solidFill>
          <a:ln w="38100" cap="flat" cmpd="sng" algn="ctr">
            <a:noFill/>
            <a:prstDash val="solid"/>
            <a:headEnd/>
            <a:tailEnd/>
          </a:ln>
          <a:effectLst/>
          <a:extLst>
            <a:ext uri="{91240B29-F687-4F45-9708-019B960494DF}">
              <a14:hiddenLine xmlns:a14="http://schemas.microsoft.com/office/drawing/2010/main" w="38100" cap="flat" cmpd="sng" algn="ctr">
                <a:solidFill>
                  <a:schemeClr val="dk1"/>
                </a:solidFill>
                <a:prstDash val="solid"/>
                <a:headEnd/>
                <a:tailEnd/>
              </a14:hiddenLine>
            </a:ext>
          </a:extLst>
        </p:spPr>
        <p:style>
          <a:lnRef idx="1">
            <a:schemeClr val="dk1"/>
          </a:lnRef>
          <a:fillRef idx="3">
            <a:schemeClr val="dk1"/>
          </a:fillRef>
          <a:effectRef idx="2">
            <a:schemeClr val="dk1"/>
          </a:effectRef>
          <a:fontRef idx="minor">
            <a:schemeClr val="lt1"/>
          </a:fontRef>
        </p:style>
        <p:txBody>
          <a:bodyPr wrap="none" lIns="91436" tIns="45718" rIns="91436" bIns="45718" anchor="ctr">
            <a:flatTx/>
          </a:bodyPr>
          <a:lstStyle/>
          <a:p>
            <a:pPr>
              <a:defRPr/>
            </a:pPr>
            <a:endParaRPr lang="ja-JP" altLang="en-US">
              <a:solidFill>
                <a:srgbClr val="FFFFFF"/>
              </a:solidFill>
            </a:endParaRPr>
          </a:p>
        </p:txBody>
      </p:sp>
      <p:sp>
        <p:nvSpPr>
          <p:cNvPr id="8198" name="Text Box 14"/>
          <p:cNvSpPr txBox="1">
            <a:spLocks noChangeArrowheads="1"/>
          </p:cNvSpPr>
          <p:nvPr/>
        </p:nvSpPr>
        <p:spPr bwMode="ltGray">
          <a:xfrm>
            <a:off x="1905001" y="4064000"/>
            <a:ext cx="2017713" cy="647700"/>
          </a:xfrm>
          <a:prstGeom prst="rect">
            <a:avLst/>
          </a:prstGeom>
          <a:noFill/>
          <a:ln w="9525" algn="ctr">
            <a:noFill/>
            <a:miter lim="800000"/>
            <a:headEnd/>
            <a:tailEnd/>
          </a:ln>
        </p:spPr>
        <p:txBody>
          <a:bodyPr lIns="91436" tIns="45718" rIns="91436" bIns="45718" anchor="ctr"/>
          <a:lstStyle/>
          <a:p>
            <a:r>
              <a:rPr lang="ja-JP" altLang="en-US" sz="1600">
                <a:effectLst>
                  <a:outerShdw blurRad="38100" dist="38100" dir="2700000" algn="tl">
                    <a:srgbClr val="000000">
                      <a:alpha val="43137"/>
                    </a:srgbClr>
                  </a:outerShdw>
                </a:effectLst>
              </a:rPr>
              <a:t>ビジネス レイヤ</a:t>
            </a:r>
          </a:p>
        </p:txBody>
      </p:sp>
      <p:sp>
        <p:nvSpPr>
          <p:cNvPr id="8199" name="Text Box 15"/>
          <p:cNvSpPr txBox="1">
            <a:spLocks noChangeArrowheads="1"/>
          </p:cNvSpPr>
          <p:nvPr/>
        </p:nvSpPr>
        <p:spPr bwMode="ltGray">
          <a:xfrm>
            <a:off x="1905001" y="5321300"/>
            <a:ext cx="2017713" cy="647700"/>
          </a:xfrm>
          <a:prstGeom prst="rect">
            <a:avLst/>
          </a:prstGeom>
          <a:noFill/>
          <a:ln w="9525" algn="ctr">
            <a:noFill/>
            <a:miter lim="800000"/>
            <a:headEnd/>
            <a:tailEnd/>
          </a:ln>
        </p:spPr>
        <p:txBody>
          <a:bodyPr lIns="91436" tIns="45718" rIns="91436" bIns="45718" anchor="ctr"/>
          <a:lstStyle/>
          <a:p>
            <a:r>
              <a:rPr lang="ja-JP" altLang="en-US" sz="1600">
                <a:effectLst>
                  <a:outerShdw blurRad="38100" dist="38100" dir="2700000" algn="tl">
                    <a:srgbClr val="000000">
                      <a:alpha val="43137"/>
                    </a:srgbClr>
                  </a:outerShdw>
                </a:effectLst>
              </a:rPr>
              <a:t>データ レイヤ</a:t>
            </a:r>
          </a:p>
        </p:txBody>
      </p:sp>
      <p:pic>
        <p:nvPicPr>
          <p:cNvPr id="8200" name="Picture 18" descr="XML Web Service sm"/>
          <p:cNvPicPr>
            <a:picLocks noChangeAspect="1" noChangeArrowheads="1"/>
          </p:cNvPicPr>
          <p:nvPr/>
        </p:nvPicPr>
        <p:blipFill>
          <a:blip r:embed="rId13"/>
          <a:srcRect/>
          <a:stretch>
            <a:fillRect/>
          </a:stretch>
        </p:blipFill>
        <p:spPr bwMode="ltGray">
          <a:xfrm>
            <a:off x="7239000" y="3676650"/>
            <a:ext cx="317500" cy="381000"/>
          </a:xfrm>
          <a:prstGeom prst="rect">
            <a:avLst/>
          </a:prstGeom>
          <a:noFill/>
          <a:ln w="9525">
            <a:noFill/>
            <a:miter lim="800000"/>
            <a:headEnd/>
            <a:tailEnd/>
          </a:ln>
        </p:spPr>
      </p:pic>
      <p:sp>
        <p:nvSpPr>
          <p:cNvPr id="8201" name="Text Box 19"/>
          <p:cNvSpPr txBox="1">
            <a:spLocks noChangeArrowheads="1"/>
          </p:cNvSpPr>
          <p:nvPr/>
        </p:nvSpPr>
        <p:spPr bwMode="ltGray">
          <a:xfrm>
            <a:off x="4826000" y="6286501"/>
            <a:ext cx="1690688" cy="309563"/>
          </a:xfrm>
          <a:prstGeom prst="rect">
            <a:avLst/>
          </a:prstGeom>
          <a:noFill/>
          <a:ln w="9525" algn="ctr">
            <a:noFill/>
            <a:miter lim="800000"/>
            <a:headEnd/>
            <a:tailEnd/>
          </a:ln>
        </p:spPr>
        <p:txBody>
          <a:bodyPr lIns="91436" tIns="45718" rIns="91436" bIns="45718" anchor="ctr">
            <a:spAutoFit/>
          </a:bodyPr>
          <a:lstStyle/>
          <a:p>
            <a:r>
              <a:rPr lang="ja-JP" altLang="en-US" sz="1400">
                <a:effectLst>
                  <a:outerShdw blurRad="38100" dist="38100" dir="2700000" algn="tl">
                    <a:srgbClr val="000000">
                      <a:alpha val="43137"/>
                    </a:srgbClr>
                  </a:outerShdw>
                </a:effectLst>
              </a:rPr>
              <a:t>データベース</a:t>
            </a:r>
          </a:p>
        </p:txBody>
      </p:sp>
      <p:sp>
        <p:nvSpPr>
          <p:cNvPr id="8202" name="AutoShape 35"/>
          <p:cNvSpPr>
            <a:spLocks noChangeArrowheads="1"/>
          </p:cNvSpPr>
          <p:nvPr/>
        </p:nvSpPr>
        <p:spPr bwMode="ltGray">
          <a:xfrm>
            <a:off x="1809750" y="1319214"/>
            <a:ext cx="8572500" cy="752475"/>
          </a:xfrm>
          <a:prstGeom prst="roundRect">
            <a:avLst>
              <a:gd name="adj" fmla="val 16667"/>
            </a:avLst>
          </a:prstGeom>
          <a:solidFill>
            <a:srgbClr val="00B0F0"/>
          </a:solidFill>
          <a:ln w="9525">
            <a:solidFill>
              <a:schemeClr val="bg2"/>
            </a:solidFill>
            <a:round/>
            <a:headEnd/>
            <a:tailEnd/>
          </a:ln>
        </p:spPr>
        <p:txBody>
          <a:bodyPr wrap="none" lIns="91436" tIns="45718" rIns="91436" bIns="45718" anchor="ctr"/>
          <a:lstStyle/>
          <a:p>
            <a:r>
              <a:rPr lang="ja-JP" altLang="en-GB" sz="1400">
                <a:solidFill>
                  <a:schemeClr val="bg1"/>
                </a:solidFill>
              </a:rPr>
              <a:t>クライアント</a:t>
            </a:r>
          </a:p>
        </p:txBody>
      </p:sp>
      <p:grpSp>
        <p:nvGrpSpPr>
          <p:cNvPr id="2" name="グループ化 55"/>
          <p:cNvGrpSpPr>
            <a:grpSpLocks/>
          </p:cNvGrpSpPr>
          <p:nvPr/>
        </p:nvGrpSpPr>
        <p:grpSpPr bwMode="ltGray">
          <a:xfrm>
            <a:off x="7310438" y="1071564"/>
            <a:ext cx="519112" cy="714375"/>
            <a:chOff x="7524739" y="1157271"/>
            <a:chExt cx="582613" cy="801688"/>
          </a:xfrm>
        </p:grpSpPr>
        <p:grpSp>
          <p:nvGrpSpPr>
            <p:cNvPr id="3" name="Group 6"/>
            <p:cNvGrpSpPr>
              <a:grpSpLocks/>
            </p:cNvGrpSpPr>
            <p:nvPr/>
          </p:nvGrpSpPr>
          <p:grpSpPr bwMode="ltGray">
            <a:xfrm>
              <a:off x="7680314" y="1296971"/>
              <a:ext cx="427038" cy="661988"/>
              <a:chOff x="2458" y="2258"/>
              <a:chExt cx="429" cy="665"/>
            </a:xfrm>
          </p:grpSpPr>
          <p:pic>
            <p:nvPicPr>
              <p:cNvPr id="8253" name="Picture 7" descr="iPAQ 4155 Front"/>
              <p:cNvPicPr>
                <a:picLocks noChangeAspect="1" noChangeArrowheads="1"/>
              </p:cNvPicPr>
              <p:nvPr/>
            </p:nvPicPr>
            <p:blipFill>
              <a:blip r:embed="rId14"/>
              <a:srcRect/>
              <a:stretch>
                <a:fillRect/>
              </a:stretch>
            </p:blipFill>
            <p:spPr bwMode="ltGray">
              <a:xfrm rot="-584618">
                <a:off x="2458" y="2258"/>
                <a:ext cx="429" cy="665"/>
              </a:xfrm>
              <a:prstGeom prst="rect">
                <a:avLst/>
              </a:prstGeom>
              <a:noFill/>
              <a:ln w="9525">
                <a:noFill/>
                <a:miter lim="800000"/>
                <a:headEnd/>
                <a:tailEnd/>
              </a:ln>
            </p:spPr>
          </p:pic>
          <p:pic>
            <p:nvPicPr>
              <p:cNvPr id="8254" name="Picture 8" descr="PocketPC"/>
              <p:cNvPicPr>
                <a:picLocks noChangeAspect="1" noChangeArrowheads="1"/>
              </p:cNvPicPr>
              <p:nvPr/>
            </p:nvPicPr>
            <p:blipFill>
              <a:blip r:embed="rId15"/>
              <a:srcRect r="2007" b="2596"/>
              <a:stretch>
                <a:fillRect/>
              </a:stretch>
            </p:blipFill>
            <p:spPr bwMode="ltGray">
              <a:xfrm rot="-640804">
                <a:off x="2487" y="2336"/>
                <a:ext cx="339" cy="417"/>
              </a:xfrm>
              <a:prstGeom prst="rect">
                <a:avLst/>
              </a:prstGeom>
              <a:noFill/>
              <a:ln w="9525">
                <a:noFill/>
                <a:miter lim="800000"/>
                <a:headEnd/>
                <a:tailEnd/>
              </a:ln>
            </p:spPr>
          </p:pic>
        </p:grpSp>
        <p:grpSp>
          <p:nvGrpSpPr>
            <p:cNvPr id="4" name="Group 9"/>
            <p:cNvGrpSpPr>
              <a:grpSpLocks/>
            </p:cNvGrpSpPr>
            <p:nvPr/>
          </p:nvGrpSpPr>
          <p:grpSpPr bwMode="ltGray">
            <a:xfrm rot="1002693">
              <a:off x="7524739" y="1157271"/>
              <a:ext cx="265113" cy="627063"/>
              <a:chOff x="2132" y="2170"/>
              <a:chExt cx="300" cy="710"/>
            </a:xfrm>
          </p:grpSpPr>
          <p:pic>
            <p:nvPicPr>
              <p:cNvPr id="8251" name="Picture 10" descr="Motorola MPx200"/>
              <p:cNvPicPr>
                <a:picLocks noChangeAspect="1" noChangeArrowheads="1"/>
              </p:cNvPicPr>
              <p:nvPr/>
            </p:nvPicPr>
            <p:blipFill>
              <a:blip r:embed="rId16">
                <a:clrChange>
                  <a:clrFrom>
                    <a:srgbClr val="FFFFFF"/>
                  </a:clrFrom>
                  <a:clrTo>
                    <a:srgbClr val="FFFFFF">
                      <a:alpha val="0"/>
                    </a:srgbClr>
                  </a:clrTo>
                </a:clrChange>
              </a:blip>
              <a:srcRect/>
              <a:stretch>
                <a:fillRect/>
              </a:stretch>
            </p:blipFill>
            <p:spPr bwMode="ltGray">
              <a:xfrm>
                <a:off x="2132" y="2170"/>
                <a:ext cx="300" cy="710"/>
              </a:xfrm>
              <a:prstGeom prst="rect">
                <a:avLst/>
              </a:prstGeom>
              <a:noFill/>
              <a:ln w="9525">
                <a:noFill/>
                <a:miter lim="800000"/>
                <a:headEnd/>
                <a:tailEnd/>
              </a:ln>
            </p:spPr>
          </p:pic>
          <p:pic>
            <p:nvPicPr>
              <p:cNvPr id="8252" name="Picture 11" descr="PocketPC"/>
              <p:cNvPicPr>
                <a:picLocks noChangeAspect="1" noChangeArrowheads="1"/>
              </p:cNvPicPr>
              <p:nvPr/>
            </p:nvPicPr>
            <p:blipFill>
              <a:blip r:embed="rId17"/>
              <a:srcRect r="2007" b="2596"/>
              <a:stretch>
                <a:fillRect/>
              </a:stretch>
            </p:blipFill>
            <p:spPr bwMode="ltGray">
              <a:xfrm>
                <a:off x="2179" y="2247"/>
                <a:ext cx="195" cy="203"/>
              </a:xfrm>
              <a:prstGeom prst="rect">
                <a:avLst/>
              </a:prstGeom>
              <a:noFill/>
              <a:ln w="9525">
                <a:noFill/>
                <a:miter lim="800000"/>
                <a:headEnd/>
                <a:tailEnd/>
              </a:ln>
            </p:spPr>
          </p:pic>
        </p:grpSp>
      </p:grpSp>
      <p:pic>
        <p:nvPicPr>
          <p:cNvPr id="8205" name="Picture 12" descr="apps-Outlook-2004"/>
          <p:cNvPicPr>
            <a:picLocks noChangeAspect="1" noChangeArrowheads="1"/>
          </p:cNvPicPr>
          <p:nvPr/>
        </p:nvPicPr>
        <p:blipFill>
          <a:blip r:embed="rId18"/>
          <a:srcRect/>
          <a:stretch>
            <a:fillRect/>
          </a:stretch>
        </p:blipFill>
        <p:spPr bwMode="ltGray">
          <a:xfrm>
            <a:off x="3952876" y="1143000"/>
            <a:ext cx="887413" cy="666750"/>
          </a:xfrm>
          <a:prstGeom prst="rect">
            <a:avLst/>
          </a:prstGeom>
          <a:noFill/>
          <a:ln w="9525">
            <a:noFill/>
            <a:miter lim="800000"/>
            <a:headEnd/>
            <a:tailEnd/>
          </a:ln>
        </p:spPr>
      </p:pic>
      <p:grpSp>
        <p:nvGrpSpPr>
          <p:cNvPr id="5" name="Group 3"/>
          <p:cNvGrpSpPr>
            <a:grpSpLocks/>
          </p:cNvGrpSpPr>
          <p:nvPr/>
        </p:nvGrpSpPr>
        <p:grpSpPr bwMode="ltGray">
          <a:xfrm>
            <a:off x="5738813" y="1022351"/>
            <a:ext cx="506412" cy="663575"/>
            <a:chOff x="4029" y="2160"/>
            <a:chExt cx="291" cy="411"/>
          </a:xfrm>
        </p:grpSpPr>
        <p:pic>
          <p:nvPicPr>
            <p:cNvPr id="8247" name="Picture 4" descr="Document Sm"/>
            <p:cNvPicPr>
              <a:picLocks noChangeAspect="1" noChangeArrowheads="1"/>
            </p:cNvPicPr>
            <p:nvPr/>
          </p:nvPicPr>
          <p:blipFill>
            <a:blip r:embed="rId19"/>
            <a:srcRect/>
            <a:stretch>
              <a:fillRect/>
            </a:stretch>
          </p:blipFill>
          <p:spPr bwMode="ltGray">
            <a:xfrm>
              <a:off x="4108" y="2160"/>
              <a:ext cx="212" cy="411"/>
            </a:xfrm>
            <a:prstGeom prst="rect">
              <a:avLst/>
            </a:prstGeom>
            <a:noFill/>
            <a:ln w="9525">
              <a:noFill/>
              <a:miter lim="800000"/>
              <a:headEnd/>
              <a:tailEnd/>
            </a:ln>
          </p:spPr>
        </p:pic>
        <p:pic>
          <p:nvPicPr>
            <p:cNvPr id="8248" name="Picture 5" descr="excel"/>
            <p:cNvPicPr>
              <a:picLocks noChangeAspect="1" noChangeArrowheads="1"/>
            </p:cNvPicPr>
            <p:nvPr/>
          </p:nvPicPr>
          <p:blipFill>
            <a:blip r:embed="rId20"/>
            <a:srcRect/>
            <a:stretch>
              <a:fillRect/>
            </a:stretch>
          </p:blipFill>
          <p:spPr bwMode="ltGray">
            <a:xfrm>
              <a:off x="4029" y="2233"/>
              <a:ext cx="146" cy="135"/>
            </a:xfrm>
            <a:prstGeom prst="rect">
              <a:avLst/>
            </a:prstGeom>
            <a:noFill/>
            <a:ln w="9525">
              <a:noFill/>
              <a:miter lim="800000"/>
              <a:headEnd/>
              <a:tailEnd/>
            </a:ln>
          </p:spPr>
        </p:pic>
      </p:grpSp>
      <p:pic>
        <p:nvPicPr>
          <p:cNvPr id="8207" name="Picture 14"/>
          <p:cNvPicPr>
            <a:picLocks noChangeAspect="1" noChangeArrowheads="1"/>
          </p:cNvPicPr>
          <p:nvPr/>
        </p:nvPicPr>
        <p:blipFill>
          <a:blip r:embed="rId21">
            <a:clrChange>
              <a:clrFrom>
                <a:srgbClr val="000000"/>
              </a:clrFrom>
              <a:clrTo>
                <a:srgbClr val="000000">
                  <a:alpha val="0"/>
                </a:srgbClr>
              </a:clrTo>
            </a:clrChange>
          </a:blip>
          <a:srcRect/>
          <a:stretch>
            <a:fillRect/>
          </a:stretch>
        </p:blipFill>
        <p:spPr bwMode="ltGray">
          <a:xfrm>
            <a:off x="6003926" y="1071564"/>
            <a:ext cx="517525" cy="688975"/>
          </a:xfrm>
          <a:prstGeom prst="rect">
            <a:avLst/>
          </a:prstGeom>
          <a:noFill/>
          <a:ln w="9525">
            <a:noFill/>
            <a:miter lim="800000"/>
            <a:headEnd/>
            <a:tailEnd/>
          </a:ln>
        </p:spPr>
      </p:pic>
      <p:pic>
        <p:nvPicPr>
          <p:cNvPr id="8208" name="Picture 16" descr="Web-msweb"/>
          <p:cNvPicPr>
            <a:picLocks noChangeAspect="1" noChangeArrowheads="1"/>
          </p:cNvPicPr>
          <p:nvPr/>
        </p:nvPicPr>
        <p:blipFill>
          <a:blip r:embed="rId22"/>
          <a:srcRect/>
          <a:stretch>
            <a:fillRect/>
          </a:stretch>
        </p:blipFill>
        <p:spPr bwMode="ltGray">
          <a:xfrm>
            <a:off x="8667750" y="1147764"/>
            <a:ext cx="933450" cy="638175"/>
          </a:xfrm>
          <a:prstGeom prst="rect">
            <a:avLst/>
          </a:prstGeom>
          <a:noFill/>
          <a:ln w="9525">
            <a:noFill/>
            <a:miter lim="800000"/>
            <a:headEnd/>
            <a:tailEnd/>
          </a:ln>
        </p:spPr>
      </p:pic>
      <p:sp>
        <p:nvSpPr>
          <p:cNvPr id="8209" name="Rectangle 25"/>
          <p:cNvSpPr>
            <a:spLocks noChangeArrowheads="1"/>
          </p:cNvSpPr>
          <p:nvPr/>
        </p:nvSpPr>
        <p:spPr bwMode="ltGray">
          <a:xfrm>
            <a:off x="3952876" y="1785939"/>
            <a:ext cx="1285875" cy="225425"/>
          </a:xfrm>
          <a:prstGeom prst="rect">
            <a:avLst/>
          </a:prstGeom>
          <a:noFill/>
          <a:ln w="9525">
            <a:noFill/>
            <a:miter lim="800000"/>
            <a:headEnd/>
            <a:tailEnd/>
          </a:ln>
        </p:spPr>
        <p:txBody>
          <a:bodyPr wrap="none" lIns="91436" tIns="45718" rIns="91436" bIns="45718" anchor="ctr"/>
          <a:lstStyle/>
          <a:p>
            <a:r>
              <a:rPr lang="en-US" altLang="ja-JP" sz="1200">
                <a:solidFill>
                  <a:schemeClr val="bg1"/>
                </a:solidFill>
              </a:rPr>
              <a:t>Windows</a:t>
            </a:r>
            <a:br>
              <a:rPr lang="en-US" altLang="ja-JP" sz="1200">
                <a:solidFill>
                  <a:schemeClr val="bg1"/>
                </a:solidFill>
              </a:rPr>
            </a:br>
            <a:r>
              <a:rPr lang="ja-JP" altLang="en-US" sz="1200">
                <a:solidFill>
                  <a:schemeClr val="bg1"/>
                </a:solidFill>
              </a:rPr>
              <a:t>アプリケーション</a:t>
            </a:r>
            <a:endParaRPr lang="en-US" altLang="ja-JP" sz="1200">
              <a:solidFill>
                <a:schemeClr val="bg1"/>
              </a:solidFill>
            </a:endParaRPr>
          </a:p>
        </p:txBody>
      </p:sp>
      <p:sp>
        <p:nvSpPr>
          <p:cNvPr id="8210" name="Rectangle 25"/>
          <p:cNvSpPr>
            <a:spLocks noChangeArrowheads="1"/>
          </p:cNvSpPr>
          <p:nvPr/>
        </p:nvSpPr>
        <p:spPr bwMode="ltGray">
          <a:xfrm>
            <a:off x="5667376" y="1785939"/>
            <a:ext cx="1285875" cy="225425"/>
          </a:xfrm>
          <a:prstGeom prst="rect">
            <a:avLst/>
          </a:prstGeom>
          <a:noFill/>
          <a:ln w="9525">
            <a:noFill/>
            <a:miter lim="800000"/>
            <a:headEnd/>
            <a:tailEnd/>
          </a:ln>
        </p:spPr>
        <p:txBody>
          <a:bodyPr wrap="none" lIns="91436" tIns="45718" rIns="91436" bIns="45718" anchor="ctr"/>
          <a:lstStyle/>
          <a:p>
            <a:r>
              <a:rPr lang="en-US" altLang="ja-JP" sz="1200">
                <a:solidFill>
                  <a:schemeClr val="bg1"/>
                </a:solidFill>
              </a:rPr>
              <a:t>Office</a:t>
            </a:r>
            <a:br>
              <a:rPr lang="en-US" altLang="ja-JP" sz="1200">
                <a:solidFill>
                  <a:schemeClr val="bg1"/>
                </a:solidFill>
              </a:rPr>
            </a:br>
            <a:r>
              <a:rPr lang="ja-JP" altLang="en-US" sz="1200">
                <a:solidFill>
                  <a:schemeClr val="bg1"/>
                </a:solidFill>
              </a:rPr>
              <a:t>アプリケーション</a:t>
            </a:r>
            <a:endParaRPr lang="en-US" altLang="ja-JP" sz="1200">
              <a:solidFill>
                <a:schemeClr val="bg1"/>
              </a:solidFill>
            </a:endParaRPr>
          </a:p>
        </p:txBody>
      </p:sp>
      <p:sp>
        <p:nvSpPr>
          <p:cNvPr id="8211" name="Rectangle 25"/>
          <p:cNvSpPr>
            <a:spLocks noChangeArrowheads="1"/>
          </p:cNvSpPr>
          <p:nvPr/>
        </p:nvSpPr>
        <p:spPr bwMode="ltGray">
          <a:xfrm>
            <a:off x="7167564" y="1785939"/>
            <a:ext cx="1285875" cy="225425"/>
          </a:xfrm>
          <a:prstGeom prst="rect">
            <a:avLst/>
          </a:prstGeom>
          <a:noFill/>
          <a:ln w="9525">
            <a:noFill/>
            <a:miter lim="800000"/>
            <a:headEnd/>
            <a:tailEnd/>
          </a:ln>
        </p:spPr>
        <p:txBody>
          <a:bodyPr wrap="none" lIns="91436" tIns="45718" rIns="91436" bIns="45718" anchor="ctr"/>
          <a:lstStyle/>
          <a:p>
            <a:r>
              <a:rPr lang="ja-JP" altLang="en-US" sz="1200">
                <a:solidFill>
                  <a:schemeClr val="bg1"/>
                </a:solidFill>
              </a:rPr>
              <a:t>モバイル</a:t>
            </a:r>
            <a:br>
              <a:rPr lang="en-US" altLang="ja-JP" sz="1200">
                <a:solidFill>
                  <a:schemeClr val="bg1"/>
                </a:solidFill>
              </a:rPr>
            </a:br>
            <a:r>
              <a:rPr lang="ja-JP" altLang="en-US" sz="1200">
                <a:solidFill>
                  <a:schemeClr val="bg1"/>
                </a:solidFill>
              </a:rPr>
              <a:t>アプリケーション</a:t>
            </a:r>
            <a:endParaRPr lang="en-US" altLang="ja-JP" sz="1200">
              <a:solidFill>
                <a:schemeClr val="bg1"/>
              </a:solidFill>
            </a:endParaRPr>
          </a:p>
        </p:txBody>
      </p:sp>
      <p:sp>
        <p:nvSpPr>
          <p:cNvPr id="8212" name="Rectangle 25"/>
          <p:cNvSpPr>
            <a:spLocks noChangeArrowheads="1"/>
          </p:cNvSpPr>
          <p:nvPr/>
        </p:nvSpPr>
        <p:spPr bwMode="ltGray">
          <a:xfrm>
            <a:off x="8596314" y="1785939"/>
            <a:ext cx="1285875" cy="225425"/>
          </a:xfrm>
          <a:prstGeom prst="rect">
            <a:avLst/>
          </a:prstGeom>
          <a:noFill/>
          <a:ln w="9525">
            <a:noFill/>
            <a:miter lim="800000"/>
            <a:headEnd/>
            <a:tailEnd/>
          </a:ln>
        </p:spPr>
        <p:txBody>
          <a:bodyPr wrap="none" lIns="91436" tIns="45718" rIns="91436" bIns="45718" anchor="ctr"/>
          <a:lstStyle/>
          <a:p>
            <a:r>
              <a:rPr lang="en-US" altLang="ja-JP" sz="1200">
                <a:solidFill>
                  <a:schemeClr val="bg1"/>
                </a:solidFill>
              </a:rPr>
              <a:t>Web</a:t>
            </a:r>
            <a:r>
              <a:rPr lang="ja-JP" altLang="en-US" sz="1200">
                <a:solidFill>
                  <a:schemeClr val="bg1"/>
                </a:solidFill>
              </a:rPr>
              <a:t> ブラウザ</a:t>
            </a:r>
            <a:br>
              <a:rPr lang="en-US" altLang="ja-JP" sz="1200">
                <a:solidFill>
                  <a:schemeClr val="bg1"/>
                </a:solidFill>
              </a:rPr>
            </a:br>
            <a:r>
              <a:rPr lang="ja-JP" altLang="en-US" sz="1200">
                <a:solidFill>
                  <a:schemeClr val="bg1"/>
                </a:solidFill>
              </a:rPr>
              <a:t>アプリケーション</a:t>
            </a:r>
            <a:endParaRPr lang="en-US" altLang="ja-JP" sz="1200">
              <a:solidFill>
                <a:schemeClr val="bg1"/>
              </a:solidFill>
            </a:endParaRPr>
          </a:p>
        </p:txBody>
      </p:sp>
      <p:sp>
        <p:nvSpPr>
          <p:cNvPr id="8213" name="AutoShape 28"/>
          <p:cNvSpPr>
            <a:spLocks noChangeArrowheads="1"/>
          </p:cNvSpPr>
          <p:nvPr/>
        </p:nvSpPr>
        <p:spPr bwMode="ltGray">
          <a:xfrm>
            <a:off x="3810001" y="2032000"/>
            <a:ext cx="347663" cy="338138"/>
          </a:xfrm>
          <a:prstGeom prst="upDownArrow">
            <a:avLst>
              <a:gd name="adj1" fmla="val 50000"/>
              <a:gd name="adj2" fmla="val 20000"/>
            </a:avLst>
          </a:prstGeom>
          <a:solidFill>
            <a:srgbClr val="FFC000"/>
          </a:solidFill>
          <a:ln w="12700" algn="ctr">
            <a:solidFill>
              <a:schemeClr val="tx1"/>
            </a:solidFill>
            <a:miter lim="800000"/>
            <a:headEnd/>
            <a:tailEnd/>
          </a:ln>
        </p:spPr>
        <p:txBody>
          <a:bodyPr wrap="none" lIns="91436" tIns="45718" rIns="91436" bIns="45718" anchor="ctr"/>
          <a:lstStyle/>
          <a:p>
            <a:endParaRPr lang="ja-JP" altLang="en-US"/>
          </a:p>
        </p:txBody>
      </p:sp>
      <p:pic>
        <p:nvPicPr>
          <p:cNvPr id="8214" name="Picture 4" descr="z:\Archive\Template\ClipArt\Binary Code Sm.png"/>
          <p:cNvPicPr>
            <a:picLocks noChangeAspect="1" noChangeArrowheads="1"/>
          </p:cNvPicPr>
          <p:nvPr/>
        </p:nvPicPr>
        <p:blipFill>
          <a:blip r:embed="rId23"/>
          <a:srcRect/>
          <a:stretch>
            <a:fillRect/>
          </a:stretch>
        </p:blipFill>
        <p:spPr bwMode="ltGray">
          <a:xfrm>
            <a:off x="7302500" y="4318000"/>
            <a:ext cx="230188" cy="484188"/>
          </a:xfrm>
          <a:prstGeom prst="rect">
            <a:avLst/>
          </a:prstGeom>
          <a:noFill/>
          <a:ln w="9525">
            <a:noFill/>
            <a:miter lim="800000"/>
            <a:headEnd/>
            <a:tailEnd/>
          </a:ln>
        </p:spPr>
      </p:pic>
      <p:sp>
        <p:nvSpPr>
          <p:cNvPr id="8215" name="Text Box 19"/>
          <p:cNvSpPr txBox="1">
            <a:spLocks noChangeArrowheads="1"/>
          </p:cNvSpPr>
          <p:nvPr/>
        </p:nvSpPr>
        <p:spPr bwMode="ltGray">
          <a:xfrm>
            <a:off x="4254500" y="4826001"/>
            <a:ext cx="1206500" cy="276225"/>
          </a:xfrm>
          <a:prstGeom prst="rect">
            <a:avLst/>
          </a:prstGeom>
          <a:noFill/>
          <a:ln w="9525" algn="ctr">
            <a:noFill/>
            <a:miter lim="800000"/>
            <a:headEnd/>
            <a:tailEnd/>
          </a:ln>
        </p:spPr>
        <p:txBody>
          <a:bodyPr lIns="91436" tIns="45718" rIns="91436" bIns="45718" anchor="ctr">
            <a:spAutoFit/>
          </a:bodyPr>
          <a:lstStyle/>
          <a:p>
            <a:r>
              <a:rPr lang="ja-JP" altLang="en-US" sz="1200">
                <a:effectLst>
                  <a:outerShdw blurRad="38100" dist="38100" dir="2700000" algn="tl">
                    <a:srgbClr val="000000">
                      <a:alpha val="43137"/>
                    </a:srgbClr>
                  </a:outerShdw>
                </a:effectLst>
              </a:rPr>
              <a:t>ワークフロー</a:t>
            </a:r>
          </a:p>
        </p:txBody>
      </p:sp>
      <p:pic>
        <p:nvPicPr>
          <p:cNvPr id="8216" name="Picture 2" descr="\\kkondo0\_data$\Archive\Template\ClipArt\Server and XML Web Service.png"/>
          <p:cNvPicPr>
            <a:picLocks noChangeAspect="1" noChangeArrowheads="1"/>
          </p:cNvPicPr>
          <p:nvPr/>
        </p:nvPicPr>
        <p:blipFill>
          <a:blip r:embed="rId24"/>
          <a:srcRect/>
          <a:stretch>
            <a:fillRect/>
          </a:stretch>
        </p:blipFill>
        <p:spPr bwMode="ltGray">
          <a:xfrm>
            <a:off x="6731000" y="6032501"/>
            <a:ext cx="465138" cy="714375"/>
          </a:xfrm>
          <a:prstGeom prst="rect">
            <a:avLst/>
          </a:prstGeom>
          <a:noFill/>
          <a:ln w="9525">
            <a:noFill/>
            <a:miter lim="800000"/>
            <a:headEnd/>
            <a:tailEnd/>
          </a:ln>
        </p:spPr>
      </p:pic>
      <p:pic>
        <p:nvPicPr>
          <p:cNvPr id="8217" name="Picture 3" descr="\\kkondo0\_data$\Archive\Template\ClipArt\SQL.png"/>
          <p:cNvPicPr>
            <a:picLocks noChangeAspect="1" noChangeArrowheads="1"/>
          </p:cNvPicPr>
          <p:nvPr/>
        </p:nvPicPr>
        <p:blipFill>
          <a:blip r:embed="rId25"/>
          <a:srcRect/>
          <a:stretch>
            <a:fillRect/>
          </a:stretch>
        </p:blipFill>
        <p:spPr bwMode="ltGray">
          <a:xfrm>
            <a:off x="4254500" y="5969000"/>
            <a:ext cx="528638" cy="782638"/>
          </a:xfrm>
          <a:prstGeom prst="rect">
            <a:avLst/>
          </a:prstGeom>
          <a:noFill/>
          <a:ln w="9525">
            <a:noFill/>
            <a:miter lim="800000"/>
            <a:headEnd/>
            <a:tailEnd/>
          </a:ln>
        </p:spPr>
      </p:pic>
      <p:grpSp>
        <p:nvGrpSpPr>
          <p:cNvPr id="6" name="グループ化 182"/>
          <p:cNvGrpSpPr>
            <a:grpSpLocks/>
          </p:cNvGrpSpPr>
          <p:nvPr/>
        </p:nvGrpSpPr>
        <p:grpSpPr bwMode="ltGray">
          <a:xfrm>
            <a:off x="4318001" y="3068639"/>
            <a:ext cx="1319213" cy="301625"/>
            <a:chOff x="8991600" y="3733800"/>
            <a:chExt cx="1354850" cy="310415"/>
          </a:xfrm>
          <a:solidFill>
            <a:srgbClr val="009900"/>
          </a:solidFill>
        </p:grpSpPr>
        <p:grpSp>
          <p:nvGrpSpPr>
            <p:cNvPr id="7" name="Group 18"/>
            <p:cNvGrpSpPr>
              <a:grpSpLocks/>
            </p:cNvGrpSpPr>
            <p:nvPr/>
          </p:nvGrpSpPr>
          <p:grpSpPr bwMode="ltGray">
            <a:xfrm>
              <a:off x="8991600" y="3733800"/>
              <a:ext cx="288050" cy="310415"/>
              <a:chOff x="3158" y="3103"/>
              <a:chExt cx="377" cy="343"/>
            </a:xfrm>
            <a:grpFill/>
          </p:grpSpPr>
          <p:sp>
            <p:nvSpPr>
              <p:cNvPr id="170" name="AutoShape 19"/>
              <p:cNvSpPr>
                <a:spLocks noChangeArrowheads="1"/>
              </p:cNvSpPr>
              <p:nvPr/>
            </p:nvSpPr>
            <p:spPr bwMode="ltGray">
              <a:xfrm>
                <a:off x="3158" y="3103"/>
                <a:ext cx="377" cy="343"/>
              </a:xfrm>
              <a:prstGeom prst="roundRect">
                <a:avLst>
                  <a:gd name="adj" fmla="val 16667"/>
                </a:avLst>
              </a:prstGeom>
              <a:grpFill/>
              <a:ln w="25400" algn="ctr">
                <a:solidFill>
                  <a:schemeClr val="bg1"/>
                </a:solidFill>
                <a:round/>
                <a:headEnd/>
                <a:tailEnd/>
              </a:ln>
              <a:effectLst/>
            </p:spPr>
            <p:txBody>
              <a:bodyPr wrap="none" anchor="ctr"/>
              <a:lstStyle/>
              <a:p>
                <a:pPr algn="ctr">
                  <a:lnSpc>
                    <a:spcPct val="75000"/>
                  </a:lnSpc>
                  <a:defRPr/>
                </a:pPr>
                <a:endParaRPr lang="ja-JP" altLang="ja-JP" sz="1600" b="1" dirty="0">
                  <a:solidFill>
                    <a:schemeClr val="bg2"/>
                  </a:solidFill>
                </a:endParaRPr>
              </a:p>
            </p:txBody>
          </p:sp>
          <p:sp>
            <p:nvSpPr>
              <p:cNvPr id="171" name="Line 20"/>
              <p:cNvSpPr>
                <a:spLocks noChangeShapeType="1"/>
              </p:cNvSpPr>
              <p:nvPr/>
            </p:nvSpPr>
            <p:spPr bwMode="ltGray">
              <a:xfrm>
                <a:off x="3162" y="3206"/>
                <a:ext cx="370" cy="0"/>
              </a:xfrm>
              <a:prstGeom prst="line">
                <a:avLst/>
              </a:prstGeom>
              <a:grpFill/>
              <a:ln w="12700">
                <a:solidFill>
                  <a:schemeClr val="bg1"/>
                </a:solidFill>
                <a:round/>
                <a:headEnd/>
                <a:tailEnd/>
              </a:ln>
            </p:spPr>
            <p:txBody>
              <a:bodyPr anchor="ctr"/>
              <a:lstStyle/>
              <a:p>
                <a:pPr>
                  <a:defRPr/>
                </a:pPr>
                <a:endParaRPr lang="ja-JP" altLang="en-US"/>
              </a:p>
            </p:txBody>
          </p:sp>
        </p:grpSp>
        <p:grpSp>
          <p:nvGrpSpPr>
            <p:cNvPr id="8" name="Group 18"/>
            <p:cNvGrpSpPr>
              <a:grpSpLocks/>
            </p:cNvGrpSpPr>
            <p:nvPr/>
          </p:nvGrpSpPr>
          <p:grpSpPr bwMode="ltGray">
            <a:xfrm>
              <a:off x="9525000" y="3733800"/>
              <a:ext cx="288050" cy="310415"/>
              <a:chOff x="3158" y="3103"/>
              <a:chExt cx="377" cy="343"/>
            </a:xfrm>
            <a:grpFill/>
          </p:grpSpPr>
          <p:sp>
            <p:nvSpPr>
              <p:cNvPr id="173" name="AutoShape 19"/>
              <p:cNvSpPr>
                <a:spLocks noChangeArrowheads="1"/>
              </p:cNvSpPr>
              <p:nvPr/>
            </p:nvSpPr>
            <p:spPr bwMode="ltGray">
              <a:xfrm>
                <a:off x="3158" y="3103"/>
                <a:ext cx="377" cy="343"/>
              </a:xfrm>
              <a:prstGeom prst="roundRect">
                <a:avLst>
                  <a:gd name="adj" fmla="val 16667"/>
                </a:avLst>
              </a:prstGeom>
              <a:grpFill/>
              <a:ln w="25400" algn="ctr">
                <a:solidFill>
                  <a:schemeClr val="bg1"/>
                </a:solidFill>
                <a:round/>
                <a:headEnd/>
                <a:tailEnd/>
              </a:ln>
              <a:effectLst/>
            </p:spPr>
            <p:txBody>
              <a:bodyPr wrap="none" anchor="ctr"/>
              <a:lstStyle/>
              <a:p>
                <a:pPr algn="ctr">
                  <a:lnSpc>
                    <a:spcPct val="75000"/>
                  </a:lnSpc>
                  <a:defRPr/>
                </a:pPr>
                <a:endParaRPr lang="ja-JP" altLang="ja-JP" sz="1600" b="1" dirty="0">
                  <a:solidFill>
                    <a:schemeClr val="bg2"/>
                  </a:solidFill>
                </a:endParaRPr>
              </a:p>
            </p:txBody>
          </p:sp>
          <p:sp>
            <p:nvSpPr>
              <p:cNvPr id="174" name="Line 20"/>
              <p:cNvSpPr>
                <a:spLocks noChangeShapeType="1"/>
              </p:cNvSpPr>
              <p:nvPr/>
            </p:nvSpPr>
            <p:spPr bwMode="ltGray">
              <a:xfrm>
                <a:off x="3162" y="3206"/>
                <a:ext cx="370" cy="0"/>
              </a:xfrm>
              <a:prstGeom prst="line">
                <a:avLst/>
              </a:prstGeom>
              <a:grpFill/>
              <a:ln w="12700">
                <a:solidFill>
                  <a:schemeClr val="bg1"/>
                </a:solidFill>
                <a:round/>
                <a:headEnd/>
                <a:tailEnd/>
              </a:ln>
            </p:spPr>
            <p:txBody>
              <a:bodyPr anchor="ctr"/>
              <a:lstStyle/>
              <a:p>
                <a:pPr>
                  <a:defRPr/>
                </a:pPr>
                <a:endParaRPr lang="ja-JP" altLang="en-US"/>
              </a:p>
            </p:txBody>
          </p:sp>
        </p:grpSp>
        <p:grpSp>
          <p:nvGrpSpPr>
            <p:cNvPr id="9" name="Group 18"/>
            <p:cNvGrpSpPr>
              <a:grpSpLocks/>
            </p:cNvGrpSpPr>
            <p:nvPr/>
          </p:nvGrpSpPr>
          <p:grpSpPr bwMode="ltGray">
            <a:xfrm>
              <a:off x="10058400" y="3733800"/>
              <a:ext cx="288050" cy="310415"/>
              <a:chOff x="3158" y="3103"/>
              <a:chExt cx="377" cy="343"/>
            </a:xfrm>
            <a:grpFill/>
          </p:grpSpPr>
          <p:sp>
            <p:nvSpPr>
              <p:cNvPr id="176" name="AutoShape 19"/>
              <p:cNvSpPr>
                <a:spLocks noChangeArrowheads="1"/>
              </p:cNvSpPr>
              <p:nvPr/>
            </p:nvSpPr>
            <p:spPr bwMode="ltGray">
              <a:xfrm>
                <a:off x="3158" y="3103"/>
                <a:ext cx="377" cy="343"/>
              </a:xfrm>
              <a:prstGeom prst="roundRect">
                <a:avLst>
                  <a:gd name="adj" fmla="val 16667"/>
                </a:avLst>
              </a:prstGeom>
              <a:grpFill/>
              <a:ln w="25400" algn="ctr">
                <a:solidFill>
                  <a:schemeClr val="bg1"/>
                </a:solidFill>
                <a:round/>
                <a:headEnd/>
                <a:tailEnd/>
              </a:ln>
              <a:effectLst/>
            </p:spPr>
            <p:txBody>
              <a:bodyPr wrap="none" anchor="ctr"/>
              <a:lstStyle/>
              <a:p>
                <a:pPr algn="ctr">
                  <a:lnSpc>
                    <a:spcPct val="75000"/>
                  </a:lnSpc>
                  <a:defRPr/>
                </a:pPr>
                <a:endParaRPr lang="ja-JP" altLang="ja-JP" sz="1600" b="1" dirty="0">
                  <a:solidFill>
                    <a:schemeClr val="bg2"/>
                  </a:solidFill>
                </a:endParaRPr>
              </a:p>
            </p:txBody>
          </p:sp>
          <p:sp>
            <p:nvSpPr>
              <p:cNvPr id="177" name="Line 20"/>
              <p:cNvSpPr>
                <a:spLocks noChangeShapeType="1"/>
              </p:cNvSpPr>
              <p:nvPr/>
            </p:nvSpPr>
            <p:spPr bwMode="ltGray">
              <a:xfrm>
                <a:off x="3162" y="3206"/>
                <a:ext cx="370" cy="0"/>
              </a:xfrm>
              <a:prstGeom prst="line">
                <a:avLst/>
              </a:prstGeom>
              <a:grpFill/>
              <a:ln w="12700">
                <a:solidFill>
                  <a:schemeClr val="bg1"/>
                </a:solidFill>
                <a:round/>
                <a:headEnd/>
                <a:tailEnd/>
              </a:ln>
            </p:spPr>
            <p:txBody>
              <a:bodyPr anchor="ctr"/>
              <a:lstStyle/>
              <a:p>
                <a:pPr>
                  <a:defRPr/>
                </a:pPr>
                <a:endParaRPr lang="ja-JP" altLang="en-US"/>
              </a:p>
            </p:txBody>
          </p:sp>
        </p:grpSp>
        <p:cxnSp>
          <p:nvCxnSpPr>
            <p:cNvPr id="179" name="直線矢印コネクタ 178"/>
            <p:cNvCxnSpPr/>
            <p:nvPr/>
          </p:nvCxnSpPr>
          <p:spPr bwMode="ltGray">
            <a:xfrm>
              <a:off x="9280179" y="3810586"/>
              <a:ext cx="244558" cy="1634"/>
            </a:xfrm>
            <a:prstGeom prst="straightConnector1">
              <a:avLst/>
            </a:prstGeom>
            <a:grpFill/>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80" name="直線矢印コネクタ 179"/>
            <p:cNvCxnSpPr/>
            <p:nvPr/>
          </p:nvCxnSpPr>
          <p:spPr bwMode="ltGray">
            <a:xfrm>
              <a:off x="9829618" y="3810586"/>
              <a:ext cx="246189" cy="1634"/>
            </a:xfrm>
            <a:prstGeom prst="straightConnector1">
              <a:avLst/>
            </a:prstGeom>
            <a:grpFill/>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81" name="直線矢印コネクタ 180"/>
            <p:cNvCxnSpPr/>
            <p:nvPr/>
          </p:nvCxnSpPr>
          <p:spPr bwMode="ltGray">
            <a:xfrm>
              <a:off x="9829618" y="3962527"/>
              <a:ext cx="246189" cy="1633"/>
            </a:xfrm>
            <a:prstGeom prst="straightConnector1">
              <a:avLst/>
            </a:prstGeom>
            <a:grpFill/>
            <a:ln w="28575">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2" name="直線矢印コネクタ 181"/>
            <p:cNvCxnSpPr/>
            <p:nvPr/>
          </p:nvCxnSpPr>
          <p:spPr bwMode="ltGray">
            <a:xfrm>
              <a:off x="9296482" y="3962527"/>
              <a:ext cx="244558" cy="1633"/>
            </a:xfrm>
            <a:prstGeom prst="straightConnector1">
              <a:avLst/>
            </a:prstGeom>
            <a:grpFill/>
            <a:ln w="28575">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219" name="Text Box 19"/>
          <p:cNvSpPr txBox="1">
            <a:spLocks noChangeArrowheads="1"/>
          </p:cNvSpPr>
          <p:nvPr/>
        </p:nvSpPr>
        <p:spPr bwMode="ltGray">
          <a:xfrm>
            <a:off x="5969000" y="2413001"/>
            <a:ext cx="2730500" cy="276225"/>
          </a:xfrm>
          <a:prstGeom prst="rect">
            <a:avLst/>
          </a:prstGeom>
          <a:noFill/>
          <a:ln w="9525" algn="ctr">
            <a:noFill/>
            <a:miter lim="800000"/>
            <a:headEnd/>
            <a:tailEnd/>
          </a:ln>
        </p:spPr>
        <p:txBody>
          <a:bodyPr lIns="91436" tIns="45718" rIns="91436" bIns="45718" anchor="ctr">
            <a:spAutoFit/>
          </a:bodyPr>
          <a:lstStyle/>
          <a:p>
            <a:r>
              <a:rPr lang="ja-JP" altLang="en-US" sz="1200">
                <a:effectLst>
                  <a:outerShdw blurRad="38100" dist="38100" dir="2700000" algn="tl">
                    <a:srgbClr val="000000">
                      <a:alpha val="43137"/>
                    </a:srgbClr>
                  </a:outerShdw>
                </a:effectLst>
              </a:rPr>
              <a:t>ユーザーインターフェイスの制御</a:t>
            </a:r>
          </a:p>
        </p:txBody>
      </p:sp>
      <p:sp>
        <p:nvSpPr>
          <p:cNvPr id="8220" name="Text Box 19"/>
          <p:cNvSpPr txBox="1">
            <a:spLocks noChangeArrowheads="1"/>
          </p:cNvSpPr>
          <p:nvPr/>
        </p:nvSpPr>
        <p:spPr bwMode="ltGray">
          <a:xfrm>
            <a:off x="5969000" y="3030539"/>
            <a:ext cx="2095500" cy="276225"/>
          </a:xfrm>
          <a:prstGeom prst="rect">
            <a:avLst/>
          </a:prstGeom>
          <a:noFill/>
          <a:ln w="9525" algn="ctr">
            <a:noFill/>
            <a:miter lim="800000"/>
            <a:headEnd/>
            <a:tailEnd/>
          </a:ln>
        </p:spPr>
        <p:txBody>
          <a:bodyPr lIns="91436" tIns="45718" rIns="91436" bIns="45718" anchor="ctr">
            <a:spAutoFit/>
          </a:bodyPr>
          <a:lstStyle/>
          <a:p>
            <a:r>
              <a:rPr lang="ja-JP" altLang="en-US" sz="1200">
                <a:effectLst>
                  <a:outerShdw blurRad="38100" dist="38100" dir="2700000" algn="tl">
                    <a:srgbClr val="000000">
                      <a:alpha val="43137"/>
                    </a:srgbClr>
                  </a:outerShdw>
                </a:effectLst>
              </a:rPr>
              <a:t>ユーザープロセスの制御</a:t>
            </a:r>
          </a:p>
        </p:txBody>
      </p:sp>
      <p:cxnSp>
        <p:nvCxnSpPr>
          <p:cNvPr id="199" name="曲線コネクタ 198"/>
          <p:cNvCxnSpPr>
            <a:stCxn id="206" idx="3"/>
            <a:endCxn id="170" idx="0"/>
          </p:cNvCxnSpPr>
          <p:nvPr/>
        </p:nvCxnSpPr>
        <p:spPr bwMode="ltGray">
          <a:xfrm rot="5400000">
            <a:off x="4364038" y="2760663"/>
            <a:ext cx="401638" cy="214313"/>
          </a:xfrm>
          <a:prstGeom prst="curvedConnector3">
            <a:avLst>
              <a:gd name="adj1" fmla="val 50000"/>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202" name="曲線コネクタ 201"/>
          <p:cNvCxnSpPr>
            <a:stCxn id="213" idx="3"/>
            <a:endCxn id="176" idx="0"/>
          </p:cNvCxnSpPr>
          <p:nvPr/>
        </p:nvCxnSpPr>
        <p:spPr bwMode="ltGray">
          <a:xfrm rot="16200000" flipH="1">
            <a:off x="5225257" y="2796382"/>
            <a:ext cx="401638" cy="142875"/>
          </a:xfrm>
          <a:prstGeom prst="curvedConnector3">
            <a:avLst>
              <a:gd name="adj1" fmla="val 50000"/>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grpSp>
        <p:nvGrpSpPr>
          <p:cNvPr id="10" name="グループ化 207"/>
          <p:cNvGrpSpPr/>
          <p:nvPr/>
        </p:nvGrpSpPr>
        <p:grpSpPr bwMode="ltGray">
          <a:xfrm>
            <a:off x="4381501" y="2286000"/>
            <a:ext cx="523875" cy="381000"/>
            <a:chOff x="9448800" y="4191000"/>
            <a:chExt cx="533400" cy="381000"/>
          </a:xfrm>
          <a:solidFill>
            <a:schemeClr val="bg1">
              <a:lumMod val="65000"/>
            </a:schemeClr>
          </a:solidFill>
          <a:scene3d>
            <a:camera prst="isometricLeftDown"/>
            <a:lightRig rig="threePt" dir="t"/>
          </a:scene3d>
        </p:grpSpPr>
        <p:sp>
          <p:nvSpPr>
            <p:cNvPr id="189" name="Line 64"/>
            <p:cNvSpPr>
              <a:spLocks noChangeShapeType="1"/>
            </p:cNvSpPr>
            <p:nvPr/>
          </p:nvSpPr>
          <p:spPr bwMode="ltGray">
            <a:xfrm>
              <a:off x="9525000" y="4419600"/>
              <a:ext cx="323144" cy="0"/>
            </a:xfrm>
            <a:prstGeom prst="line">
              <a:avLst/>
            </a:prstGeom>
            <a:grpFill/>
            <a:ln w="28575">
              <a:solidFill>
                <a:schemeClr val="tx1"/>
              </a:solidFill>
              <a:round/>
              <a:headEnd/>
              <a:tailEnd/>
            </a:ln>
          </p:spPr>
          <p:txBody>
            <a:bodyPr anchor="ctr">
              <a:spAutoFit/>
            </a:bodyPr>
            <a:lstStyle/>
            <a:p>
              <a:pPr>
                <a:defRPr/>
              </a:pPr>
              <a:endParaRPr lang="ja-JP" altLang="en-US"/>
            </a:p>
          </p:txBody>
        </p:sp>
        <p:pic>
          <p:nvPicPr>
            <p:cNvPr id="191" name="Picture 66" descr="orange-ball_tiny"/>
            <p:cNvPicPr>
              <a:picLocks noChangeAspect="1" noChangeArrowheads="1"/>
            </p:cNvPicPr>
            <p:nvPr/>
          </p:nvPicPr>
          <p:blipFill>
            <a:blip r:embed="rId26" cstate="print"/>
            <a:srcRect/>
            <a:stretch>
              <a:fillRect/>
            </a:stretch>
          </p:blipFill>
          <p:spPr bwMode="ltGray">
            <a:xfrm>
              <a:off x="9448800" y="4359243"/>
              <a:ext cx="103011" cy="128257"/>
            </a:xfrm>
            <a:prstGeom prst="rect">
              <a:avLst/>
            </a:prstGeom>
            <a:grpFill/>
            <a:ln w="9525">
              <a:noFill/>
              <a:miter lim="800000"/>
              <a:headEnd/>
              <a:tailEnd/>
            </a:ln>
          </p:spPr>
        </p:pic>
        <p:sp>
          <p:nvSpPr>
            <p:cNvPr id="206" name="直方体 205"/>
            <p:cNvSpPr/>
            <p:nvPr/>
          </p:nvSpPr>
          <p:spPr bwMode="ltGray">
            <a:xfrm>
              <a:off x="9601200" y="4191000"/>
              <a:ext cx="381000" cy="381000"/>
            </a:xfrm>
            <a:prstGeom prst="cube">
              <a:avLst>
                <a:gd name="adj" fmla="val 25000"/>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grpSp>
        <p:nvGrpSpPr>
          <p:cNvPr id="11" name="グループ化 209"/>
          <p:cNvGrpSpPr/>
          <p:nvPr/>
        </p:nvGrpSpPr>
        <p:grpSpPr bwMode="ltGray">
          <a:xfrm>
            <a:off x="5064126" y="2286000"/>
            <a:ext cx="523875" cy="381000"/>
            <a:chOff x="9448800" y="4191000"/>
            <a:chExt cx="533400" cy="381000"/>
          </a:xfrm>
          <a:solidFill>
            <a:schemeClr val="bg1">
              <a:lumMod val="65000"/>
            </a:schemeClr>
          </a:solidFill>
          <a:scene3d>
            <a:camera prst="isometricLeftDown"/>
            <a:lightRig rig="threePt" dir="t"/>
          </a:scene3d>
        </p:grpSpPr>
        <p:sp>
          <p:nvSpPr>
            <p:cNvPr id="211" name="Line 64"/>
            <p:cNvSpPr>
              <a:spLocks noChangeShapeType="1"/>
            </p:cNvSpPr>
            <p:nvPr/>
          </p:nvSpPr>
          <p:spPr bwMode="ltGray">
            <a:xfrm>
              <a:off x="9525000" y="4419600"/>
              <a:ext cx="323144" cy="0"/>
            </a:xfrm>
            <a:prstGeom prst="line">
              <a:avLst/>
            </a:prstGeom>
            <a:grpFill/>
            <a:ln w="28575">
              <a:solidFill>
                <a:schemeClr val="tx1"/>
              </a:solidFill>
              <a:round/>
              <a:headEnd/>
              <a:tailEnd/>
            </a:ln>
          </p:spPr>
          <p:txBody>
            <a:bodyPr anchor="ctr">
              <a:spAutoFit/>
            </a:bodyPr>
            <a:lstStyle/>
            <a:p>
              <a:pPr>
                <a:defRPr/>
              </a:pPr>
              <a:endParaRPr lang="ja-JP" altLang="en-US"/>
            </a:p>
          </p:txBody>
        </p:sp>
        <p:pic>
          <p:nvPicPr>
            <p:cNvPr id="212" name="Picture 66" descr="orange-ball_tiny"/>
            <p:cNvPicPr>
              <a:picLocks noChangeAspect="1" noChangeArrowheads="1"/>
            </p:cNvPicPr>
            <p:nvPr/>
          </p:nvPicPr>
          <p:blipFill>
            <a:blip r:embed="rId26" cstate="print"/>
            <a:srcRect/>
            <a:stretch>
              <a:fillRect/>
            </a:stretch>
          </p:blipFill>
          <p:spPr bwMode="ltGray">
            <a:xfrm>
              <a:off x="9448800" y="4359243"/>
              <a:ext cx="103011" cy="128257"/>
            </a:xfrm>
            <a:prstGeom prst="rect">
              <a:avLst/>
            </a:prstGeom>
            <a:grpFill/>
            <a:ln w="9525">
              <a:noFill/>
              <a:miter lim="800000"/>
              <a:headEnd/>
              <a:tailEnd/>
            </a:ln>
          </p:spPr>
        </p:pic>
        <p:sp>
          <p:nvSpPr>
            <p:cNvPr id="213" name="直方体 212"/>
            <p:cNvSpPr/>
            <p:nvPr/>
          </p:nvSpPr>
          <p:spPr bwMode="ltGray">
            <a:xfrm>
              <a:off x="9601200" y="4191000"/>
              <a:ext cx="381000" cy="381000"/>
            </a:xfrm>
            <a:prstGeom prst="cube">
              <a:avLst>
                <a:gd name="adj" fmla="val 25000"/>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grpSp>
        <p:nvGrpSpPr>
          <p:cNvPr id="12" name="グループ化 214"/>
          <p:cNvGrpSpPr/>
          <p:nvPr/>
        </p:nvGrpSpPr>
        <p:grpSpPr bwMode="ltGray">
          <a:xfrm>
            <a:off x="5842001" y="3746500"/>
            <a:ext cx="523875" cy="381000"/>
            <a:chOff x="9448800" y="4191000"/>
            <a:chExt cx="533400" cy="381000"/>
          </a:xfrm>
          <a:solidFill>
            <a:schemeClr val="bg1">
              <a:lumMod val="65000"/>
            </a:schemeClr>
          </a:solidFill>
          <a:scene3d>
            <a:camera prst="isometricLeftDown"/>
            <a:lightRig rig="threePt" dir="t"/>
          </a:scene3d>
        </p:grpSpPr>
        <p:sp>
          <p:nvSpPr>
            <p:cNvPr id="216" name="Line 64"/>
            <p:cNvSpPr>
              <a:spLocks noChangeShapeType="1"/>
            </p:cNvSpPr>
            <p:nvPr/>
          </p:nvSpPr>
          <p:spPr bwMode="ltGray">
            <a:xfrm>
              <a:off x="9525000" y="4419600"/>
              <a:ext cx="323144" cy="0"/>
            </a:xfrm>
            <a:prstGeom prst="line">
              <a:avLst/>
            </a:prstGeom>
            <a:grpFill/>
            <a:ln w="28575">
              <a:solidFill>
                <a:schemeClr val="tx1"/>
              </a:solidFill>
              <a:round/>
              <a:headEnd/>
              <a:tailEnd/>
            </a:ln>
          </p:spPr>
          <p:txBody>
            <a:bodyPr anchor="ctr">
              <a:spAutoFit/>
            </a:bodyPr>
            <a:lstStyle/>
            <a:p>
              <a:pPr>
                <a:defRPr/>
              </a:pPr>
              <a:endParaRPr lang="ja-JP" altLang="en-US"/>
            </a:p>
          </p:txBody>
        </p:sp>
        <p:pic>
          <p:nvPicPr>
            <p:cNvPr id="217" name="Picture 66" descr="orange-ball_tiny"/>
            <p:cNvPicPr>
              <a:picLocks noChangeAspect="1" noChangeArrowheads="1"/>
            </p:cNvPicPr>
            <p:nvPr/>
          </p:nvPicPr>
          <p:blipFill>
            <a:blip r:embed="rId26" cstate="print"/>
            <a:srcRect/>
            <a:stretch>
              <a:fillRect/>
            </a:stretch>
          </p:blipFill>
          <p:spPr bwMode="ltGray">
            <a:xfrm>
              <a:off x="9448800" y="4359243"/>
              <a:ext cx="103011" cy="128257"/>
            </a:xfrm>
            <a:prstGeom prst="rect">
              <a:avLst/>
            </a:prstGeom>
            <a:grpFill/>
            <a:ln w="9525">
              <a:noFill/>
              <a:miter lim="800000"/>
              <a:headEnd/>
              <a:tailEnd/>
            </a:ln>
          </p:spPr>
        </p:pic>
        <p:sp>
          <p:nvSpPr>
            <p:cNvPr id="218" name="直方体 217"/>
            <p:cNvSpPr/>
            <p:nvPr/>
          </p:nvSpPr>
          <p:spPr bwMode="ltGray">
            <a:xfrm>
              <a:off x="9601200" y="4191000"/>
              <a:ext cx="381000" cy="381000"/>
            </a:xfrm>
            <a:prstGeom prst="cube">
              <a:avLst>
                <a:gd name="adj" fmla="val 25000"/>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grpSp>
        <p:nvGrpSpPr>
          <p:cNvPr id="13" name="グループ化 218"/>
          <p:cNvGrpSpPr/>
          <p:nvPr/>
        </p:nvGrpSpPr>
        <p:grpSpPr bwMode="ltGray">
          <a:xfrm>
            <a:off x="5842001" y="4064000"/>
            <a:ext cx="523875" cy="381000"/>
            <a:chOff x="9448800" y="4191000"/>
            <a:chExt cx="533400" cy="381000"/>
          </a:xfrm>
          <a:solidFill>
            <a:schemeClr val="bg1">
              <a:lumMod val="65000"/>
            </a:schemeClr>
          </a:solidFill>
          <a:scene3d>
            <a:camera prst="isometricLeftDown"/>
            <a:lightRig rig="threePt" dir="t"/>
          </a:scene3d>
        </p:grpSpPr>
        <p:sp>
          <p:nvSpPr>
            <p:cNvPr id="220" name="Line 64"/>
            <p:cNvSpPr>
              <a:spLocks noChangeShapeType="1"/>
            </p:cNvSpPr>
            <p:nvPr/>
          </p:nvSpPr>
          <p:spPr bwMode="ltGray">
            <a:xfrm>
              <a:off x="9525000" y="4419600"/>
              <a:ext cx="323144" cy="0"/>
            </a:xfrm>
            <a:prstGeom prst="line">
              <a:avLst/>
            </a:prstGeom>
            <a:grpFill/>
            <a:ln w="28575">
              <a:solidFill>
                <a:schemeClr val="tx1"/>
              </a:solidFill>
              <a:round/>
              <a:headEnd/>
              <a:tailEnd/>
            </a:ln>
          </p:spPr>
          <p:txBody>
            <a:bodyPr anchor="ctr">
              <a:spAutoFit/>
            </a:bodyPr>
            <a:lstStyle/>
            <a:p>
              <a:pPr>
                <a:defRPr/>
              </a:pPr>
              <a:endParaRPr lang="ja-JP" altLang="en-US"/>
            </a:p>
          </p:txBody>
        </p:sp>
        <p:pic>
          <p:nvPicPr>
            <p:cNvPr id="221" name="Picture 66" descr="orange-ball_tiny"/>
            <p:cNvPicPr>
              <a:picLocks noChangeAspect="1" noChangeArrowheads="1"/>
            </p:cNvPicPr>
            <p:nvPr/>
          </p:nvPicPr>
          <p:blipFill>
            <a:blip r:embed="rId26" cstate="print"/>
            <a:srcRect/>
            <a:stretch>
              <a:fillRect/>
            </a:stretch>
          </p:blipFill>
          <p:spPr bwMode="ltGray">
            <a:xfrm>
              <a:off x="9448800" y="4359243"/>
              <a:ext cx="103011" cy="128257"/>
            </a:xfrm>
            <a:prstGeom prst="rect">
              <a:avLst/>
            </a:prstGeom>
            <a:grpFill/>
            <a:ln w="9525">
              <a:noFill/>
              <a:miter lim="800000"/>
              <a:headEnd/>
              <a:tailEnd/>
            </a:ln>
          </p:spPr>
        </p:pic>
        <p:sp>
          <p:nvSpPr>
            <p:cNvPr id="222" name="直方体 221"/>
            <p:cNvSpPr/>
            <p:nvPr/>
          </p:nvSpPr>
          <p:spPr bwMode="ltGray">
            <a:xfrm>
              <a:off x="9601200" y="4191000"/>
              <a:ext cx="381000" cy="381000"/>
            </a:xfrm>
            <a:prstGeom prst="cube">
              <a:avLst>
                <a:gd name="adj" fmla="val 25000"/>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grpSp>
        <p:nvGrpSpPr>
          <p:cNvPr id="14" name="グループ化 222"/>
          <p:cNvGrpSpPr/>
          <p:nvPr/>
        </p:nvGrpSpPr>
        <p:grpSpPr bwMode="ltGray">
          <a:xfrm>
            <a:off x="5842001" y="4381500"/>
            <a:ext cx="523875" cy="381000"/>
            <a:chOff x="9448800" y="4191000"/>
            <a:chExt cx="533400" cy="381000"/>
          </a:xfrm>
          <a:solidFill>
            <a:schemeClr val="bg1">
              <a:lumMod val="65000"/>
            </a:schemeClr>
          </a:solidFill>
          <a:scene3d>
            <a:camera prst="isometricLeftDown"/>
            <a:lightRig rig="threePt" dir="t"/>
          </a:scene3d>
        </p:grpSpPr>
        <p:sp>
          <p:nvSpPr>
            <p:cNvPr id="224" name="Line 64"/>
            <p:cNvSpPr>
              <a:spLocks noChangeShapeType="1"/>
            </p:cNvSpPr>
            <p:nvPr/>
          </p:nvSpPr>
          <p:spPr bwMode="ltGray">
            <a:xfrm>
              <a:off x="9525000" y="4419600"/>
              <a:ext cx="323144" cy="0"/>
            </a:xfrm>
            <a:prstGeom prst="line">
              <a:avLst/>
            </a:prstGeom>
            <a:grpFill/>
            <a:ln w="28575">
              <a:solidFill>
                <a:schemeClr val="tx1"/>
              </a:solidFill>
              <a:round/>
              <a:headEnd/>
              <a:tailEnd/>
            </a:ln>
          </p:spPr>
          <p:txBody>
            <a:bodyPr anchor="ctr">
              <a:spAutoFit/>
            </a:bodyPr>
            <a:lstStyle/>
            <a:p>
              <a:pPr>
                <a:defRPr/>
              </a:pPr>
              <a:endParaRPr lang="ja-JP" altLang="en-US"/>
            </a:p>
          </p:txBody>
        </p:sp>
        <p:pic>
          <p:nvPicPr>
            <p:cNvPr id="225" name="Picture 66" descr="orange-ball_tiny"/>
            <p:cNvPicPr>
              <a:picLocks noChangeAspect="1" noChangeArrowheads="1"/>
            </p:cNvPicPr>
            <p:nvPr/>
          </p:nvPicPr>
          <p:blipFill>
            <a:blip r:embed="rId26" cstate="print"/>
            <a:srcRect/>
            <a:stretch>
              <a:fillRect/>
            </a:stretch>
          </p:blipFill>
          <p:spPr bwMode="ltGray">
            <a:xfrm>
              <a:off x="9448800" y="4359243"/>
              <a:ext cx="103011" cy="128257"/>
            </a:xfrm>
            <a:prstGeom prst="rect">
              <a:avLst/>
            </a:prstGeom>
            <a:grpFill/>
            <a:ln w="9525">
              <a:noFill/>
              <a:miter lim="800000"/>
              <a:headEnd/>
              <a:tailEnd/>
            </a:ln>
          </p:spPr>
        </p:pic>
        <p:sp>
          <p:nvSpPr>
            <p:cNvPr id="226" name="直方体 225"/>
            <p:cNvSpPr/>
            <p:nvPr/>
          </p:nvSpPr>
          <p:spPr bwMode="ltGray">
            <a:xfrm>
              <a:off x="9601200" y="4191000"/>
              <a:ext cx="381000" cy="381000"/>
            </a:xfrm>
            <a:prstGeom prst="cube">
              <a:avLst>
                <a:gd name="adj" fmla="val 25000"/>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sp>
        <p:nvSpPr>
          <p:cNvPr id="8228" name="Text Box 19"/>
          <p:cNvSpPr txBox="1">
            <a:spLocks noChangeArrowheads="1"/>
          </p:cNvSpPr>
          <p:nvPr/>
        </p:nvSpPr>
        <p:spPr bwMode="ltGray">
          <a:xfrm>
            <a:off x="5588000" y="4826001"/>
            <a:ext cx="1651000" cy="276225"/>
          </a:xfrm>
          <a:prstGeom prst="rect">
            <a:avLst/>
          </a:prstGeom>
          <a:noFill/>
          <a:ln w="9525" algn="ctr">
            <a:noFill/>
            <a:miter lim="800000"/>
            <a:headEnd/>
            <a:tailEnd/>
          </a:ln>
        </p:spPr>
        <p:txBody>
          <a:bodyPr lIns="91436" tIns="45718" rIns="91436" bIns="45718" anchor="ctr">
            <a:spAutoFit/>
          </a:bodyPr>
          <a:lstStyle/>
          <a:p>
            <a:r>
              <a:rPr lang="ja-JP" altLang="en-US" sz="1200">
                <a:effectLst>
                  <a:outerShdw blurRad="38100" dist="38100" dir="2700000" algn="tl">
                    <a:srgbClr val="000000">
                      <a:alpha val="43137"/>
                    </a:srgbClr>
                  </a:outerShdw>
                </a:effectLst>
              </a:rPr>
              <a:t>ビジネス ロジック</a:t>
            </a:r>
          </a:p>
        </p:txBody>
      </p:sp>
      <p:sp>
        <p:nvSpPr>
          <p:cNvPr id="8229" name="Text Box 19"/>
          <p:cNvSpPr txBox="1">
            <a:spLocks noChangeArrowheads="1"/>
          </p:cNvSpPr>
          <p:nvPr/>
        </p:nvSpPr>
        <p:spPr bwMode="ltGray">
          <a:xfrm>
            <a:off x="7175500" y="4826001"/>
            <a:ext cx="1651000" cy="276225"/>
          </a:xfrm>
          <a:prstGeom prst="rect">
            <a:avLst/>
          </a:prstGeom>
          <a:noFill/>
          <a:ln w="9525" algn="ctr">
            <a:noFill/>
            <a:miter lim="800000"/>
            <a:headEnd/>
            <a:tailEnd/>
          </a:ln>
        </p:spPr>
        <p:txBody>
          <a:bodyPr lIns="91436" tIns="45718" rIns="91436" bIns="45718" anchor="ctr">
            <a:spAutoFit/>
          </a:bodyPr>
          <a:lstStyle/>
          <a:p>
            <a:r>
              <a:rPr lang="ja-JP" altLang="en-US" sz="1200">
                <a:effectLst>
                  <a:outerShdw blurRad="38100" dist="38100" dir="2700000" algn="tl">
                    <a:srgbClr val="000000">
                      <a:alpha val="43137"/>
                    </a:srgbClr>
                  </a:outerShdw>
                </a:effectLst>
              </a:rPr>
              <a:t>ビジネス データ</a:t>
            </a:r>
          </a:p>
        </p:txBody>
      </p:sp>
      <p:sp>
        <p:nvSpPr>
          <p:cNvPr id="229" name="角丸四角形 228"/>
          <p:cNvSpPr/>
          <p:nvPr/>
        </p:nvSpPr>
        <p:spPr bwMode="ltGray">
          <a:xfrm>
            <a:off x="4000500" y="3683000"/>
            <a:ext cx="4508500" cy="1397000"/>
          </a:xfrm>
          <a:prstGeom prst="round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anchor="ctr"/>
          <a:lstStyle/>
          <a:p>
            <a:pPr algn="ctr">
              <a:defRPr/>
            </a:pPr>
            <a:endParaRPr lang="ja-JP" altLang="en-US"/>
          </a:p>
        </p:txBody>
      </p:sp>
      <p:sp>
        <p:nvSpPr>
          <p:cNvPr id="8231" name="Text Box 19"/>
          <p:cNvSpPr txBox="1">
            <a:spLocks noChangeArrowheads="1"/>
          </p:cNvSpPr>
          <p:nvPr/>
        </p:nvSpPr>
        <p:spPr bwMode="ltGray">
          <a:xfrm>
            <a:off x="7556500" y="3676650"/>
            <a:ext cx="1524000" cy="450850"/>
          </a:xfrm>
          <a:prstGeom prst="rect">
            <a:avLst/>
          </a:prstGeom>
          <a:noFill/>
          <a:ln w="9525" algn="ctr">
            <a:noFill/>
            <a:miter lim="800000"/>
            <a:headEnd/>
            <a:tailEnd/>
          </a:ln>
        </p:spPr>
        <p:txBody>
          <a:bodyPr wrap="none" lIns="91436" tIns="45718" rIns="91436" bIns="45718" anchor="ctr"/>
          <a:lstStyle/>
          <a:p>
            <a:r>
              <a:rPr lang="ja-JP" altLang="en-US" sz="1200">
                <a:effectLst>
                  <a:outerShdw blurRad="38100" dist="38100" dir="2700000" algn="tl">
                    <a:srgbClr val="000000">
                      <a:alpha val="43137"/>
                    </a:srgbClr>
                  </a:outerShdw>
                </a:effectLst>
              </a:rPr>
              <a:t>ビジネス プロセスの</a:t>
            </a:r>
            <a:endParaRPr lang="en-US" altLang="ja-JP" sz="1200">
              <a:effectLst>
                <a:outerShdw blurRad="38100" dist="38100" dir="2700000" algn="tl">
                  <a:srgbClr val="000000">
                    <a:alpha val="43137"/>
                  </a:srgbClr>
                </a:outerShdw>
              </a:effectLst>
            </a:endParaRPr>
          </a:p>
          <a:p>
            <a:r>
              <a:rPr lang="ja-JP" altLang="en-US" sz="1200">
                <a:effectLst>
                  <a:outerShdw blurRad="38100" dist="38100" dir="2700000" algn="tl">
                    <a:srgbClr val="000000">
                      <a:alpha val="43137"/>
                    </a:srgbClr>
                  </a:outerShdw>
                </a:effectLst>
              </a:rPr>
              <a:t>サービス公開</a:t>
            </a:r>
          </a:p>
        </p:txBody>
      </p:sp>
      <p:cxnSp>
        <p:nvCxnSpPr>
          <p:cNvPr id="230" name="曲線コネクタ 229"/>
          <p:cNvCxnSpPr>
            <a:stCxn id="11339" idx="1"/>
            <a:endCxn id="217" idx="0"/>
          </p:cNvCxnSpPr>
          <p:nvPr/>
        </p:nvCxnSpPr>
        <p:spPr bwMode="ltGray">
          <a:xfrm rot="5400000" flipH="1" flipV="1">
            <a:off x="5421313" y="3619501"/>
            <a:ext cx="176213" cy="766762"/>
          </a:xfrm>
          <a:prstGeom prst="curvedConnector3">
            <a:avLst>
              <a:gd name="adj1" fmla="val 169853"/>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234" name="曲線コネクタ 233"/>
          <p:cNvCxnSpPr>
            <a:stCxn id="145" idx="3"/>
            <a:endCxn id="221" idx="0"/>
          </p:cNvCxnSpPr>
          <p:nvPr/>
        </p:nvCxnSpPr>
        <p:spPr bwMode="ltGray">
          <a:xfrm flipV="1">
            <a:off x="5280026" y="4232276"/>
            <a:ext cx="612775" cy="333375"/>
          </a:xfrm>
          <a:prstGeom prst="curvedConnector4">
            <a:avLst>
              <a:gd name="adj1" fmla="val 41772"/>
              <a:gd name="adj2" fmla="val 157144"/>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238" name="曲線コネクタ 233"/>
          <p:cNvCxnSpPr>
            <a:stCxn id="147" idx="2"/>
            <a:endCxn id="225" idx="0"/>
          </p:cNvCxnSpPr>
          <p:nvPr/>
        </p:nvCxnSpPr>
        <p:spPr bwMode="ltGray">
          <a:xfrm rot="16200000" flipH="1">
            <a:off x="5207001" y="3863976"/>
            <a:ext cx="42862" cy="1328737"/>
          </a:xfrm>
          <a:prstGeom prst="curvedConnector3">
            <a:avLst>
              <a:gd name="adj1" fmla="val 655723"/>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8235" name="AutoShape 28"/>
          <p:cNvSpPr>
            <a:spLocks noChangeArrowheads="1"/>
          </p:cNvSpPr>
          <p:nvPr/>
        </p:nvSpPr>
        <p:spPr bwMode="ltGray">
          <a:xfrm>
            <a:off x="3810001" y="3365500"/>
            <a:ext cx="347663" cy="338138"/>
          </a:xfrm>
          <a:prstGeom prst="upDownArrow">
            <a:avLst>
              <a:gd name="adj1" fmla="val 50000"/>
              <a:gd name="adj2" fmla="val 20000"/>
            </a:avLst>
          </a:prstGeom>
          <a:solidFill>
            <a:srgbClr val="FFC000"/>
          </a:solidFill>
          <a:ln w="12700" algn="ctr">
            <a:solidFill>
              <a:schemeClr val="tx1"/>
            </a:solidFill>
            <a:miter lim="800000"/>
            <a:headEnd/>
            <a:tailEnd/>
          </a:ln>
        </p:spPr>
        <p:txBody>
          <a:bodyPr wrap="none" lIns="91436" tIns="45718" rIns="91436" bIns="45718" anchor="ctr"/>
          <a:lstStyle/>
          <a:p>
            <a:endParaRPr lang="ja-JP" altLang="en-US"/>
          </a:p>
        </p:txBody>
      </p:sp>
      <p:sp>
        <p:nvSpPr>
          <p:cNvPr id="8236" name="AutoShape 28"/>
          <p:cNvSpPr>
            <a:spLocks noChangeArrowheads="1"/>
          </p:cNvSpPr>
          <p:nvPr/>
        </p:nvSpPr>
        <p:spPr bwMode="ltGray">
          <a:xfrm>
            <a:off x="3810001" y="4995864"/>
            <a:ext cx="347663" cy="338137"/>
          </a:xfrm>
          <a:prstGeom prst="upDownArrow">
            <a:avLst>
              <a:gd name="adj1" fmla="val 50000"/>
              <a:gd name="adj2" fmla="val 20000"/>
            </a:avLst>
          </a:prstGeom>
          <a:solidFill>
            <a:srgbClr val="FFC000"/>
          </a:solidFill>
          <a:ln w="12700" algn="ctr">
            <a:solidFill>
              <a:schemeClr val="tx1"/>
            </a:solidFill>
            <a:miter lim="800000"/>
            <a:headEnd/>
            <a:tailEnd/>
          </a:ln>
        </p:spPr>
        <p:txBody>
          <a:bodyPr wrap="none" lIns="91436" tIns="45718" rIns="91436" bIns="45718" anchor="ctr"/>
          <a:lstStyle/>
          <a:p>
            <a:endParaRPr lang="ja-JP" altLang="en-US"/>
          </a:p>
        </p:txBody>
      </p:sp>
      <p:sp>
        <p:nvSpPr>
          <p:cNvPr id="8237" name="Text Box 14"/>
          <p:cNvSpPr txBox="1">
            <a:spLocks noChangeArrowheads="1"/>
          </p:cNvSpPr>
          <p:nvPr/>
        </p:nvSpPr>
        <p:spPr bwMode="ltGray">
          <a:xfrm>
            <a:off x="1905001" y="2565400"/>
            <a:ext cx="2017713" cy="647700"/>
          </a:xfrm>
          <a:prstGeom prst="rect">
            <a:avLst/>
          </a:prstGeom>
          <a:noFill/>
          <a:ln w="9525" algn="ctr">
            <a:noFill/>
            <a:miter lim="800000"/>
            <a:headEnd/>
            <a:tailEnd/>
          </a:ln>
        </p:spPr>
        <p:txBody>
          <a:bodyPr lIns="91436" tIns="45718" rIns="91436" bIns="45718" anchor="ctr"/>
          <a:lstStyle/>
          <a:p>
            <a:r>
              <a:rPr lang="ja-JP" altLang="en-US" sz="1600" dirty="0">
                <a:effectLst>
                  <a:outerShdw blurRad="38100" dist="38100" dir="2700000" algn="tl">
                    <a:srgbClr val="000000">
                      <a:alpha val="43137"/>
                    </a:srgbClr>
                  </a:outerShdw>
                </a:effectLst>
              </a:rPr>
              <a:t>プレゼンテーション</a:t>
            </a:r>
            <a:br>
              <a:rPr lang="en-US" altLang="ja-JP" sz="1600" dirty="0">
                <a:effectLst>
                  <a:outerShdw blurRad="38100" dist="38100" dir="2700000" algn="tl">
                    <a:srgbClr val="000000">
                      <a:alpha val="43137"/>
                    </a:srgbClr>
                  </a:outerShdw>
                </a:effectLst>
              </a:rPr>
            </a:br>
            <a:r>
              <a:rPr lang="ja-JP" altLang="en-US" sz="1600" dirty="0">
                <a:effectLst>
                  <a:outerShdw blurRad="38100" dist="38100" dir="2700000" algn="tl">
                    <a:srgbClr val="000000">
                      <a:alpha val="43137"/>
                    </a:srgbClr>
                  </a:outerShdw>
                </a:effectLst>
              </a:rPr>
              <a:t>レイヤ</a:t>
            </a:r>
          </a:p>
        </p:txBody>
      </p:sp>
      <p:sp>
        <p:nvSpPr>
          <p:cNvPr id="8238" name="Text Box 21"/>
          <p:cNvSpPr txBox="1">
            <a:spLocks noChangeArrowheads="1"/>
          </p:cNvSpPr>
          <p:nvPr/>
        </p:nvSpPr>
        <p:spPr bwMode="ltGray">
          <a:xfrm>
            <a:off x="7302501" y="6286501"/>
            <a:ext cx="1408113" cy="309563"/>
          </a:xfrm>
          <a:prstGeom prst="rect">
            <a:avLst/>
          </a:prstGeom>
          <a:noFill/>
          <a:ln w="9525" algn="ctr">
            <a:noFill/>
            <a:miter lim="800000"/>
            <a:headEnd/>
            <a:tailEnd/>
          </a:ln>
        </p:spPr>
        <p:txBody>
          <a:bodyPr lIns="91436" tIns="45718" rIns="91436" bIns="45718" anchor="ctr">
            <a:spAutoFit/>
          </a:bodyPr>
          <a:lstStyle/>
          <a:p>
            <a:r>
              <a:rPr lang="ja-JP" altLang="en-US" sz="1400">
                <a:effectLst>
                  <a:outerShdw blurRad="38100" dist="38100" dir="2700000" algn="tl">
                    <a:srgbClr val="000000">
                      <a:alpha val="43137"/>
                    </a:srgbClr>
                  </a:outerShdw>
                </a:effectLst>
              </a:rPr>
              <a:t>外部サービス</a:t>
            </a:r>
          </a:p>
        </p:txBody>
      </p:sp>
      <p:grpSp>
        <p:nvGrpSpPr>
          <p:cNvPr id="15" name="グループ化 247"/>
          <p:cNvGrpSpPr/>
          <p:nvPr/>
        </p:nvGrpSpPr>
        <p:grpSpPr bwMode="ltGray">
          <a:xfrm>
            <a:off x="4191001" y="5397500"/>
            <a:ext cx="523875" cy="381000"/>
            <a:chOff x="9448800" y="4191000"/>
            <a:chExt cx="533400" cy="381000"/>
          </a:xfrm>
          <a:solidFill>
            <a:schemeClr val="bg1">
              <a:lumMod val="65000"/>
            </a:schemeClr>
          </a:solidFill>
          <a:scene3d>
            <a:camera prst="isometricLeftDown"/>
            <a:lightRig rig="threePt" dir="t"/>
          </a:scene3d>
        </p:grpSpPr>
        <p:sp>
          <p:nvSpPr>
            <p:cNvPr id="249" name="Line 64"/>
            <p:cNvSpPr>
              <a:spLocks noChangeShapeType="1"/>
            </p:cNvSpPr>
            <p:nvPr/>
          </p:nvSpPr>
          <p:spPr bwMode="ltGray">
            <a:xfrm>
              <a:off x="9525000" y="4419600"/>
              <a:ext cx="323144" cy="0"/>
            </a:xfrm>
            <a:prstGeom prst="line">
              <a:avLst/>
            </a:prstGeom>
            <a:grpFill/>
            <a:ln w="28575">
              <a:solidFill>
                <a:schemeClr val="tx1"/>
              </a:solidFill>
              <a:round/>
              <a:headEnd/>
              <a:tailEnd/>
            </a:ln>
          </p:spPr>
          <p:txBody>
            <a:bodyPr anchor="ctr">
              <a:spAutoFit/>
            </a:bodyPr>
            <a:lstStyle/>
            <a:p>
              <a:pPr>
                <a:defRPr/>
              </a:pPr>
              <a:endParaRPr lang="ja-JP" altLang="en-US"/>
            </a:p>
          </p:txBody>
        </p:sp>
        <p:pic>
          <p:nvPicPr>
            <p:cNvPr id="250" name="Picture 66" descr="orange-ball_tiny"/>
            <p:cNvPicPr>
              <a:picLocks noChangeAspect="1" noChangeArrowheads="1"/>
            </p:cNvPicPr>
            <p:nvPr/>
          </p:nvPicPr>
          <p:blipFill>
            <a:blip r:embed="rId26" cstate="print"/>
            <a:srcRect/>
            <a:stretch>
              <a:fillRect/>
            </a:stretch>
          </p:blipFill>
          <p:spPr bwMode="ltGray">
            <a:xfrm>
              <a:off x="9448800" y="4359243"/>
              <a:ext cx="103011" cy="128257"/>
            </a:xfrm>
            <a:prstGeom prst="rect">
              <a:avLst/>
            </a:prstGeom>
            <a:grpFill/>
            <a:ln w="9525">
              <a:noFill/>
              <a:miter lim="800000"/>
              <a:headEnd/>
              <a:tailEnd/>
            </a:ln>
          </p:spPr>
        </p:pic>
        <p:sp>
          <p:nvSpPr>
            <p:cNvPr id="251" name="直方体 250"/>
            <p:cNvSpPr/>
            <p:nvPr/>
          </p:nvSpPr>
          <p:spPr bwMode="ltGray">
            <a:xfrm>
              <a:off x="9601200" y="4191000"/>
              <a:ext cx="381000" cy="381000"/>
            </a:xfrm>
            <a:prstGeom prst="cube">
              <a:avLst>
                <a:gd name="adj" fmla="val 25000"/>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grpSp>
        <p:nvGrpSpPr>
          <p:cNvPr id="16" name="グループ化 259"/>
          <p:cNvGrpSpPr/>
          <p:nvPr/>
        </p:nvGrpSpPr>
        <p:grpSpPr bwMode="ltGray">
          <a:xfrm>
            <a:off x="6477001" y="5397500"/>
            <a:ext cx="523875" cy="381000"/>
            <a:chOff x="9448800" y="4191000"/>
            <a:chExt cx="533400" cy="381000"/>
          </a:xfrm>
          <a:solidFill>
            <a:schemeClr val="bg1">
              <a:lumMod val="65000"/>
            </a:schemeClr>
          </a:solidFill>
          <a:scene3d>
            <a:camera prst="isometricLeftDown"/>
            <a:lightRig rig="threePt" dir="t"/>
          </a:scene3d>
        </p:grpSpPr>
        <p:sp>
          <p:nvSpPr>
            <p:cNvPr id="261" name="Line 64"/>
            <p:cNvSpPr>
              <a:spLocks noChangeShapeType="1"/>
            </p:cNvSpPr>
            <p:nvPr/>
          </p:nvSpPr>
          <p:spPr bwMode="ltGray">
            <a:xfrm>
              <a:off x="9525000" y="4419600"/>
              <a:ext cx="323144" cy="0"/>
            </a:xfrm>
            <a:prstGeom prst="line">
              <a:avLst/>
            </a:prstGeom>
            <a:grpFill/>
            <a:ln w="28575">
              <a:solidFill>
                <a:schemeClr val="tx1"/>
              </a:solidFill>
              <a:round/>
              <a:headEnd/>
              <a:tailEnd/>
            </a:ln>
          </p:spPr>
          <p:txBody>
            <a:bodyPr anchor="ctr">
              <a:spAutoFit/>
            </a:bodyPr>
            <a:lstStyle/>
            <a:p>
              <a:pPr>
                <a:defRPr/>
              </a:pPr>
              <a:endParaRPr lang="ja-JP" altLang="en-US"/>
            </a:p>
          </p:txBody>
        </p:sp>
        <p:pic>
          <p:nvPicPr>
            <p:cNvPr id="262" name="Picture 66" descr="orange-ball_tiny"/>
            <p:cNvPicPr>
              <a:picLocks noChangeAspect="1" noChangeArrowheads="1"/>
            </p:cNvPicPr>
            <p:nvPr/>
          </p:nvPicPr>
          <p:blipFill>
            <a:blip r:embed="rId26" cstate="print"/>
            <a:srcRect/>
            <a:stretch>
              <a:fillRect/>
            </a:stretch>
          </p:blipFill>
          <p:spPr bwMode="ltGray">
            <a:xfrm>
              <a:off x="9448800" y="4359243"/>
              <a:ext cx="103011" cy="128257"/>
            </a:xfrm>
            <a:prstGeom prst="rect">
              <a:avLst/>
            </a:prstGeom>
            <a:grpFill/>
            <a:ln w="9525">
              <a:noFill/>
              <a:miter lim="800000"/>
              <a:headEnd/>
              <a:tailEnd/>
            </a:ln>
          </p:spPr>
        </p:pic>
        <p:sp>
          <p:nvSpPr>
            <p:cNvPr id="263" name="直方体 262"/>
            <p:cNvSpPr/>
            <p:nvPr/>
          </p:nvSpPr>
          <p:spPr bwMode="ltGray">
            <a:xfrm>
              <a:off x="9601200" y="4191000"/>
              <a:ext cx="381000" cy="381000"/>
            </a:xfrm>
            <a:prstGeom prst="cube">
              <a:avLst>
                <a:gd name="adj" fmla="val 25000"/>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sp>
        <p:nvSpPr>
          <p:cNvPr id="8241" name="Text Box 19"/>
          <p:cNvSpPr txBox="1">
            <a:spLocks noChangeArrowheads="1"/>
          </p:cNvSpPr>
          <p:nvPr/>
        </p:nvSpPr>
        <p:spPr bwMode="ltGray">
          <a:xfrm>
            <a:off x="4699000" y="5397501"/>
            <a:ext cx="1397000" cy="461963"/>
          </a:xfrm>
          <a:prstGeom prst="rect">
            <a:avLst/>
          </a:prstGeom>
          <a:noFill/>
          <a:ln w="9525" algn="ctr">
            <a:noFill/>
            <a:miter lim="800000"/>
            <a:headEnd/>
            <a:tailEnd/>
          </a:ln>
        </p:spPr>
        <p:txBody>
          <a:bodyPr lIns="91436" tIns="45718" rIns="91436" bIns="45718" anchor="ctr">
            <a:spAutoFit/>
          </a:bodyPr>
          <a:lstStyle/>
          <a:p>
            <a:r>
              <a:rPr lang="ja-JP" altLang="en-US" sz="1200">
                <a:effectLst>
                  <a:outerShdw blurRad="38100" dist="38100" dir="2700000" algn="tl">
                    <a:srgbClr val="000000">
                      <a:alpha val="43137"/>
                    </a:srgbClr>
                  </a:outerShdw>
                </a:effectLst>
              </a:rPr>
              <a:t>データアクセス</a:t>
            </a:r>
            <a:br>
              <a:rPr lang="en-US" altLang="ja-JP" sz="1200">
                <a:effectLst>
                  <a:outerShdw blurRad="38100" dist="38100" dir="2700000" algn="tl">
                    <a:srgbClr val="000000">
                      <a:alpha val="43137"/>
                    </a:srgbClr>
                  </a:outerShdw>
                </a:effectLst>
              </a:rPr>
            </a:br>
            <a:r>
              <a:rPr lang="ja-JP" altLang="en-US" sz="1200">
                <a:effectLst>
                  <a:outerShdw blurRad="38100" dist="38100" dir="2700000" algn="tl">
                    <a:srgbClr val="000000">
                      <a:alpha val="43137"/>
                    </a:srgbClr>
                  </a:outerShdw>
                </a:effectLst>
              </a:rPr>
              <a:t>ロジック</a:t>
            </a:r>
          </a:p>
        </p:txBody>
      </p:sp>
      <p:sp>
        <p:nvSpPr>
          <p:cNvPr id="8242" name="Text Box 19"/>
          <p:cNvSpPr txBox="1">
            <a:spLocks noChangeArrowheads="1"/>
          </p:cNvSpPr>
          <p:nvPr/>
        </p:nvSpPr>
        <p:spPr bwMode="ltGray">
          <a:xfrm>
            <a:off x="7112000" y="5397501"/>
            <a:ext cx="1460500" cy="461963"/>
          </a:xfrm>
          <a:prstGeom prst="rect">
            <a:avLst/>
          </a:prstGeom>
          <a:noFill/>
          <a:ln w="9525" algn="ctr">
            <a:noFill/>
            <a:miter lim="800000"/>
            <a:headEnd/>
            <a:tailEnd/>
          </a:ln>
        </p:spPr>
        <p:txBody>
          <a:bodyPr lIns="91436" tIns="45718" rIns="91436" bIns="45718" anchor="ctr">
            <a:spAutoFit/>
          </a:bodyPr>
          <a:lstStyle/>
          <a:p>
            <a:r>
              <a:rPr lang="ja-JP" altLang="en-US" sz="1200">
                <a:effectLst>
                  <a:outerShdw blurRad="38100" dist="38100" dir="2700000" algn="tl">
                    <a:srgbClr val="000000">
                      <a:alpha val="43137"/>
                    </a:srgbClr>
                  </a:outerShdw>
                </a:effectLst>
              </a:rPr>
              <a:t>外部サービス</a:t>
            </a:r>
            <a:br>
              <a:rPr lang="en-US" altLang="ja-JP" sz="1200">
                <a:effectLst>
                  <a:outerShdw blurRad="38100" dist="38100" dir="2700000" algn="tl">
                    <a:srgbClr val="000000">
                      <a:alpha val="43137"/>
                    </a:srgbClr>
                  </a:outerShdw>
                </a:effectLst>
              </a:rPr>
            </a:br>
            <a:r>
              <a:rPr lang="ja-JP" altLang="en-US" sz="1200">
                <a:effectLst>
                  <a:outerShdw blurRad="38100" dist="38100" dir="2700000" algn="tl">
                    <a:srgbClr val="000000">
                      <a:alpha val="43137"/>
                    </a:srgbClr>
                  </a:outerShdw>
                </a:effectLst>
              </a:rPr>
              <a:t>アクセス ロジック</a:t>
            </a:r>
          </a:p>
        </p:txBody>
      </p:sp>
      <p:sp>
        <p:nvSpPr>
          <p:cNvPr id="8243" name="AutoShape 28"/>
          <p:cNvSpPr>
            <a:spLocks noChangeArrowheads="1"/>
          </p:cNvSpPr>
          <p:nvPr/>
        </p:nvSpPr>
        <p:spPr bwMode="ltGray">
          <a:xfrm>
            <a:off x="3810001" y="5969000"/>
            <a:ext cx="347663" cy="338138"/>
          </a:xfrm>
          <a:prstGeom prst="upDownArrow">
            <a:avLst>
              <a:gd name="adj1" fmla="val 50000"/>
              <a:gd name="adj2" fmla="val 20000"/>
            </a:avLst>
          </a:prstGeom>
          <a:solidFill>
            <a:srgbClr val="FFC000"/>
          </a:solidFill>
          <a:ln w="12700" algn="ctr">
            <a:solidFill>
              <a:schemeClr val="tx1"/>
            </a:solidFill>
            <a:miter lim="800000"/>
            <a:headEnd/>
            <a:tailEnd/>
          </a:ln>
        </p:spPr>
        <p:txBody>
          <a:bodyPr wrap="none" lIns="91436" tIns="45718" rIns="91436" bIns="45718" anchor="ctr"/>
          <a:lstStyle/>
          <a:p>
            <a:endParaRPr lang="ja-JP" altLang="en-US"/>
          </a:p>
        </p:txBody>
      </p:sp>
      <p:sp>
        <p:nvSpPr>
          <p:cNvPr id="267" name="Rectangle 4"/>
          <p:cNvSpPr>
            <a:spLocks noChangeArrowheads="1"/>
          </p:cNvSpPr>
          <p:nvPr>
            <p:custDataLst>
              <p:tags r:id="rId4"/>
            </p:custDataLst>
          </p:nvPr>
        </p:nvSpPr>
        <p:spPr bwMode="ltGray">
          <a:xfrm rot="5400000">
            <a:off x="7885906" y="3607594"/>
            <a:ext cx="3849688" cy="1079500"/>
          </a:xfrm>
          <a:prstGeom prst="rect">
            <a:avLst/>
          </a:prstGeom>
          <a:solidFill>
            <a:srgbClr val="9B4F96"/>
          </a:solidFill>
          <a:ln w="9525" cap="flat" cmpd="sng" algn="ctr">
            <a:noFill/>
            <a:prstDash val="solid"/>
            <a:headEnd/>
            <a:tailEnd/>
          </a:ln>
          <a:effectLst/>
          <a:extLst>
            <a:ext uri="{91240B29-F687-4F45-9708-019B960494DF}">
              <a14:hiddenLine xmlns:a14="http://schemas.microsoft.com/office/drawing/2010/main" w="9525" cap="flat" cmpd="sng" algn="ctr">
                <a:solidFill>
                  <a:schemeClr val="accent4"/>
                </a:solidFill>
                <a:prstDash val="solid"/>
                <a:headEnd/>
                <a:tailEnd/>
              </a14:hiddenLine>
            </a:ext>
          </a:extLst>
        </p:spPr>
        <p:style>
          <a:lnRef idx="1">
            <a:schemeClr val="accent4"/>
          </a:lnRef>
          <a:fillRef idx="3">
            <a:schemeClr val="accent4"/>
          </a:fillRef>
          <a:effectRef idx="2">
            <a:schemeClr val="accent4"/>
          </a:effectRef>
          <a:fontRef idx="minor">
            <a:schemeClr val="lt1"/>
          </a:fontRef>
        </p:style>
        <p:txBody>
          <a:bodyPr wrap="none" lIns="91436" tIns="45718" rIns="91436" bIns="45718" anchor="ctr">
            <a:flatTx/>
          </a:bodyPr>
          <a:lstStyle/>
          <a:p>
            <a:pPr algn="ctr">
              <a:defRPr/>
            </a:pPr>
            <a:r>
              <a:rPr lang="ja-JP" altLang="en-US" sz="1300" dirty="0">
                <a:solidFill>
                  <a:srgbClr val="FFFFFF"/>
                </a:solidFill>
              </a:rPr>
              <a:t>アプリケーション </a:t>
            </a:r>
            <a:br>
              <a:rPr lang="en-US" altLang="ja-JP" sz="1300" dirty="0">
                <a:solidFill>
                  <a:srgbClr val="FFFFFF"/>
                </a:solidFill>
              </a:rPr>
            </a:br>
            <a:r>
              <a:rPr lang="ja-JP" altLang="en-US" sz="1300" dirty="0">
                <a:solidFill>
                  <a:srgbClr val="FFFFFF"/>
                </a:solidFill>
              </a:rPr>
              <a:t>ライフサイクル</a:t>
            </a:r>
            <a:br>
              <a:rPr lang="en-US" altLang="ja-JP" sz="1300" dirty="0">
                <a:solidFill>
                  <a:srgbClr val="FFFFFF"/>
                </a:solidFill>
              </a:rPr>
            </a:br>
            <a:r>
              <a:rPr lang="ja-JP" altLang="en-US" sz="1300" dirty="0">
                <a:solidFill>
                  <a:srgbClr val="FFFFFF"/>
                </a:solidFill>
              </a:rPr>
              <a:t>マネジメント</a:t>
            </a:r>
            <a:endParaRPr lang="en-US" altLang="ja-JP" sz="1300" dirty="0">
              <a:solidFill>
                <a:srgbClr val="FFFFFF"/>
              </a:solidFill>
            </a:endParaRPr>
          </a:p>
          <a:p>
            <a:pPr algn="ctr">
              <a:defRPr/>
            </a:pPr>
            <a:r>
              <a:rPr lang="en-US" altLang="ja-JP" sz="1300" dirty="0">
                <a:solidFill>
                  <a:srgbClr val="FFFFFF"/>
                </a:solidFill>
              </a:rPr>
              <a:t>(</a:t>
            </a:r>
            <a:r>
              <a:rPr lang="ja-JP" altLang="en-US" sz="1300" dirty="0">
                <a:solidFill>
                  <a:srgbClr val="FFFFFF"/>
                </a:solidFill>
              </a:rPr>
              <a:t>設計 ～ 開発 ～ テスト、</a:t>
            </a:r>
            <a:br>
              <a:rPr lang="en-US" altLang="ja-JP" sz="1300" dirty="0">
                <a:solidFill>
                  <a:srgbClr val="FFFFFF"/>
                </a:solidFill>
              </a:rPr>
            </a:br>
            <a:r>
              <a:rPr lang="ja-JP" altLang="en-US" sz="1300" dirty="0">
                <a:solidFill>
                  <a:srgbClr val="FFFFFF"/>
                </a:solidFill>
              </a:rPr>
              <a:t>構成管理／プロジェクト管理）</a:t>
            </a:r>
          </a:p>
        </p:txBody>
      </p:sp>
      <p:grpSp>
        <p:nvGrpSpPr>
          <p:cNvPr id="17" name="Group 17"/>
          <p:cNvGrpSpPr>
            <a:grpSpLocks/>
          </p:cNvGrpSpPr>
          <p:nvPr/>
        </p:nvGrpSpPr>
        <p:grpSpPr bwMode="ltGray">
          <a:xfrm>
            <a:off x="4318001" y="3810000"/>
            <a:ext cx="962025" cy="889000"/>
            <a:chOff x="3229" y="3003"/>
            <a:chExt cx="1451" cy="1143"/>
          </a:xfrm>
          <a:solidFill>
            <a:srgbClr val="00CC00"/>
          </a:solidFill>
        </p:grpSpPr>
        <p:grpSp>
          <p:nvGrpSpPr>
            <p:cNvPr id="18" name="Group 18"/>
            <p:cNvGrpSpPr>
              <a:grpSpLocks/>
            </p:cNvGrpSpPr>
            <p:nvPr/>
          </p:nvGrpSpPr>
          <p:grpSpPr bwMode="ltGray">
            <a:xfrm>
              <a:off x="3229" y="3003"/>
              <a:ext cx="376" cy="343"/>
              <a:chOff x="3158" y="3103"/>
              <a:chExt cx="376" cy="343"/>
            </a:xfrm>
            <a:grpFill/>
          </p:grpSpPr>
          <p:sp>
            <p:nvSpPr>
              <p:cNvPr id="129" name="AutoShape 19"/>
              <p:cNvSpPr>
                <a:spLocks noChangeArrowheads="1"/>
              </p:cNvSpPr>
              <p:nvPr/>
            </p:nvSpPr>
            <p:spPr bwMode="ltGray">
              <a:xfrm>
                <a:off x="3158" y="3103"/>
                <a:ext cx="376" cy="343"/>
              </a:xfrm>
              <a:prstGeom prst="roundRect">
                <a:avLst>
                  <a:gd name="adj" fmla="val 16667"/>
                </a:avLst>
              </a:prstGeom>
              <a:grpFill/>
              <a:ln w="25400" algn="ctr">
                <a:solidFill>
                  <a:schemeClr val="bg1"/>
                </a:solidFill>
                <a:round/>
                <a:headEnd/>
                <a:tailEnd/>
              </a:ln>
              <a:effectLst/>
            </p:spPr>
            <p:txBody>
              <a:bodyPr wrap="none" anchor="ctr"/>
              <a:lstStyle/>
              <a:p>
                <a:pPr algn="ctr">
                  <a:lnSpc>
                    <a:spcPct val="75000"/>
                  </a:lnSpc>
                  <a:defRPr/>
                </a:pPr>
                <a:endParaRPr lang="ja-JP" altLang="ja-JP" sz="1600" b="1" dirty="0">
                  <a:solidFill>
                    <a:schemeClr val="bg2"/>
                  </a:solidFill>
                </a:endParaRPr>
              </a:p>
            </p:txBody>
          </p:sp>
          <p:sp>
            <p:nvSpPr>
              <p:cNvPr id="130" name="Line 20"/>
              <p:cNvSpPr>
                <a:spLocks noChangeShapeType="1"/>
              </p:cNvSpPr>
              <p:nvPr/>
            </p:nvSpPr>
            <p:spPr bwMode="ltGray">
              <a:xfrm>
                <a:off x="3162" y="3206"/>
                <a:ext cx="370" cy="0"/>
              </a:xfrm>
              <a:prstGeom prst="line">
                <a:avLst/>
              </a:prstGeom>
              <a:grpFill/>
              <a:ln w="12700">
                <a:solidFill>
                  <a:schemeClr val="bg1"/>
                </a:solidFill>
                <a:round/>
                <a:headEnd/>
                <a:tailEnd/>
              </a:ln>
            </p:spPr>
            <p:txBody>
              <a:bodyPr anchor="ctr"/>
              <a:lstStyle/>
              <a:p>
                <a:pPr>
                  <a:defRPr/>
                </a:pPr>
                <a:endParaRPr lang="ja-JP" altLang="en-US"/>
              </a:p>
            </p:txBody>
          </p:sp>
        </p:grpSp>
        <p:grpSp>
          <p:nvGrpSpPr>
            <p:cNvPr id="19" name="Group 21"/>
            <p:cNvGrpSpPr>
              <a:grpSpLocks/>
            </p:cNvGrpSpPr>
            <p:nvPr/>
          </p:nvGrpSpPr>
          <p:grpSpPr bwMode="ltGray">
            <a:xfrm>
              <a:off x="4074" y="3264"/>
              <a:ext cx="378" cy="339"/>
              <a:chOff x="3157" y="3105"/>
              <a:chExt cx="378" cy="339"/>
            </a:xfrm>
            <a:grpFill/>
          </p:grpSpPr>
          <p:sp>
            <p:nvSpPr>
              <p:cNvPr id="127" name="AutoShape 22"/>
              <p:cNvSpPr>
                <a:spLocks noChangeArrowheads="1"/>
              </p:cNvSpPr>
              <p:nvPr/>
            </p:nvSpPr>
            <p:spPr bwMode="ltGray">
              <a:xfrm>
                <a:off x="3157" y="3105"/>
                <a:ext cx="378" cy="339"/>
              </a:xfrm>
              <a:prstGeom prst="roundRect">
                <a:avLst>
                  <a:gd name="adj" fmla="val 16667"/>
                </a:avLst>
              </a:prstGeom>
              <a:grpFill/>
              <a:ln w="25400" algn="ctr">
                <a:solidFill>
                  <a:schemeClr val="bg1"/>
                </a:solidFill>
                <a:round/>
                <a:headEnd/>
                <a:tailEnd/>
              </a:ln>
              <a:effectLst/>
            </p:spPr>
            <p:txBody>
              <a:bodyPr wrap="none" anchor="ctr"/>
              <a:lstStyle/>
              <a:p>
                <a:pPr algn="ctr">
                  <a:lnSpc>
                    <a:spcPct val="75000"/>
                  </a:lnSpc>
                  <a:defRPr/>
                </a:pPr>
                <a:endParaRPr lang="ja-JP" altLang="ja-JP" sz="1600" b="1" dirty="0">
                  <a:solidFill>
                    <a:schemeClr val="bg2"/>
                  </a:solidFill>
                </a:endParaRPr>
              </a:p>
            </p:txBody>
          </p:sp>
          <p:sp>
            <p:nvSpPr>
              <p:cNvPr id="128" name="Line 23"/>
              <p:cNvSpPr>
                <a:spLocks noChangeShapeType="1"/>
              </p:cNvSpPr>
              <p:nvPr/>
            </p:nvSpPr>
            <p:spPr bwMode="ltGray">
              <a:xfrm>
                <a:off x="3162" y="3206"/>
                <a:ext cx="370" cy="0"/>
              </a:xfrm>
              <a:prstGeom prst="line">
                <a:avLst/>
              </a:prstGeom>
              <a:grpFill/>
              <a:ln w="12700">
                <a:solidFill>
                  <a:schemeClr val="bg1"/>
                </a:solidFill>
                <a:round/>
                <a:headEnd/>
                <a:tailEnd/>
              </a:ln>
            </p:spPr>
            <p:txBody>
              <a:bodyPr anchor="ctr"/>
              <a:lstStyle/>
              <a:p>
                <a:pPr>
                  <a:defRPr/>
                </a:pPr>
                <a:endParaRPr lang="ja-JP" altLang="en-US"/>
              </a:p>
            </p:txBody>
          </p:sp>
        </p:grpSp>
        <p:grpSp>
          <p:nvGrpSpPr>
            <p:cNvPr id="20" name="Group 24"/>
            <p:cNvGrpSpPr>
              <a:grpSpLocks/>
            </p:cNvGrpSpPr>
            <p:nvPr/>
          </p:nvGrpSpPr>
          <p:grpSpPr bwMode="ltGray">
            <a:xfrm>
              <a:off x="3411" y="3556"/>
              <a:ext cx="378" cy="343"/>
              <a:chOff x="3157" y="3103"/>
              <a:chExt cx="378" cy="343"/>
            </a:xfrm>
            <a:grpFill/>
          </p:grpSpPr>
          <p:sp>
            <p:nvSpPr>
              <p:cNvPr id="125" name="AutoShape 25"/>
              <p:cNvSpPr>
                <a:spLocks noChangeArrowheads="1"/>
              </p:cNvSpPr>
              <p:nvPr/>
            </p:nvSpPr>
            <p:spPr bwMode="ltGray">
              <a:xfrm>
                <a:off x="3157" y="3103"/>
                <a:ext cx="378" cy="343"/>
              </a:xfrm>
              <a:prstGeom prst="roundRect">
                <a:avLst>
                  <a:gd name="adj" fmla="val 16667"/>
                </a:avLst>
              </a:prstGeom>
              <a:grpFill/>
              <a:ln w="25400" algn="ctr">
                <a:solidFill>
                  <a:schemeClr val="bg1"/>
                </a:solidFill>
                <a:round/>
                <a:headEnd/>
                <a:tailEnd/>
              </a:ln>
              <a:effectLst/>
            </p:spPr>
            <p:txBody>
              <a:bodyPr wrap="none" anchor="ctr"/>
              <a:lstStyle/>
              <a:p>
                <a:pPr algn="ctr">
                  <a:lnSpc>
                    <a:spcPct val="75000"/>
                  </a:lnSpc>
                  <a:defRPr/>
                </a:pPr>
                <a:endParaRPr lang="ja-JP" altLang="ja-JP" sz="1600" b="1" dirty="0">
                  <a:solidFill>
                    <a:schemeClr val="bg2"/>
                  </a:solidFill>
                </a:endParaRPr>
              </a:p>
            </p:txBody>
          </p:sp>
          <p:sp>
            <p:nvSpPr>
              <p:cNvPr id="126" name="Line 26"/>
              <p:cNvSpPr>
                <a:spLocks noChangeShapeType="1"/>
              </p:cNvSpPr>
              <p:nvPr/>
            </p:nvSpPr>
            <p:spPr bwMode="ltGray">
              <a:xfrm>
                <a:off x="3162" y="3206"/>
                <a:ext cx="370" cy="0"/>
              </a:xfrm>
              <a:prstGeom prst="line">
                <a:avLst/>
              </a:prstGeom>
              <a:grpFill/>
              <a:ln w="12700">
                <a:solidFill>
                  <a:schemeClr val="bg1"/>
                </a:solidFill>
                <a:round/>
                <a:headEnd/>
                <a:tailEnd/>
              </a:ln>
            </p:spPr>
            <p:txBody>
              <a:bodyPr anchor="ctr"/>
              <a:lstStyle/>
              <a:p>
                <a:pPr>
                  <a:defRPr/>
                </a:pPr>
                <a:endParaRPr lang="ja-JP" altLang="en-US"/>
              </a:p>
            </p:txBody>
          </p:sp>
        </p:grpSp>
        <p:grpSp>
          <p:nvGrpSpPr>
            <p:cNvPr id="21" name="Group 27"/>
            <p:cNvGrpSpPr>
              <a:grpSpLocks/>
            </p:cNvGrpSpPr>
            <p:nvPr/>
          </p:nvGrpSpPr>
          <p:grpSpPr bwMode="ltGray">
            <a:xfrm>
              <a:off x="4304" y="3803"/>
              <a:ext cx="376" cy="343"/>
              <a:chOff x="3159" y="3101"/>
              <a:chExt cx="376" cy="343"/>
            </a:xfrm>
            <a:grpFill/>
          </p:grpSpPr>
          <p:sp>
            <p:nvSpPr>
              <p:cNvPr id="123" name="AutoShape 28"/>
              <p:cNvSpPr>
                <a:spLocks noChangeArrowheads="1"/>
              </p:cNvSpPr>
              <p:nvPr/>
            </p:nvSpPr>
            <p:spPr bwMode="ltGray">
              <a:xfrm>
                <a:off x="3159" y="3101"/>
                <a:ext cx="376" cy="343"/>
              </a:xfrm>
              <a:prstGeom prst="roundRect">
                <a:avLst>
                  <a:gd name="adj" fmla="val 16667"/>
                </a:avLst>
              </a:prstGeom>
              <a:grpFill/>
              <a:ln w="25400" algn="ctr">
                <a:solidFill>
                  <a:schemeClr val="bg1"/>
                </a:solidFill>
                <a:round/>
                <a:headEnd/>
                <a:tailEnd/>
              </a:ln>
              <a:effectLst/>
            </p:spPr>
            <p:txBody>
              <a:bodyPr wrap="none" anchor="ctr"/>
              <a:lstStyle/>
              <a:p>
                <a:pPr algn="ctr">
                  <a:lnSpc>
                    <a:spcPct val="75000"/>
                  </a:lnSpc>
                  <a:defRPr/>
                </a:pPr>
                <a:endParaRPr lang="ja-JP" altLang="ja-JP" sz="1600" b="1" dirty="0">
                  <a:solidFill>
                    <a:schemeClr val="bg2"/>
                  </a:solidFill>
                </a:endParaRPr>
              </a:p>
            </p:txBody>
          </p:sp>
          <p:sp>
            <p:nvSpPr>
              <p:cNvPr id="124" name="Line 29"/>
              <p:cNvSpPr>
                <a:spLocks noChangeShapeType="1"/>
              </p:cNvSpPr>
              <p:nvPr/>
            </p:nvSpPr>
            <p:spPr bwMode="ltGray">
              <a:xfrm>
                <a:off x="3162" y="3206"/>
                <a:ext cx="370" cy="0"/>
              </a:xfrm>
              <a:prstGeom prst="line">
                <a:avLst/>
              </a:prstGeom>
              <a:grpFill/>
              <a:ln w="12700">
                <a:solidFill>
                  <a:schemeClr val="bg1"/>
                </a:solidFill>
                <a:round/>
                <a:headEnd/>
                <a:tailEnd/>
              </a:ln>
            </p:spPr>
            <p:txBody>
              <a:bodyPr anchor="ctr"/>
              <a:lstStyle/>
              <a:p>
                <a:pPr>
                  <a:defRPr/>
                </a:pPr>
                <a:endParaRPr lang="ja-JP" altLang="en-US"/>
              </a:p>
            </p:txBody>
          </p:sp>
        </p:grpSp>
        <p:sp>
          <p:nvSpPr>
            <p:cNvPr id="119" name="Arc 30"/>
            <p:cNvSpPr>
              <a:spLocks/>
            </p:cNvSpPr>
            <p:nvPr/>
          </p:nvSpPr>
          <p:spPr bwMode="ltGray">
            <a:xfrm>
              <a:off x="3625" y="3138"/>
              <a:ext cx="511" cy="1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pFill/>
            <a:ln w="25400">
              <a:solidFill>
                <a:schemeClr val="bg1"/>
              </a:solidFill>
              <a:round/>
              <a:headEnd/>
              <a:tailEnd type="triangle" w="med" len="med"/>
            </a:ln>
          </p:spPr>
          <p:txBody>
            <a:bodyPr wrap="none" anchor="ctr"/>
            <a:lstStyle/>
            <a:p>
              <a:pPr>
                <a:defRPr/>
              </a:pPr>
              <a:endParaRPr lang="ja-JP" altLang="en-US" sz="1600"/>
            </a:p>
          </p:txBody>
        </p:sp>
        <p:sp>
          <p:nvSpPr>
            <p:cNvPr id="120" name="Arc 31"/>
            <p:cNvSpPr>
              <a:spLocks/>
            </p:cNvSpPr>
            <p:nvPr/>
          </p:nvSpPr>
          <p:spPr bwMode="ltGray">
            <a:xfrm flipH="1">
              <a:off x="3690" y="3443"/>
              <a:ext cx="381" cy="13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pFill/>
            <a:ln w="25400">
              <a:solidFill>
                <a:schemeClr val="bg1"/>
              </a:solidFill>
              <a:round/>
              <a:headEnd/>
              <a:tailEnd type="triangle" w="med" len="med"/>
            </a:ln>
          </p:spPr>
          <p:txBody>
            <a:bodyPr wrap="none" anchor="ctr"/>
            <a:lstStyle/>
            <a:p>
              <a:pPr>
                <a:defRPr/>
              </a:pPr>
              <a:endParaRPr lang="ja-JP" altLang="en-US" sz="1600"/>
            </a:p>
          </p:txBody>
        </p:sp>
        <p:sp>
          <p:nvSpPr>
            <p:cNvPr id="121" name="Arc 32"/>
            <p:cNvSpPr>
              <a:spLocks/>
            </p:cNvSpPr>
            <p:nvPr/>
          </p:nvSpPr>
          <p:spPr bwMode="ltGray">
            <a:xfrm flipV="1">
              <a:off x="3799" y="3573"/>
              <a:ext cx="359" cy="17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pFill/>
            <a:ln w="25400">
              <a:solidFill>
                <a:schemeClr val="bg1"/>
              </a:solidFill>
              <a:round/>
              <a:headEnd/>
              <a:tailEnd type="triangle" w="med" len="med"/>
            </a:ln>
          </p:spPr>
          <p:txBody>
            <a:bodyPr wrap="none" anchor="ctr"/>
            <a:lstStyle/>
            <a:p>
              <a:pPr>
                <a:defRPr/>
              </a:pPr>
              <a:endParaRPr lang="ja-JP" altLang="en-US" sz="1600"/>
            </a:p>
          </p:txBody>
        </p:sp>
        <p:sp>
          <p:nvSpPr>
            <p:cNvPr id="122" name="Arc 33"/>
            <p:cNvSpPr>
              <a:spLocks/>
            </p:cNvSpPr>
            <p:nvPr/>
          </p:nvSpPr>
          <p:spPr bwMode="ltGray">
            <a:xfrm>
              <a:off x="4397" y="3584"/>
              <a:ext cx="152" cy="1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pFill/>
            <a:ln w="25400">
              <a:solidFill>
                <a:schemeClr val="bg1"/>
              </a:solidFill>
              <a:round/>
              <a:headEnd/>
              <a:tailEnd type="triangle" w="med" len="med"/>
            </a:ln>
          </p:spPr>
          <p:txBody>
            <a:bodyPr wrap="none" anchor="ctr"/>
            <a:lstStyle/>
            <a:p>
              <a:pPr>
                <a:defRPr/>
              </a:pPr>
              <a:endParaRPr lang="ja-JP" altLang="en-US" sz="1600"/>
            </a:p>
          </p:txBody>
        </p:sp>
      </p:grpSp>
      <p:sp>
        <p:nvSpPr>
          <p:cNvPr id="113" name="タイトル 112"/>
          <p:cNvSpPr>
            <a:spLocks noGrp="1"/>
          </p:cNvSpPr>
          <p:nvPr>
            <p:ph type="title"/>
          </p:nvPr>
        </p:nvSpPr>
        <p:spPr/>
        <p:txBody>
          <a:bodyPr>
            <a:normAutofit fontScale="90000"/>
          </a:bodyPr>
          <a:lstStyle/>
          <a:p>
            <a:r>
              <a:rPr lang="ja-JP" altLang="en-US" dirty="0">
                <a:solidFill>
                  <a:srgbClr val="000000"/>
                </a:solidFill>
              </a:rPr>
              <a:t>アプリケーション全体像</a:t>
            </a:r>
            <a:br>
              <a:rPr lang="en-US" altLang="ja-JP" dirty="0">
                <a:solidFill>
                  <a:srgbClr val="000000"/>
                </a:solidFill>
              </a:rPr>
            </a:br>
            <a:r>
              <a:rPr lang="en-US" altLang="ja-JP" sz="2700" dirty="0">
                <a:solidFill>
                  <a:srgbClr val="000000"/>
                </a:solidFill>
              </a:rPr>
              <a:t>.NET Framework 1.0/1.1/2.0</a:t>
            </a:r>
            <a:endParaRPr lang="ja-JP" altLang="en-US" sz="2700" dirty="0">
              <a:solidFill>
                <a:srgbClr val="000000"/>
              </a:solidFill>
            </a:endParaRPr>
          </a:p>
        </p:txBody>
      </p:sp>
      <p:sp>
        <p:nvSpPr>
          <p:cNvPr id="114" name="角丸四角形 113"/>
          <p:cNvSpPr/>
          <p:nvPr>
            <p:custDataLst>
              <p:tags r:id="rId5"/>
            </p:custDataLst>
          </p:nvPr>
        </p:nvSpPr>
        <p:spPr bwMode="ltGray">
          <a:xfrm>
            <a:off x="4310050" y="1428736"/>
            <a:ext cx="857256" cy="285752"/>
          </a:xfrm>
          <a:prstGeom prst="roundRect">
            <a:avLst/>
          </a:prstGeom>
          <a:solidFill>
            <a:srgbClr val="0072C6"/>
          </a:solidFill>
          <a:ln w="9525" cap="flat" cmpd="sng" algn="ctr">
            <a:noFill/>
            <a:prstDash val="solid"/>
          </a:ln>
          <a:effectLst/>
          <a:extLst>
            <a:ext uri="{91240B29-F687-4F45-9708-019B960494DF}">
              <a14:hiddenLine xmlns:a14="http://schemas.microsoft.com/office/drawing/2010/main" w="9525" cap="flat" cmpd="sng" algn="ctr">
                <a:solidFill>
                  <a:schemeClr val="accent2"/>
                </a:solidFill>
                <a:prstDash val="solid"/>
              </a14:hiddenLine>
            </a:ext>
          </a:ex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ja-JP" sz="1050" dirty="0">
                <a:solidFill>
                  <a:srgbClr val="FFFFFF"/>
                </a:solidFill>
                <a:effectLst>
                  <a:outerShdw blurRad="38100" dist="38100" dir="2700000" algn="tl">
                    <a:srgbClr val="000000">
                      <a:alpha val="43137"/>
                    </a:srgbClr>
                  </a:outerShdw>
                </a:effectLst>
              </a:rPr>
              <a:t>Windows Form</a:t>
            </a:r>
            <a:endParaRPr lang="ja-JP" altLang="en-US" sz="1050" dirty="0">
              <a:solidFill>
                <a:srgbClr val="FFFFFF"/>
              </a:solidFill>
              <a:effectLst>
                <a:outerShdw blurRad="38100" dist="38100" dir="2700000" algn="tl">
                  <a:srgbClr val="000000">
                    <a:alpha val="43137"/>
                  </a:srgbClr>
                </a:outerShdw>
              </a:effectLst>
            </a:endParaRPr>
          </a:p>
        </p:txBody>
      </p:sp>
      <p:sp>
        <p:nvSpPr>
          <p:cNvPr id="116" name="角丸四角形 115"/>
          <p:cNvSpPr/>
          <p:nvPr>
            <p:custDataLst>
              <p:tags r:id="rId6"/>
            </p:custDataLst>
          </p:nvPr>
        </p:nvSpPr>
        <p:spPr bwMode="ltGray">
          <a:xfrm>
            <a:off x="7239008" y="2071678"/>
            <a:ext cx="2571768" cy="285752"/>
          </a:xfrm>
          <a:prstGeom prst="roundRect">
            <a:avLst/>
          </a:prstGeom>
          <a:solidFill>
            <a:srgbClr val="0072C6"/>
          </a:solidFill>
          <a:ln w="9525" cap="flat" cmpd="sng" algn="ctr">
            <a:noFill/>
            <a:prstDash val="solid"/>
          </a:ln>
          <a:effectLst/>
          <a:extLst>
            <a:ext uri="{91240B29-F687-4F45-9708-019B960494DF}">
              <a14:hiddenLine xmlns:a14="http://schemas.microsoft.com/office/drawing/2010/main" w="9525" cap="flat" cmpd="sng" algn="ctr">
                <a:solidFill>
                  <a:schemeClr val="accent2"/>
                </a:solidFill>
                <a:prstDash val="solid"/>
              </a14:hiddenLine>
            </a:ext>
          </a:ex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ja-JP" sz="1050" dirty="0">
                <a:solidFill>
                  <a:srgbClr val="FFFFFF"/>
                </a:solidFill>
                <a:effectLst>
                  <a:outerShdw blurRad="38100" dist="38100" dir="2700000" algn="tl">
                    <a:srgbClr val="000000">
                      <a:alpha val="43137"/>
                    </a:srgbClr>
                  </a:outerShdw>
                </a:effectLst>
              </a:rPr>
              <a:t>ASP.NET</a:t>
            </a:r>
            <a:endParaRPr lang="ja-JP" altLang="en-US" sz="1050" dirty="0">
              <a:solidFill>
                <a:srgbClr val="FFFFFF"/>
              </a:solidFill>
              <a:effectLst>
                <a:outerShdw blurRad="38100" dist="38100" dir="2700000" algn="tl">
                  <a:srgbClr val="000000">
                    <a:alpha val="43137"/>
                  </a:srgbClr>
                </a:outerShdw>
              </a:effectLst>
            </a:endParaRPr>
          </a:p>
        </p:txBody>
      </p:sp>
      <p:sp>
        <p:nvSpPr>
          <p:cNvPr id="117" name="角丸四角形 116"/>
          <p:cNvSpPr/>
          <p:nvPr>
            <p:custDataLst>
              <p:tags r:id="rId7"/>
            </p:custDataLst>
          </p:nvPr>
        </p:nvSpPr>
        <p:spPr bwMode="ltGray">
          <a:xfrm>
            <a:off x="7596198" y="4429132"/>
            <a:ext cx="857256" cy="285752"/>
          </a:xfrm>
          <a:prstGeom prst="roundRect">
            <a:avLst/>
          </a:prstGeom>
          <a:solidFill>
            <a:srgbClr val="0072C6"/>
          </a:solidFill>
          <a:ln w="9525" cap="flat" cmpd="sng" algn="ctr">
            <a:noFill/>
            <a:prstDash val="solid"/>
          </a:ln>
          <a:effectLst/>
          <a:extLst>
            <a:ext uri="{91240B29-F687-4F45-9708-019B960494DF}">
              <a14:hiddenLine xmlns:a14="http://schemas.microsoft.com/office/drawing/2010/main" w="9525" cap="flat" cmpd="sng" algn="ctr">
                <a:solidFill>
                  <a:schemeClr val="accent2"/>
                </a:solidFill>
                <a:prstDash val="solid"/>
              </a14:hiddenLine>
            </a:ext>
          </a:ex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ja-JP" sz="1050" dirty="0">
                <a:solidFill>
                  <a:srgbClr val="FFFFFF"/>
                </a:solidFill>
                <a:effectLst>
                  <a:outerShdw blurRad="38100" dist="38100" dir="2700000" algn="tl">
                    <a:srgbClr val="000000">
                      <a:alpha val="43137"/>
                    </a:srgbClr>
                  </a:outerShdw>
                </a:effectLst>
              </a:rPr>
              <a:t>ADO.NET</a:t>
            </a:r>
            <a:endParaRPr lang="ja-JP" altLang="en-US" sz="1050" dirty="0">
              <a:solidFill>
                <a:srgbClr val="FFFFFF"/>
              </a:solidFill>
              <a:effectLst>
                <a:outerShdw blurRad="38100" dist="38100" dir="2700000" algn="tl">
                  <a:srgbClr val="000000">
                    <a:alpha val="43137"/>
                  </a:srgbClr>
                </a:outerShdw>
              </a:effectLst>
            </a:endParaRPr>
          </a:p>
        </p:txBody>
      </p:sp>
      <p:sp>
        <p:nvSpPr>
          <p:cNvPr id="118" name="角丸四角形 117"/>
          <p:cNvSpPr/>
          <p:nvPr>
            <p:custDataLst>
              <p:tags r:id="rId8"/>
            </p:custDataLst>
          </p:nvPr>
        </p:nvSpPr>
        <p:spPr bwMode="ltGray">
          <a:xfrm>
            <a:off x="7596198" y="4071942"/>
            <a:ext cx="857256" cy="285752"/>
          </a:xfrm>
          <a:prstGeom prst="roundRect">
            <a:avLst/>
          </a:prstGeom>
          <a:solidFill>
            <a:srgbClr val="0072C6"/>
          </a:solidFill>
          <a:ln w="9525" cap="flat" cmpd="sng" algn="ctr">
            <a:noFill/>
            <a:prstDash val="solid"/>
          </a:ln>
          <a:effectLst/>
          <a:extLst>
            <a:ext uri="{91240B29-F687-4F45-9708-019B960494DF}">
              <a14:hiddenLine xmlns:a14="http://schemas.microsoft.com/office/drawing/2010/main" w="9525" cap="flat" cmpd="sng" algn="ctr">
                <a:solidFill>
                  <a:schemeClr val="accent2"/>
                </a:solidFill>
                <a:prstDash val="solid"/>
              </a14:hiddenLine>
            </a:ext>
          </a:ex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ja-JP" sz="1050" dirty="0">
                <a:solidFill>
                  <a:srgbClr val="FFFFFF"/>
                </a:solidFill>
                <a:effectLst>
                  <a:outerShdw blurRad="38100" dist="38100" dir="2700000" algn="tl">
                    <a:srgbClr val="000000">
                      <a:alpha val="43137"/>
                    </a:srgbClr>
                  </a:outerShdw>
                </a:effectLst>
              </a:rPr>
              <a:t>ASP.NET</a:t>
            </a:r>
            <a:endParaRPr lang="ja-JP" altLang="en-US" sz="1050" dirty="0">
              <a:solidFill>
                <a:srgbClr val="FFFFFF"/>
              </a:solidFill>
              <a:effectLst>
                <a:outerShdw blurRad="38100" dist="38100" dir="2700000" algn="tl">
                  <a:srgbClr val="000000">
                    <a:alpha val="43137"/>
                  </a:srgbClr>
                </a:outerShdw>
              </a:effectLst>
            </a:endParaRPr>
          </a:p>
        </p:txBody>
      </p:sp>
      <p:sp>
        <p:nvSpPr>
          <p:cNvPr id="131" name="角丸四角形 130"/>
          <p:cNvSpPr/>
          <p:nvPr>
            <p:custDataLst>
              <p:tags r:id="rId9"/>
            </p:custDataLst>
          </p:nvPr>
        </p:nvSpPr>
        <p:spPr bwMode="ltGray">
          <a:xfrm>
            <a:off x="3524232" y="5643578"/>
            <a:ext cx="857256" cy="285752"/>
          </a:xfrm>
          <a:prstGeom prst="roundRect">
            <a:avLst/>
          </a:prstGeom>
          <a:solidFill>
            <a:srgbClr val="0072C6"/>
          </a:solidFill>
          <a:ln w="9525" cap="flat" cmpd="sng" algn="ctr">
            <a:noFill/>
            <a:prstDash val="solid"/>
          </a:ln>
          <a:effectLst/>
          <a:extLst>
            <a:ext uri="{91240B29-F687-4F45-9708-019B960494DF}">
              <a14:hiddenLine xmlns:a14="http://schemas.microsoft.com/office/drawing/2010/main" w="9525" cap="flat" cmpd="sng" algn="ctr">
                <a:solidFill>
                  <a:schemeClr val="accent2"/>
                </a:solidFill>
                <a:prstDash val="solid"/>
              </a14:hiddenLine>
            </a:ext>
          </a:ex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ja-JP" sz="1050" dirty="0">
                <a:solidFill>
                  <a:srgbClr val="FFFFFF"/>
                </a:solidFill>
                <a:effectLst>
                  <a:outerShdw blurRad="38100" dist="38100" dir="2700000" algn="tl">
                    <a:srgbClr val="000000">
                      <a:alpha val="43137"/>
                    </a:srgbClr>
                  </a:outerShdw>
                </a:effectLst>
              </a:rPr>
              <a:t>ADO.NET</a:t>
            </a:r>
            <a:endParaRPr lang="ja-JP" altLang="en-US" sz="1050" dirty="0">
              <a:solidFill>
                <a:srgbClr val="FFFFFF"/>
              </a:solidFill>
              <a:effectLst>
                <a:outerShdw blurRad="38100" dist="38100" dir="2700000" algn="tl">
                  <a:srgbClr val="000000">
                    <a:alpha val="43137"/>
                  </a:srgbClr>
                </a:outerShdw>
              </a:effectLst>
            </a:endParaRPr>
          </a:p>
        </p:txBody>
      </p:sp>
      <p:sp>
        <p:nvSpPr>
          <p:cNvPr id="132" name="角丸四角形 131"/>
          <p:cNvSpPr/>
          <p:nvPr>
            <p:custDataLst>
              <p:tags r:id="rId10"/>
            </p:custDataLst>
          </p:nvPr>
        </p:nvSpPr>
        <p:spPr bwMode="ltGray">
          <a:xfrm>
            <a:off x="6167438" y="5643578"/>
            <a:ext cx="857256" cy="285752"/>
          </a:xfrm>
          <a:prstGeom prst="roundRect">
            <a:avLst/>
          </a:prstGeom>
          <a:solidFill>
            <a:srgbClr val="0072C6"/>
          </a:solidFill>
          <a:ln w="9525" cap="flat" cmpd="sng" algn="ctr">
            <a:noFill/>
            <a:prstDash val="solid"/>
          </a:ln>
          <a:effectLst/>
          <a:extLst>
            <a:ext uri="{91240B29-F687-4F45-9708-019B960494DF}">
              <a14:hiddenLine xmlns:a14="http://schemas.microsoft.com/office/drawing/2010/main" w="9525" cap="flat" cmpd="sng" algn="ctr">
                <a:solidFill>
                  <a:schemeClr val="accent2"/>
                </a:solidFill>
                <a:prstDash val="solid"/>
              </a14:hiddenLine>
            </a:ext>
          </a:ex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ja-JP" sz="1050" dirty="0">
                <a:solidFill>
                  <a:srgbClr val="FFFFFF"/>
                </a:solidFill>
                <a:effectLst>
                  <a:outerShdw blurRad="38100" dist="38100" dir="2700000" algn="tl">
                    <a:srgbClr val="000000">
                      <a:alpha val="43137"/>
                    </a:srgbClr>
                  </a:outerShdw>
                </a:effectLst>
              </a:rPr>
              <a:t>ASP.NET</a:t>
            </a:r>
            <a:endParaRPr lang="ja-JP" altLang="en-US" sz="1050" dirty="0">
              <a:solidFill>
                <a:srgbClr val="FFFFFF"/>
              </a:solidFill>
              <a:effectLst>
                <a:outerShdw blurRad="38100" dist="38100" dir="2700000" algn="tl">
                  <a:srgbClr val="000000">
                    <a:alpha val="43137"/>
                  </a:srgbClr>
                </a:outerShdw>
              </a:effectLst>
            </a:endParaRPr>
          </a:p>
        </p:txBody>
      </p:sp>
      <p:pic>
        <p:nvPicPr>
          <p:cNvPr id="133" name="Picture 30" descr="XP icon my computer"/>
          <p:cNvPicPr>
            <a:picLocks noChangeAspect="1" noChangeArrowheads="1"/>
          </p:cNvPicPr>
          <p:nvPr/>
        </p:nvPicPr>
        <p:blipFill>
          <a:blip r:embed="rId27" cstate="print"/>
          <a:srcRect/>
          <a:stretch>
            <a:fillRect/>
          </a:stretch>
        </p:blipFill>
        <p:spPr bwMode="ltGray">
          <a:xfrm>
            <a:off x="2095472" y="1146134"/>
            <a:ext cx="425478" cy="425478"/>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dissolve">
                                      <p:cBhvr>
                                        <p:cTn id="7" dur="500"/>
                                        <p:tgtEl>
                                          <p:spTgt spid="11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6"/>
                                        </p:tgtEl>
                                        <p:attrNameLst>
                                          <p:attrName>style.visibility</p:attrName>
                                        </p:attrNameLst>
                                      </p:cBhvr>
                                      <p:to>
                                        <p:strVal val="visible"/>
                                      </p:to>
                                    </p:set>
                                    <p:animEffect transition="in" filter="dissolve">
                                      <p:cBhvr>
                                        <p:cTn id="10" dur="500"/>
                                        <p:tgtEl>
                                          <p:spTgt spid="11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31"/>
                                        </p:tgtEl>
                                        <p:attrNameLst>
                                          <p:attrName>style.visibility</p:attrName>
                                        </p:attrNameLst>
                                      </p:cBhvr>
                                      <p:to>
                                        <p:strVal val="visible"/>
                                      </p:to>
                                    </p:set>
                                    <p:animEffect transition="in" filter="dissolve">
                                      <p:cBhvr>
                                        <p:cTn id="13" dur="500"/>
                                        <p:tgtEl>
                                          <p:spTgt spid="13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32"/>
                                        </p:tgtEl>
                                        <p:attrNameLst>
                                          <p:attrName>style.visibility</p:attrName>
                                        </p:attrNameLst>
                                      </p:cBhvr>
                                      <p:to>
                                        <p:strVal val="visible"/>
                                      </p:to>
                                    </p:set>
                                    <p:animEffect transition="in" filter="dissolve">
                                      <p:cBhvr>
                                        <p:cTn id="16" dur="500"/>
                                        <p:tgtEl>
                                          <p:spTgt spid="132"/>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18"/>
                                        </p:tgtEl>
                                        <p:attrNameLst>
                                          <p:attrName>style.visibility</p:attrName>
                                        </p:attrNameLst>
                                      </p:cBhvr>
                                      <p:to>
                                        <p:strVal val="visible"/>
                                      </p:to>
                                    </p:set>
                                    <p:animEffect transition="in" filter="dissolve">
                                      <p:cBhvr>
                                        <p:cTn id="19" dur="500"/>
                                        <p:tgtEl>
                                          <p:spTgt spid="11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17"/>
                                        </p:tgtEl>
                                        <p:attrNameLst>
                                          <p:attrName>style.visibility</p:attrName>
                                        </p:attrNameLst>
                                      </p:cBhvr>
                                      <p:to>
                                        <p:strVal val="visible"/>
                                      </p:to>
                                    </p:set>
                                    <p:animEffect transition="in" filter="dissolve">
                                      <p:cBhvr>
                                        <p:cTn id="22"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116" grpId="0" animBg="1"/>
      <p:bldP spid="117" grpId="0" animBg="1"/>
      <p:bldP spid="118" grpId="0" animBg="1"/>
      <p:bldP spid="131" grpId="0" animBg="1"/>
      <p:bldP spid="13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2660" name="Picture 4"/>
          <p:cNvPicPr>
            <a:picLocks noChangeAspect="1" noChangeArrowheads="1"/>
          </p:cNvPicPr>
          <p:nvPr/>
        </p:nvPicPr>
        <p:blipFill>
          <a:blip r:embed="rId3"/>
          <a:srcRect/>
          <a:stretch>
            <a:fillRect/>
          </a:stretch>
        </p:blipFill>
        <p:spPr bwMode="auto">
          <a:xfrm>
            <a:off x="8030043" y="1099041"/>
            <a:ext cx="2611438" cy="1857375"/>
          </a:xfrm>
          <a:prstGeom prst="rect">
            <a:avLst/>
          </a:prstGeom>
          <a:solidFill>
            <a:srgbClr val="FFFFFF">
              <a:shade val="85000"/>
            </a:srgbClr>
          </a:solidFill>
          <a:ln w="190500" cap="rnd">
            <a:noFill/>
          </a:ln>
          <a:effectLst>
            <a:outerShdw blurRad="50800" dist="38100" dir="8100000" algn="tr" rotWithShape="0">
              <a:prstClr val="black">
                <a:alpha val="40000"/>
              </a:prstClr>
            </a:outerShdw>
            <a:reflection blurRad="6350" stA="52000" endA="300" endPos="35000" dir="5400000" sy="-100000" algn="bl" rotWithShape="0"/>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1222661" name="Picture 5"/>
          <p:cNvPicPr>
            <a:picLocks noChangeAspect="1" noChangeArrowheads="1"/>
          </p:cNvPicPr>
          <p:nvPr/>
        </p:nvPicPr>
        <p:blipFill>
          <a:blip r:embed="rId4" cstate="print"/>
          <a:srcRect/>
          <a:stretch>
            <a:fillRect/>
          </a:stretch>
        </p:blipFill>
        <p:spPr bwMode="auto">
          <a:xfrm>
            <a:off x="7881950" y="3099384"/>
            <a:ext cx="2226598" cy="1686938"/>
          </a:xfrm>
          <a:prstGeom prst="rect">
            <a:avLst/>
          </a:prstGeom>
          <a:ln>
            <a:noFill/>
          </a:ln>
          <a:effectLst>
            <a:outerShdw blurRad="50800" dist="38100" dir="8100000" algn="tr" rotWithShape="0">
              <a:prstClr val="black">
                <a:alpha val="40000"/>
              </a:prstClr>
            </a:outerShdw>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1222659" name="Rectangle 3"/>
          <p:cNvSpPr>
            <a:spLocks noGrp="1" noChangeArrowheads="1"/>
          </p:cNvSpPr>
          <p:nvPr>
            <p:ph sz="quarter" idx="10"/>
          </p:nvPr>
        </p:nvSpPr>
        <p:spPr/>
        <p:txBody>
          <a:bodyPr>
            <a:normAutofit/>
          </a:bodyPr>
          <a:lstStyle/>
          <a:p>
            <a:pPr>
              <a:lnSpc>
                <a:spcPct val="80000"/>
              </a:lnSpc>
            </a:pPr>
            <a:r>
              <a:rPr lang="en-US" altLang="ja-JP" dirty="0">
                <a:solidFill>
                  <a:srgbClr val="000000"/>
                </a:solidFill>
                <a:ea typeface="MS PGothic" pitchFamily="50" charset="-128"/>
              </a:rPr>
              <a:t>Windows </a:t>
            </a:r>
            <a:r>
              <a:rPr lang="ja-JP" altLang="en-US" dirty="0">
                <a:solidFill>
                  <a:srgbClr val="000000"/>
                </a:solidFill>
                <a:ea typeface="MS PGothic" pitchFamily="50" charset="-128"/>
              </a:rPr>
              <a:t>フォーム</a:t>
            </a:r>
          </a:p>
          <a:p>
            <a:pPr lvl="1">
              <a:lnSpc>
                <a:spcPct val="80000"/>
              </a:lnSpc>
            </a:pPr>
            <a:r>
              <a:rPr lang="en-US" altLang="ja-JP" dirty="0">
                <a:solidFill>
                  <a:srgbClr val="000000"/>
                </a:solidFill>
                <a:ea typeface="MS PGothic" pitchFamily="50" charset="-128"/>
              </a:rPr>
              <a:t>Windows UI </a:t>
            </a:r>
            <a:r>
              <a:rPr lang="ja-JP" altLang="en-US" dirty="0">
                <a:solidFill>
                  <a:srgbClr val="000000"/>
                </a:solidFill>
                <a:ea typeface="MS PGothic" pitchFamily="50" charset="-128"/>
              </a:rPr>
              <a:t>開発フレームワーク</a:t>
            </a:r>
          </a:p>
          <a:p>
            <a:pPr lvl="2">
              <a:lnSpc>
                <a:spcPct val="80000"/>
              </a:lnSpc>
            </a:pPr>
            <a:r>
              <a:rPr lang="ja-JP" altLang="en-US" dirty="0">
                <a:solidFill>
                  <a:srgbClr val="000000"/>
                </a:solidFill>
                <a:ea typeface="MS PGothic" pitchFamily="50" charset="-128"/>
              </a:rPr>
              <a:t>イベントドリブン モデル</a:t>
            </a:r>
          </a:p>
          <a:p>
            <a:pPr lvl="3">
              <a:lnSpc>
                <a:spcPct val="80000"/>
              </a:lnSpc>
            </a:pPr>
            <a:r>
              <a:rPr lang="en-US" altLang="ja-JP" dirty="0">
                <a:solidFill>
                  <a:srgbClr val="000000"/>
                </a:solidFill>
                <a:ea typeface="MS PGothic" pitchFamily="50" charset="-128"/>
              </a:rPr>
              <a:t>Visual Basic </a:t>
            </a:r>
            <a:r>
              <a:rPr lang="ja-JP" altLang="en-US" dirty="0">
                <a:solidFill>
                  <a:srgbClr val="000000"/>
                </a:solidFill>
                <a:ea typeface="MS PGothic" pitchFamily="50" charset="-128"/>
              </a:rPr>
              <a:t>と同様の開発スタイル</a:t>
            </a:r>
          </a:p>
          <a:p>
            <a:pPr lvl="2">
              <a:lnSpc>
                <a:spcPct val="80000"/>
              </a:lnSpc>
            </a:pPr>
            <a:r>
              <a:rPr lang="ja-JP" altLang="en-US" dirty="0">
                <a:solidFill>
                  <a:srgbClr val="000000"/>
                </a:solidFill>
                <a:ea typeface="MS PGothic" pitchFamily="50" charset="-128"/>
              </a:rPr>
              <a:t>迅速なアプリケーション開発</a:t>
            </a:r>
          </a:p>
          <a:p>
            <a:pPr lvl="3">
              <a:lnSpc>
                <a:spcPct val="80000"/>
              </a:lnSpc>
            </a:pPr>
            <a:r>
              <a:rPr lang="ja-JP" altLang="en-US" dirty="0">
                <a:solidFill>
                  <a:srgbClr val="000000"/>
                </a:solidFill>
                <a:ea typeface="MS PGothic" pitchFamily="50" charset="-128"/>
              </a:rPr>
              <a:t>少ないコード量、少ないクリック数</a:t>
            </a:r>
          </a:p>
          <a:p>
            <a:pPr lvl="3">
              <a:lnSpc>
                <a:spcPct val="80000"/>
              </a:lnSpc>
            </a:pPr>
            <a:r>
              <a:rPr lang="ja-JP" altLang="en-US" dirty="0">
                <a:solidFill>
                  <a:srgbClr val="000000"/>
                </a:solidFill>
                <a:ea typeface="MS PGothic" pitchFamily="50" charset="-128"/>
              </a:rPr>
              <a:t>多くの機能、多くのコントロール</a:t>
            </a:r>
          </a:p>
          <a:p>
            <a:pPr lvl="3">
              <a:lnSpc>
                <a:spcPct val="80000"/>
              </a:lnSpc>
            </a:pPr>
            <a:r>
              <a:rPr lang="ja-JP" altLang="en-US" dirty="0">
                <a:solidFill>
                  <a:srgbClr val="000000"/>
                </a:solidFill>
                <a:ea typeface="MS PGothic" pitchFamily="50" charset="-128"/>
              </a:rPr>
              <a:t>シンプルなデータ アクセス</a:t>
            </a:r>
          </a:p>
          <a:p>
            <a:pPr lvl="1">
              <a:lnSpc>
                <a:spcPct val="80000"/>
              </a:lnSpc>
            </a:pPr>
            <a:endParaRPr lang="ja-JP" altLang="en-US" dirty="0">
              <a:solidFill>
                <a:srgbClr val="000000"/>
              </a:solidFill>
              <a:ea typeface="MS PGothic" pitchFamily="50" charset="-128"/>
            </a:endParaRPr>
          </a:p>
          <a:p>
            <a:pPr lvl="1">
              <a:lnSpc>
                <a:spcPct val="80000"/>
              </a:lnSpc>
            </a:pPr>
            <a:r>
              <a:rPr lang="ja-JP" altLang="en-US" b="1" spc="50" dirty="0">
                <a:ln w="12700" cmpd="sng">
                  <a:solidFill>
                    <a:schemeClr val="accent6">
                      <a:satMod val="120000"/>
                      <a:shade val="80000"/>
                    </a:schemeClr>
                  </a:solidFill>
                  <a:prstDash val="solid"/>
                </a:ln>
                <a:solidFill>
                  <a:srgbClr val="000000"/>
                </a:solidFill>
                <a:effectLst>
                  <a:glow rad="53100">
                    <a:schemeClr val="accent6">
                      <a:satMod val="180000"/>
                      <a:alpha val="30000"/>
                    </a:schemeClr>
                  </a:glow>
                </a:effectLst>
                <a:ea typeface="MS PGothic" pitchFamily="50" charset="-128"/>
              </a:rPr>
              <a:t>スマートクライアント</a:t>
            </a:r>
            <a:r>
              <a:rPr lang="ja-JP" altLang="en-US" dirty="0">
                <a:solidFill>
                  <a:srgbClr val="000000"/>
                </a:solidFill>
                <a:ea typeface="MS PGothic" pitchFamily="50" charset="-128"/>
              </a:rPr>
              <a:t>の実現</a:t>
            </a:r>
          </a:p>
          <a:p>
            <a:pPr lvl="2">
              <a:lnSpc>
                <a:spcPct val="80000"/>
              </a:lnSpc>
            </a:pPr>
            <a:r>
              <a:rPr lang="ja-JP" altLang="en-US" dirty="0">
                <a:solidFill>
                  <a:srgbClr val="000000"/>
                </a:solidFill>
                <a:ea typeface="MS PGothic" pitchFamily="50" charset="-128"/>
              </a:rPr>
              <a:t>ファットクライアントとシンクライアントの融合</a:t>
            </a:r>
          </a:p>
          <a:p>
            <a:pPr lvl="2">
              <a:lnSpc>
                <a:spcPct val="80000"/>
              </a:lnSpc>
            </a:pPr>
            <a:r>
              <a:rPr lang="ja-JP" altLang="en-US" dirty="0">
                <a:solidFill>
                  <a:srgbClr val="000000"/>
                </a:solidFill>
                <a:ea typeface="MS PGothic" pitchFamily="50" charset="-128"/>
              </a:rPr>
              <a:t>スマートなアプリケーション配置手段の提供</a:t>
            </a:r>
          </a:p>
          <a:p>
            <a:pPr lvl="3">
              <a:lnSpc>
                <a:spcPct val="80000"/>
              </a:lnSpc>
            </a:pPr>
            <a:r>
              <a:rPr lang="en-US" altLang="ja-JP" dirty="0" err="1">
                <a:solidFill>
                  <a:srgbClr val="000000"/>
                </a:solidFill>
                <a:ea typeface="MS PGothic" pitchFamily="50" charset="-128"/>
              </a:rPr>
              <a:t>ClickOnce</a:t>
            </a:r>
            <a:endParaRPr lang="ja-JP" altLang="en-US" dirty="0">
              <a:solidFill>
                <a:srgbClr val="000000"/>
              </a:solidFill>
              <a:ea typeface="MS PGothic" pitchFamily="50" charset="-128"/>
            </a:endParaRPr>
          </a:p>
        </p:txBody>
      </p:sp>
      <p:sp>
        <p:nvSpPr>
          <p:cNvPr id="1222658" name="Rectangle 2"/>
          <p:cNvSpPr>
            <a:spLocks noGrp="1" noChangeArrowheads="1"/>
          </p:cNvSpPr>
          <p:nvPr>
            <p:ph type="title"/>
          </p:nvPr>
        </p:nvSpPr>
        <p:spPr/>
        <p:txBody>
          <a:bodyPr>
            <a:normAutofit fontScale="90000"/>
          </a:bodyPr>
          <a:lstStyle/>
          <a:p>
            <a:r>
              <a:rPr lang="ja-JP" altLang="en-US" sz="3600">
                <a:solidFill>
                  <a:srgbClr val="000000"/>
                </a:solidFill>
                <a:ea typeface="MS PGothic" pitchFamily="50" charset="-128"/>
              </a:rPr>
              <a:t>高機能クラスライブラリ </a:t>
            </a:r>
            <a:r>
              <a:rPr lang="en-US" altLang="ja-JP" sz="3600">
                <a:solidFill>
                  <a:srgbClr val="000000"/>
                </a:solidFill>
                <a:ea typeface="MS PGothic" pitchFamily="50" charset="-128"/>
              </a:rPr>
              <a:t>Windows </a:t>
            </a:r>
            <a:r>
              <a:rPr lang="ja-JP" altLang="en-US" sz="3600">
                <a:solidFill>
                  <a:srgbClr val="000000"/>
                </a:solidFill>
                <a:ea typeface="MS PGothic" pitchFamily="50" charset="-128"/>
              </a:rPr>
              <a:t>フォーム</a:t>
            </a:r>
            <a:br>
              <a:rPr lang="ja-JP" altLang="en-US" sz="2400">
                <a:solidFill>
                  <a:srgbClr val="000000"/>
                </a:solidFill>
                <a:ea typeface="MS PGothic" pitchFamily="50" charset="-128"/>
              </a:rPr>
            </a:br>
            <a:r>
              <a:rPr lang="ja-JP" altLang="en-US" sz="2700">
                <a:solidFill>
                  <a:srgbClr val="000000"/>
                </a:solidFill>
                <a:ea typeface="MS PGothic" pitchFamily="50" charset="-128"/>
              </a:rPr>
              <a:t>最高の操作性を提供 </a:t>
            </a:r>
            <a:r>
              <a:rPr lang="en-US" altLang="ja-JP" sz="2700">
                <a:solidFill>
                  <a:srgbClr val="000000"/>
                </a:solidFill>
                <a:ea typeface="MS PGothic" pitchFamily="50" charset="-128"/>
              </a:rPr>
              <a:t>Windows UI</a:t>
            </a:r>
            <a:endParaRPr lang="ja-JP" altLang="en-US" sz="2700" dirty="0">
              <a:solidFill>
                <a:srgbClr val="000000"/>
              </a:solidFill>
              <a:ea typeface="MS PGothic" pitchFamily="50" charset="-12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419" name="Rectangle 3"/>
          <p:cNvSpPr>
            <a:spLocks noGrp="1" noChangeArrowheads="1"/>
          </p:cNvSpPr>
          <p:nvPr>
            <p:ph sz="quarter" idx="10"/>
          </p:nvPr>
        </p:nvSpPr>
        <p:spPr/>
        <p:txBody>
          <a:bodyPr>
            <a:noAutofit/>
          </a:bodyPr>
          <a:lstStyle/>
          <a:p>
            <a:pPr>
              <a:lnSpc>
                <a:spcPct val="70000"/>
              </a:lnSpc>
            </a:pPr>
            <a:r>
              <a:rPr lang="en-US" altLang="ja-JP" sz="2800" dirty="0">
                <a:solidFill>
                  <a:srgbClr val="000000"/>
                </a:solidFill>
                <a:ea typeface="MS PGothic" pitchFamily="50" charset="-128"/>
              </a:rPr>
              <a:t>ASPX (ASP.NET Web</a:t>
            </a:r>
            <a:r>
              <a:rPr lang="ja-JP" altLang="en-US" sz="2800" dirty="0">
                <a:solidFill>
                  <a:srgbClr val="000000"/>
                </a:solidFill>
                <a:ea typeface="MS PGothic" pitchFamily="50" charset="-128"/>
              </a:rPr>
              <a:t>フォーム</a:t>
            </a:r>
            <a:r>
              <a:rPr lang="en-US" altLang="ja-JP" sz="2800" dirty="0">
                <a:solidFill>
                  <a:srgbClr val="000000"/>
                </a:solidFill>
                <a:ea typeface="MS PGothic" pitchFamily="50" charset="-128"/>
              </a:rPr>
              <a:t>)</a:t>
            </a:r>
          </a:p>
          <a:p>
            <a:pPr lvl="1">
              <a:lnSpc>
                <a:spcPct val="70000"/>
              </a:lnSpc>
            </a:pPr>
            <a:r>
              <a:rPr lang="ja-JP" altLang="en-US" sz="2400" dirty="0">
                <a:solidFill>
                  <a:srgbClr val="000000"/>
                </a:solidFill>
                <a:ea typeface="MS PGothic" pitchFamily="50" charset="-128"/>
              </a:rPr>
              <a:t>イベントドリブン モデルでの </a:t>
            </a:r>
            <a:r>
              <a:rPr lang="en-US" altLang="ja-JP" sz="2400" dirty="0">
                <a:solidFill>
                  <a:srgbClr val="000000"/>
                </a:solidFill>
                <a:ea typeface="MS PGothic" pitchFamily="50" charset="-128"/>
              </a:rPr>
              <a:t>Web UI </a:t>
            </a:r>
            <a:r>
              <a:rPr lang="ja-JP" altLang="en-US" sz="2400" dirty="0">
                <a:solidFill>
                  <a:srgbClr val="000000"/>
                </a:solidFill>
                <a:ea typeface="MS PGothic" pitchFamily="50" charset="-128"/>
              </a:rPr>
              <a:t>開発</a:t>
            </a:r>
          </a:p>
          <a:p>
            <a:pPr lvl="1">
              <a:lnSpc>
                <a:spcPct val="70000"/>
              </a:lnSpc>
            </a:pPr>
            <a:r>
              <a:rPr lang="en-US" altLang="ja-JP" sz="2400" b="1" spc="50" dirty="0">
                <a:ln w="12700" cmpd="sng">
                  <a:solidFill>
                    <a:schemeClr val="accent6">
                      <a:satMod val="120000"/>
                      <a:shade val="80000"/>
                    </a:schemeClr>
                  </a:solidFill>
                  <a:prstDash val="solid"/>
                </a:ln>
                <a:solidFill>
                  <a:srgbClr val="000000"/>
                </a:solidFill>
                <a:effectLst>
                  <a:glow rad="53100">
                    <a:schemeClr val="accent6">
                      <a:satMod val="180000"/>
                      <a:alpha val="30000"/>
                    </a:schemeClr>
                  </a:glow>
                </a:effectLst>
                <a:ea typeface="MS PGothic" pitchFamily="50" charset="-128"/>
              </a:rPr>
              <a:t>UI </a:t>
            </a:r>
            <a:r>
              <a:rPr lang="ja-JP" altLang="en-US" sz="2400" b="1" spc="50" dirty="0">
                <a:ln w="12700" cmpd="sng">
                  <a:solidFill>
                    <a:schemeClr val="accent6">
                      <a:satMod val="120000"/>
                      <a:shade val="80000"/>
                    </a:schemeClr>
                  </a:solidFill>
                  <a:prstDash val="solid"/>
                </a:ln>
                <a:solidFill>
                  <a:srgbClr val="000000"/>
                </a:solidFill>
                <a:effectLst>
                  <a:glow rad="53100">
                    <a:schemeClr val="accent6">
                      <a:satMod val="180000"/>
                      <a:alpha val="30000"/>
                    </a:schemeClr>
                  </a:glow>
                </a:effectLst>
                <a:ea typeface="MS PGothic" pitchFamily="50" charset="-128"/>
              </a:rPr>
              <a:t>とロジックの分離</a:t>
            </a:r>
            <a:r>
              <a:rPr lang="ja-JP" altLang="en-US" sz="2400" dirty="0">
                <a:solidFill>
                  <a:srgbClr val="000000"/>
                </a:solidFill>
                <a:ea typeface="MS PGothic" pitchFamily="50" charset="-128"/>
              </a:rPr>
              <a:t>： コードビハインド</a:t>
            </a:r>
          </a:p>
          <a:p>
            <a:pPr lvl="1">
              <a:lnSpc>
                <a:spcPct val="70000"/>
              </a:lnSpc>
            </a:pPr>
            <a:r>
              <a:rPr lang="en-US" altLang="ja-JP" sz="2400" dirty="0">
                <a:solidFill>
                  <a:srgbClr val="000000"/>
                </a:solidFill>
                <a:ea typeface="MS PGothic" pitchFamily="50" charset="-128"/>
              </a:rPr>
              <a:t>UI </a:t>
            </a:r>
            <a:r>
              <a:rPr lang="ja-JP" altLang="en-US" sz="2400" dirty="0">
                <a:solidFill>
                  <a:srgbClr val="000000"/>
                </a:solidFill>
                <a:ea typeface="MS PGothic" pitchFamily="50" charset="-128"/>
              </a:rPr>
              <a:t>の部品化</a:t>
            </a:r>
          </a:p>
          <a:p>
            <a:pPr lvl="1">
              <a:lnSpc>
                <a:spcPct val="70000"/>
              </a:lnSpc>
            </a:pPr>
            <a:r>
              <a:rPr lang="ja-JP" altLang="en-US" sz="2400" dirty="0">
                <a:solidFill>
                  <a:srgbClr val="000000"/>
                </a:solidFill>
                <a:ea typeface="MS PGothic" pitchFamily="50" charset="-128"/>
              </a:rPr>
              <a:t>強力な</a:t>
            </a:r>
            <a:r>
              <a:rPr lang="ja-JP" altLang="en-US" sz="2400" b="1" spc="50" dirty="0">
                <a:ln w="12700" cmpd="sng">
                  <a:solidFill>
                    <a:schemeClr val="accent6">
                      <a:satMod val="120000"/>
                      <a:shade val="80000"/>
                    </a:schemeClr>
                  </a:solidFill>
                  <a:prstDash val="solid"/>
                </a:ln>
                <a:solidFill>
                  <a:srgbClr val="000000"/>
                </a:solidFill>
                <a:effectLst>
                  <a:glow rad="53100">
                    <a:schemeClr val="accent6">
                      <a:satMod val="180000"/>
                      <a:alpha val="30000"/>
                    </a:schemeClr>
                  </a:glow>
                </a:effectLst>
                <a:ea typeface="MS PGothic" pitchFamily="50" charset="-128"/>
              </a:rPr>
              <a:t>フレームワーク</a:t>
            </a:r>
            <a:endParaRPr lang="ja-JP" altLang="en-US" sz="2400" dirty="0">
              <a:solidFill>
                <a:srgbClr val="000000"/>
              </a:solidFill>
              <a:effectLst>
                <a:glow rad="53100">
                  <a:schemeClr val="accent6">
                    <a:satMod val="180000"/>
                    <a:alpha val="30000"/>
                  </a:schemeClr>
                </a:glow>
              </a:effectLst>
              <a:ea typeface="MS PGothic" pitchFamily="50" charset="-128"/>
            </a:endParaRPr>
          </a:p>
          <a:p>
            <a:pPr lvl="2">
              <a:lnSpc>
                <a:spcPct val="70000"/>
              </a:lnSpc>
            </a:pPr>
            <a:r>
              <a:rPr lang="ja-JP" altLang="en-US" sz="2000" dirty="0">
                <a:solidFill>
                  <a:srgbClr val="000000"/>
                </a:solidFill>
                <a:ea typeface="MS PGothic" pitchFamily="50" charset="-128"/>
              </a:rPr>
              <a:t>データ連結</a:t>
            </a:r>
          </a:p>
          <a:p>
            <a:pPr lvl="2">
              <a:lnSpc>
                <a:spcPct val="70000"/>
              </a:lnSpc>
            </a:pPr>
            <a:r>
              <a:rPr lang="ja-JP" altLang="en-US" sz="2000" dirty="0">
                <a:solidFill>
                  <a:srgbClr val="000000"/>
                </a:solidFill>
                <a:ea typeface="MS PGothic" pitchFamily="50" charset="-128"/>
              </a:rPr>
              <a:t>入力検証</a:t>
            </a:r>
          </a:p>
          <a:p>
            <a:pPr lvl="2">
              <a:lnSpc>
                <a:spcPct val="70000"/>
              </a:lnSpc>
            </a:pPr>
            <a:r>
              <a:rPr lang="ja-JP" altLang="en-US" sz="2000" dirty="0">
                <a:solidFill>
                  <a:srgbClr val="000000"/>
                </a:solidFill>
                <a:ea typeface="MS PGothic" pitchFamily="50" charset="-128"/>
              </a:rPr>
              <a:t>マスターページ</a:t>
            </a:r>
          </a:p>
          <a:p>
            <a:pPr lvl="2">
              <a:lnSpc>
                <a:spcPct val="70000"/>
              </a:lnSpc>
            </a:pPr>
            <a:r>
              <a:rPr lang="ja-JP" altLang="en-US" sz="2000" dirty="0">
                <a:solidFill>
                  <a:srgbClr val="000000"/>
                </a:solidFill>
                <a:ea typeface="MS PGothic" pitchFamily="50" charset="-128"/>
              </a:rPr>
              <a:t>ナビゲーション</a:t>
            </a:r>
          </a:p>
          <a:p>
            <a:pPr lvl="2">
              <a:lnSpc>
                <a:spcPct val="70000"/>
              </a:lnSpc>
            </a:pPr>
            <a:r>
              <a:rPr lang="ja-JP" altLang="en-US" sz="2000" dirty="0">
                <a:solidFill>
                  <a:srgbClr val="000000"/>
                </a:solidFill>
                <a:ea typeface="MS PGothic" pitchFamily="50" charset="-128"/>
              </a:rPr>
              <a:t>テーマ、スキン</a:t>
            </a:r>
          </a:p>
          <a:p>
            <a:pPr lvl="2">
              <a:lnSpc>
                <a:spcPct val="70000"/>
              </a:lnSpc>
            </a:pPr>
            <a:r>
              <a:rPr lang="ja-JP" altLang="en-US" sz="2000" dirty="0">
                <a:solidFill>
                  <a:srgbClr val="000000"/>
                </a:solidFill>
                <a:ea typeface="MS PGothic" pitchFamily="50" charset="-128"/>
              </a:rPr>
              <a:t>メンバシップ、パーソナライズ</a:t>
            </a:r>
          </a:p>
          <a:p>
            <a:pPr lvl="2">
              <a:lnSpc>
                <a:spcPct val="70000"/>
              </a:lnSpc>
            </a:pPr>
            <a:r>
              <a:rPr lang="en-US" altLang="ja-JP" sz="2000" dirty="0">
                <a:solidFill>
                  <a:srgbClr val="000000"/>
                </a:solidFill>
                <a:ea typeface="MS PGothic" pitchFamily="50" charset="-128"/>
              </a:rPr>
              <a:t>Web </a:t>
            </a:r>
            <a:r>
              <a:rPr lang="ja-JP" altLang="en-US" sz="2000" dirty="0">
                <a:solidFill>
                  <a:srgbClr val="000000"/>
                </a:solidFill>
                <a:ea typeface="MS PGothic" pitchFamily="50" charset="-128"/>
              </a:rPr>
              <a:t>パーツ</a:t>
            </a:r>
          </a:p>
          <a:p>
            <a:pPr lvl="2">
              <a:lnSpc>
                <a:spcPct val="70000"/>
              </a:lnSpc>
            </a:pPr>
            <a:r>
              <a:rPr lang="ja-JP" altLang="en-US" sz="2000" dirty="0">
                <a:solidFill>
                  <a:srgbClr val="000000"/>
                </a:solidFill>
                <a:ea typeface="MS PGothic" pitchFamily="50" charset="-128"/>
              </a:rPr>
              <a:t>キャッシュ</a:t>
            </a:r>
          </a:p>
          <a:p>
            <a:pPr lvl="2">
              <a:lnSpc>
                <a:spcPct val="70000"/>
              </a:lnSpc>
            </a:pPr>
            <a:r>
              <a:rPr lang="ja-JP" altLang="en-US" sz="2000" dirty="0">
                <a:solidFill>
                  <a:srgbClr val="000000"/>
                </a:solidFill>
                <a:ea typeface="MS PGothic" pitchFamily="50" charset="-128"/>
              </a:rPr>
              <a:t>管理機能</a:t>
            </a:r>
          </a:p>
          <a:p>
            <a:pPr lvl="2">
              <a:lnSpc>
                <a:spcPct val="70000"/>
              </a:lnSpc>
            </a:pPr>
            <a:r>
              <a:rPr lang="en-US" altLang="ja-JP" sz="2000" dirty="0">
                <a:solidFill>
                  <a:srgbClr val="000000"/>
                </a:solidFill>
                <a:latin typeface="Segoe"/>
                <a:ea typeface="MS PGothic" pitchFamily="50" charset="-128"/>
              </a:rPr>
              <a:t>…</a:t>
            </a:r>
            <a:endParaRPr lang="en-US" altLang="ja-JP" sz="2000" dirty="0">
              <a:solidFill>
                <a:srgbClr val="000000"/>
              </a:solidFill>
              <a:ea typeface="MS PGothic" pitchFamily="50" charset="-128"/>
            </a:endParaRPr>
          </a:p>
        </p:txBody>
      </p:sp>
      <p:sp>
        <p:nvSpPr>
          <p:cNvPr id="1212418" name="Rectangle 2"/>
          <p:cNvSpPr>
            <a:spLocks noGrp="1" noChangeArrowheads="1"/>
          </p:cNvSpPr>
          <p:nvPr>
            <p:ph type="title"/>
          </p:nvPr>
        </p:nvSpPr>
        <p:spPr/>
        <p:txBody>
          <a:bodyPr>
            <a:normAutofit fontScale="90000"/>
          </a:bodyPr>
          <a:lstStyle/>
          <a:p>
            <a:r>
              <a:rPr lang="ja-JP" altLang="en-US" sz="4400">
                <a:solidFill>
                  <a:srgbClr val="000000"/>
                </a:solidFill>
                <a:ea typeface="MS PGothic" pitchFamily="50" charset="-128"/>
              </a:rPr>
              <a:t>高機能クラスライブラリ </a:t>
            </a:r>
            <a:r>
              <a:rPr lang="en-US" altLang="ja-JP" sz="4400">
                <a:solidFill>
                  <a:srgbClr val="000000"/>
                </a:solidFill>
                <a:ea typeface="MS PGothic" pitchFamily="50" charset="-128"/>
              </a:rPr>
              <a:t>ASP.NET</a:t>
            </a:r>
            <a:br>
              <a:rPr lang="en-US" altLang="ja-JP" sz="3200">
                <a:solidFill>
                  <a:srgbClr val="000000"/>
                </a:solidFill>
                <a:ea typeface="MS PGothic" pitchFamily="50" charset="-128"/>
              </a:rPr>
            </a:br>
            <a:r>
              <a:rPr lang="en-US" altLang="ja-JP" sz="2700">
                <a:solidFill>
                  <a:srgbClr val="000000"/>
                </a:solidFill>
                <a:ea typeface="MS PGothic" pitchFamily="50" charset="-128"/>
              </a:rPr>
              <a:t>Windows UI </a:t>
            </a:r>
            <a:r>
              <a:rPr lang="ja-JP" altLang="en-US" sz="2700">
                <a:solidFill>
                  <a:srgbClr val="000000"/>
                </a:solidFill>
                <a:ea typeface="MS PGothic" pitchFamily="50" charset="-128"/>
              </a:rPr>
              <a:t>に近い </a:t>
            </a:r>
            <a:r>
              <a:rPr lang="en-US" altLang="ja-JP" sz="2700">
                <a:solidFill>
                  <a:srgbClr val="000000"/>
                </a:solidFill>
                <a:ea typeface="MS PGothic" pitchFamily="50" charset="-128"/>
              </a:rPr>
              <a:t>Web UI </a:t>
            </a:r>
            <a:r>
              <a:rPr lang="ja-JP" altLang="en-US" sz="2700">
                <a:solidFill>
                  <a:srgbClr val="000000"/>
                </a:solidFill>
                <a:ea typeface="MS PGothic" pitchFamily="50" charset="-128"/>
              </a:rPr>
              <a:t>開発機能</a:t>
            </a:r>
            <a:endParaRPr lang="ja-JP" altLang="en-US" sz="2700" dirty="0">
              <a:solidFill>
                <a:srgbClr val="000000"/>
              </a:solidFill>
              <a:ea typeface="MS PGothic" pitchFamily="50" charset="-128"/>
            </a:endParaRPr>
          </a:p>
        </p:txBody>
      </p:sp>
      <p:pic>
        <p:nvPicPr>
          <p:cNvPr id="1212420" name="Picture 4"/>
          <p:cNvPicPr>
            <a:picLocks noChangeAspect="1" noChangeArrowheads="1"/>
          </p:cNvPicPr>
          <p:nvPr/>
        </p:nvPicPr>
        <p:blipFill>
          <a:blip r:embed="rId3"/>
          <a:srcRect/>
          <a:stretch>
            <a:fillRect/>
          </a:stretch>
        </p:blipFill>
        <p:spPr bwMode="auto">
          <a:xfrm>
            <a:off x="9136646" y="1680882"/>
            <a:ext cx="1223006" cy="2004826"/>
          </a:xfrm>
          <a:prstGeom prst="rect">
            <a:avLst/>
          </a:prstGeom>
          <a:noFill/>
          <a:ln w="9525">
            <a:solidFill>
              <a:schemeClr val="bg2"/>
            </a:solidFill>
            <a:miter lim="800000"/>
            <a:headEnd/>
            <a:tailEnd/>
          </a:ln>
          <a:effectLst>
            <a:outerShdw blurRad="50800" dist="38100" dir="8100000" algn="tr" rotWithShape="0">
              <a:prstClr val="black">
                <a:alpha val="40000"/>
              </a:prstClr>
            </a:outerShdw>
            <a:reflection blurRad="6350" stA="50000" endA="300" endPos="38500" dist="50800" dir="5400000" sy="-100000" algn="bl" rotWithShape="0"/>
          </a:effectLst>
        </p:spPr>
      </p:pic>
      <p:pic>
        <p:nvPicPr>
          <p:cNvPr id="1212421" name="Picture 5"/>
          <p:cNvPicPr>
            <a:picLocks noChangeAspect="1" noChangeArrowheads="1"/>
          </p:cNvPicPr>
          <p:nvPr/>
        </p:nvPicPr>
        <p:blipFill>
          <a:blip r:embed="rId4"/>
          <a:srcRect/>
          <a:stretch>
            <a:fillRect/>
          </a:stretch>
        </p:blipFill>
        <p:spPr bwMode="auto">
          <a:xfrm>
            <a:off x="6132701" y="2633522"/>
            <a:ext cx="2746841" cy="272630"/>
          </a:xfrm>
          <a:prstGeom prst="rect">
            <a:avLst/>
          </a:prstGeom>
          <a:noFill/>
          <a:ln w="9525">
            <a:solidFill>
              <a:schemeClr val="bg2"/>
            </a:solidFill>
            <a:miter lim="800000"/>
            <a:headEnd/>
            <a:tailEnd/>
          </a:ln>
        </p:spPr>
      </p:pic>
      <p:pic>
        <p:nvPicPr>
          <p:cNvPr id="1212422" name="Picture 6"/>
          <p:cNvPicPr>
            <a:picLocks noChangeAspect="1" noChangeArrowheads="1"/>
          </p:cNvPicPr>
          <p:nvPr/>
        </p:nvPicPr>
        <p:blipFill>
          <a:blip r:embed="rId5"/>
          <a:srcRect/>
          <a:stretch>
            <a:fillRect/>
          </a:stretch>
        </p:blipFill>
        <p:spPr bwMode="auto">
          <a:xfrm>
            <a:off x="6149788" y="2933287"/>
            <a:ext cx="2747216" cy="1816514"/>
          </a:xfrm>
          <a:prstGeom prst="rect">
            <a:avLst/>
          </a:prstGeom>
          <a:noFill/>
          <a:effectLst>
            <a:outerShdw blurRad="50800" dist="38100" dir="8100000" algn="tr" rotWithShape="0">
              <a:prstClr val="black">
                <a:alpha val="40000"/>
              </a:prstClr>
            </a:outerShdw>
            <a:reflection blurRad="6350" stA="50000" endA="300" endPos="38500" dist="50800" dir="5400000" sy="-100000" algn="bl" rotWithShape="0"/>
          </a:effectLst>
        </p:spPr>
      </p:pic>
      <p:pic>
        <p:nvPicPr>
          <p:cNvPr id="1212424" name="Picture 8"/>
          <p:cNvPicPr>
            <a:picLocks noChangeAspect="1" noChangeArrowheads="1"/>
          </p:cNvPicPr>
          <p:nvPr/>
        </p:nvPicPr>
        <p:blipFill>
          <a:blip r:embed="rId6"/>
          <a:srcRect/>
          <a:stretch>
            <a:fillRect/>
          </a:stretch>
        </p:blipFill>
        <p:spPr bwMode="auto">
          <a:xfrm>
            <a:off x="7009999" y="3888254"/>
            <a:ext cx="3207524" cy="2243138"/>
          </a:xfrm>
          <a:prstGeom prst="rect">
            <a:avLst/>
          </a:prstGeom>
          <a:ln>
            <a:noFill/>
          </a:ln>
          <a:effectLst>
            <a:outerShdw blurRad="50800" dist="38100" dir="8100000" algn="tr" rotWithShape="0">
              <a:prstClr val="black">
                <a:alpha val="40000"/>
              </a:prstClr>
            </a:outerShdw>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3683" name="Rectangle 3"/>
          <p:cNvSpPr>
            <a:spLocks noGrp="1" noChangeArrowheads="1"/>
          </p:cNvSpPr>
          <p:nvPr>
            <p:ph sz="quarter" idx="10"/>
          </p:nvPr>
        </p:nvSpPr>
        <p:spPr/>
        <p:txBody>
          <a:bodyPr>
            <a:normAutofit lnSpcReduction="10000"/>
          </a:bodyPr>
          <a:lstStyle/>
          <a:p>
            <a:r>
              <a:rPr lang="en-US" altLang="ja-JP" sz="2800" dirty="0">
                <a:ea typeface="MS PGothic" pitchFamily="50" charset="-128"/>
              </a:rPr>
              <a:t>ASMX (ASP.NET Web </a:t>
            </a:r>
            <a:r>
              <a:rPr lang="ja-JP" altLang="en-US" sz="2800" dirty="0">
                <a:ea typeface="MS PGothic" pitchFamily="50" charset="-128"/>
              </a:rPr>
              <a:t>サービス</a:t>
            </a:r>
            <a:r>
              <a:rPr lang="en-US" altLang="ja-JP" sz="2800" dirty="0">
                <a:ea typeface="MS PGothic" pitchFamily="50" charset="-128"/>
              </a:rPr>
              <a:t>)</a:t>
            </a:r>
          </a:p>
          <a:p>
            <a:pPr lvl="1"/>
            <a:r>
              <a:rPr lang="en-US" altLang="ja-JP" sz="2400" dirty="0" err="1">
                <a:ea typeface="MS PGothic" pitchFamily="50" charset="-128"/>
              </a:rPr>
              <a:t>WebMethod</a:t>
            </a:r>
            <a:r>
              <a:rPr lang="en-US" altLang="ja-JP" sz="2400" dirty="0">
                <a:ea typeface="MS PGothic" pitchFamily="50" charset="-128"/>
              </a:rPr>
              <a:t> </a:t>
            </a:r>
            <a:r>
              <a:rPr lang="ja-JP" altLang="en-US" sz="2400" dirty="0">
                <a:ea typeface="MS PGothic" pitchFamily="50" charset="-128"/>
              </a:rPr>
              <a:t>属性による</a:t>
            </a:r>
            <a:r>
              <a:rPr lang="ja-JP" altLang="en-US"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a typeface="MS PGothic" pitchFamily="50" charset="-128"/>
              </a:rPr>
              <a:t>容易な開発</a:t>
            </a:r>
            <a:endParaRPr lang="ja-JP" altLang="en-US" sz="2400" dirty="0">
              <a:effectLst>
                <a:glow rad="53100">
                  <a:schemeClr val="accent6">
                    <a:satMod val="180000"/>
                    <a:alpha val="30000"/>
                  </a:schemeClr>
                </a:glow>
              </a:effectLst>
              <a:ea typeface="MS PGothic" pitchFamily="50" charset="-128"/>
            </a:endParaRPr>
          </a:p>
          <a:p>
            <a:pPr lvl="1"/>
            <a:r>
              <a:rPr lang="en-US" altLang="ja-JP" sz="2400" dirty="0">
                <a:ea typeface="MS PGothic" pitchFamily="50" charset="-128"/>
              </a:rPr>
              <a:t>WS-I Basic Profile </a:t>
            </a:r>
            <a:r>
              <a:rPr lang="ja-JP" altLang="en-US" sz="2400" dirty="0">
                <a:ea typeface="MS PGothic" pitchFamily="50" charset="-128"/>
              </a:rPr>
              <a:t>への準拠</a:t>
            </a:r>
          </a:p>
          <a:p>
            <a:pPr lvl="1"/>
            <a:r>
              <a:rPr lang="en-US" altLang="ja-JP" sz="2400" dirty="0">
                <a:ea typeface="MS PGothic" pitchFamily="50" charset="-128"/>
              </a:rPr>
              <a:t>"Web </a:t>
            </a:r>
            <a:r>
              <a:rPr lang="ja-JP" altLang="en-US" sz="2400" dirty="0">
                <a:ea typeface="MS PGothic" pitchFamily="50" charset="-128"/>
              </a:rPr>
              <a:t>参照</a:t>
            </a:r>
            <a:r>
              <a:rPr lang="en-US" altLang="ja-JP" sz="2400" dirty="0">
                <a:ea typeface="MS PGothic" pitchFamily="50" charset="-128"/>
              </a:rPr>
              <a:t>" </a:t>
            </a:r>
            <a:r>
              <a:rPr lang="ja-JP" altLang="en-US" sz="2400" dirty="0">
                <a:ea typeface="MS PGothic" pitchFamily="50" charset="-128"/>
              </a:rPr>
              <a:t>でのプロキシの生成</a:t>
            </a:r>
            <a:endParaRPr lang="en-US" altLang="ja-JP" sz="2400" dirty="0">
              <a:ea typeface="MS PGothic" pitchFamily="50" charset="-128"/>
            </a:endParaRPr>
          </a:p>
          <a:p>
            <a:pPr lvl="1"/>
            <a:r>
              <a:rPr lang="en-US" altLang="ja-JP" sz="2400" dirty="0">
                <a:ea typeface="MS PGothic" pitchFamily="50" charset="-128"/>
              </a:rPr>
              <a:t>XML </a:t>
            </a:r>
            <a:r>
              <a:rPr lang="ja-JP" altLang="en-US" sz="2400" dirty="0">
                <a:ea typeface="MS PGothic" pitchFamily="50" charset="-128"/>
              </a:rPr>
              <a:t>シリアライズの制御</a:t>
            </a:r>
          </a:p>
          <a:p>
            <a:pPr lvl="1"/>
            <a:r>
              <a:rPr lang="ja-JP" altLang="en-US" sz="2400" dirty="0">
                <a:ea typeface="MS PGothic" pitchFamily="50" charset="-128"/>
              </a:rPr>
              <a:t>スキーマ ファースト開発のサポート</a:t>
            </a:r>
          </a:p>
          <a:p>
            <a:r>
              <a:rPr lang="en-US" altLang="ja-JP" sz="2800" dirty="0">
                <a:ea typeface="MS PGothic" pitchFamily="50" charset="-128"/>
              </a:rPr>
              <a:t>WSE (Web Services Enhancements)</a:t>
            </a:r>
          </a:p>
          <a:p>
            <a:pPr lvl="1"/>
            <a:r>
              <a:rPr lang="en-US" altLang="ja-JP" sz="2400" dirty="0">
                <a:ea typeface="MS PGothic" pitchFamily="50" charset="-128"/>
              </a:rPr>
              <a:t>WS-* </a:t>
            </a:r>
            <a:r>
              <a:rPr lang="ja-JP" altLang="en-US" sz="2400" dirty="0">
                <a:ea typeface="MS PGothic" pitchFamily="50" charset="-128"/>
              </a:rPr>
              <a:t>仕様の拡張サポート モジュール</a:t>
            </a:r>
          </a:p>
          <a:p>
            <a:pPr lvl="2"/>
            <a:r>
              <a:rPr lang="en-US" altLang="ja-JP" sz="2000" dirty="0">
                <a:ea typeface="MS PGothic" pitchFamily="50" charset="-128"/>
              </a:rPr>
              <a:t>WS-Security</a:t>
            </a:r>
            <a:r>
              <a:rPr lang="ja-JP" altLang="en-US" sz="2000" dirty="0">
                <a:ea typeface="MS PGothic" pitchFamily="50" charset="-128"/>
              </a:rPr>
              <a:t>、</a:t>
            </a:r>
            <a:r>
              <a:rPr lang="en-US" altLang="ja-JP" sz="2000" dirty="0">
                <a:ea typeface="MS PGothic" pitchFamily="50" charset="-128"/>
              </a:rPr>
              <a:t>WS-Trust</a:t>
            </a:r>
            <a:r>
              <a:rPr lang="ja-JP" altLang="en-US" sz="2000" dirty="0">
                <a:ea typeface="MS PGothic" pitchFamily="50" charset="-128"/>
              </a:rPr>
              <a:t>、</a:t>
            </a:r>
            <a:r>
              <a:rPr lang="en-US" altLang="ja-JP" sz="2000" dirty="0">
                <a:ea typeface="MS PGothic" pitchFamily="50" charset="-128"/>
              </a:rPr>
              <a:t>MTOM</a:t>
            </a:r>
            <a:r>
              <a:rPr lang="ja-JP" altLang="en-US" sz="2000" dirty="0">
                <a:ea typeface="MS PGothic" pitchFamily="50" charset="-128"/>
              </a:rPr>
              <a:t>、</a:t>
            </a:r>
            <a:br>
              <a:rPr lang="en-US" altLang="ja-JP" sz="2000" dirty="0">
                <a:ea typeface="MS PGothic" pitchFamily="50" charset="-128"/>
              </a:rPr>
            </a:br>
            <a:r>
              <a:rPr lang="en-US" altLang="ja-JP" sz="2000" dirty="0">
                <a:ea typeface="MS PGothic" pitchFamily="50" charset="-128"/>
              </a:rPr>
              <a:t>WS-</a:t>
            </a:r>
            <a:r>
              <a:rPr lang="en-US" altLang="ja-JP" sz="2000" dirty="0" err="1">
                <a:ea typeface="MS PGothic" pitchFamily="50" charset="-128"/>
              </a:rPr>
              <a:t>SecureConversation</a:t>
            </a:r>
            <a:r>
              <a:rPr lang="ja-JP" altLang="en-US" sz="2000" dirty="0">
                <a:ea typeface="MS PGothic" pitchFamily="50" charset="-128"/>
              </a:rPr>
              <a:t>、</a:t>
            </a:r>
            <a:r>
              <a:rPr lang="en-US" altLang="ja-JP" sz="2000" dirty="0">
                <a:latin typeface="Segoe"/>
                <a:ea typeface="MS PGothic" pitchFamily="50" charset="-128"/>
              </a:rPr>
              <a:t>…</a:t>
            </a:r>
            <a:endParaRPr lang="en-US" altLang="ja-JP" sz="2000" dirty="0">
              <a:ea typeface="MS PGothic" pitchFamily="50" charset="-128"/>
            </a:endParaRPr>
          </a:p>
          <a:p>
            <a:pPr lvl="1"/>
            <a:r>
              <a:rPr lang="ja-JP" altLang="en-US" sz="2400" dirty="0">
                <a:ea typeface="MS PGothic" pitchFamily="50" charset="-128"/>
              </a:rPr>
              <a:t>独自ホスティング機能</a:t>
            </a:r>
          </a:p>
          <a:p>
            <a:pPr lvl="2"/>
            <a:r>
              <a:rPr lang="en-US" altLang="ja-JP" sz="2000" dirty="0">
                <a:ea typeface="MS PGothic" pitchFamily="50" charset="-128"/>
              </a:rPr>
              <a:t>TCP </a:t>
            </a:r>
            <a:r>
              <a:rPr lang="ja-JP" altLang="en-US" sz="2000" dirty="0">
                <a:ea typeface="MS PGothic" pitchFamily="50" charset="-128"/>
              </a:rPr>
              <a:t>通信のサポート</a:t>
            </a:r>
          </a:p>
        </p:txBody>
      </p:sp>
      <p:sp>
        <p:nvSpPr>
          <p:cNvPr id="1223682" name="Rectangle 2"/>
          <p:cNvSpPr>
            <a:spLocks noGrp="1" noChangeArrowheads="1"/>
          </p:cNvSpPr>
          <p:nvPr>
            <p:ph type="title"/>
          </p:nvPr>
        </p:nvSpPr>
        <p:spPr/>
        <p:txBody>
          <a:bodyPr>
            <a:normAutofit fontScale="90000"/>
          </a:bodyPr>
          <a:lstStyle/>
          <a:p>
            <a:r>
              <a:rPr lang="ja-JP" altLang="en-US" sz="4400" dirty="0">
                <a:solidFill>
                  <a:srgbClr val="000000"/>
                </a:solidFill>
                <a:ea typeface="MS PGothic" pitchFamily="50" charset="-128"/>
              </a:rPr>
              <a:t>高機能クラスライブラリ </a:t>
            </a:r>
            <a:r>
              <a:rPr lang="en-US" altLang="ja-JP" sz="4400" dirty="0">
                <a:solidFill>
                  <a:srgbClr val="000000"/>
                </a:solidFill>
                <a:ea typeface="MS PGothic" pitchFamily="50" charset="-128"/>
              </a:rPr>
              <a:t>ASP.NET</a:t>
            </a:r>
            <a:br>
              <a:rPr lang="ja-JP" altLang="en-US" sz="3200" dirty="0">
                <a:solidFill>
                  <a:srgbClr val="000000"/>
                </a:solidFill>
                <a:ea typeface="MS PGothic" pitchFamily="50" charset="-128"/>
              </a:rPr>
            </a:br>
            <a:r>
              <a:rPr lang="ja-JP" altLang="en-US" sz="2700" dirty="0">
                <a:solidFill>
                  <a:srgbClr val="000000"/>
                </a:solidFill>
                <a:ea typeface="MS PGothic" pitchFamily="50" charset="-128"/>
              </a:rPr>
              <a:t>接続性の高い通信基盤 </a:t>
            </a:r>
            <a:r>
              <a:rPr lang="en-US" altLang="ja-JP" sz="2700" dirty="0">
                <a:solidFill>
                  <a:srgbClr val="000000"/>
                </a:solidFill>
                <a:ea typeface="MS PGothic" pitchFamily="50" charset="-128"/>
              </a:rPr>
              <a:t>Web</a:t>
            </a:r>
            <a:r>
              <a:rPr lang="ja-JP" altLang="en-US" sz="2700" dirty="0">
                <a:solidFill>
                  <a:srgbClr val="000000"/>
                </a:solidFill>
                <a:ea typeface="MS PGothic" pitchFamily="50" charset="-128"/>
              </a:rPr>
              <a:t>サービス</a:t>
            </a:r>
          </a:p>
        </p:txBody>
      </p:sp>
      <p:pic>
        <p:nvPicPr>
          <p:cNvPr id="1223684" name="Picture 4" descr="triangle-piece"/>
          <p:cNvPicPr>
            <a:picLocks noChangeAspect="1" noChangeArrowheads="1"/>
          </p:cNvPicPr>
          <p:nvPr/>
        </p:nvPicPr>
        <p:blipFill>
          <a:blip r:embed="rId3"/>
          <a:srcRect/>
          <a:stretch>
            <a:fillRect/>
          </a:stretch>
        </p:blipFill>
        <p:spPr bwMode="auto">
          <a:xfrm>
            <a:off x="8265554" y="1863725"/>
            <a:ext cx="1558925" cy="1690688"/>
          </a:xfrm>
          <a:prstGeom prst="rect">
            <a:avLst/>
          </a:prstGeom>
          <a:noFill/>
        </p:spPr>
      </p:pic>
      <p:pic>
        <p:nvPicPr>
          <p:cNvPr id="1223685" name="Picture 5" descr="WSI_LOGO"/>
          <p:cNvPicPr>
            <a:picLocks noChangeAspect="1" noChangeArrowheads="1"/>
          </p:cNvPicPr>
          <p:nvPr/>
        </p:nvPicPr>
        <p:blipFill>
          <a:blip r:embed="rId4" cstate="print">
            <a:lum contrast="18000"/>
          </a:blip>
          <a:srcRect/>
          <a:stretch>
            <a:fillRect/>
          </a:stretch>
        </p:blipFill>
        <p:spPr bwMode="invGray">
          <a:xfrm>
            <a:off x="7951041" y="4747467"/>
            <a:ext cx="1941512" cy="1455737"/>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707" name="Rectangle 3"/>
          <p:cNvSpPr>
            <a:spLocks noGrp="1" noChangeArrowheads="1"/>
          </p:cNvSpPr>
          <p:nvPr>
            <p:ph sz="quarter" idx="10"/>
          </p:nvPr>
        </p:nvSpPr>
        <p:spPr/>
        <p:txBody>
          <a:bodyPr>
            <a:noAutofit/>
          </a:bodyPr>
          <a:lstStyle/>
          <a:p>
            <a:pPr>
              <a:lnSpc>
                <a:spcPct val="70000"/>
              </a:lnSpc>
            </a:pPr>
            <a:r>
              <a:rPr lang="en-US" altLang="ja-JP" dirty="0">
                <a:solidFill>
                  <a:srgbClr val="000000"/>
                </a:solidFill>
                <a:ea typeface="MS PGothic" pitchFamily="50" charset="-128"/>
              </a:rPr>
              <a:t>ADO.NET</a:t>
            </a:r>
          </a:p>
          <a:p>
            <a:pPr lvl="1">
              <a:lnSpc>
                <a:spcPct val="70000"/>
              </a:lnSpc>
            </a:pPr>
            <a:r>
              <a:rPr lang="ja-JP" altLang="en-US" b="1" spc="50" dirty="0">
                <a:ln w="12700" cmpd="sng">
                  <a:solidFill>
                    <a:schemeClr val="accent6">
                      <a:satMod val="120000"/>
                      <a:shade val="80000"/>
                    </a:schemeClr>
                  </a:solidFill>
                  <a:prstDash val="solid"/>
                </a:ln>
                <a:solidFill>
                  <a:srgbClr val="000000"/>
                </a:solidFill>
                <a:effectLst>
                  <a:glow rad="53100">
                    <a:schemeClr val="accent6">
                      <a:satMod val="180000"/>
                      <a:alpha val="30000"/>
                    </a:schemeClr>
                  </a:glow>
                </a:effectLst>
                <a:ea typeface="MS PGothic" pitchFamily="50" charset="-128"/>
              </a:rPr>
              <a:t>非接続型</a:t>
            </a:r>
            <a:r>
              <a:rPr lang="ja-JP" altLang="en-US" dirty="0">
                <a:solidFill>
                  <a:srgbClr val="000000"/>
                </a:solidFill>
                <a:ea typeface="MS PGothic" pitchFamily="50" charset="-128"/>
              </a:rPr>
              <a:t>レコードセットのサポート</a:t>
            </a:r>
          </a:p>
          <a:p>
            <a:pPr lvl="2">
              <a:lnSpc>
                <a:spcPct val="70000"/>
              </a:lnSpc>
            </a:pPr>
            <a:r>
              <a:rPr lang="en-US" altLang="ja-JP" dirty="0" err="1">
                <a:solidFill>
                  <a:srgbClr val="000000"/>
                </a:solidFill>
                <a:ea typeface="MS PGothic" pitchFamily="50" charset="-128"/>
              </a:rPr>
              <a:t>DataSet</a:t>
            </a:r>
            <a:r>
              <a:rPr lang="ja-JP" altLang="en-US" dirty="0">
                <a:solidFill>
                  <a:srgbClr val="000000"/>
                </a:solidFill>
                <a:ea typeface="MS PGothic" pitchFamily="50" charset="-128"/>
              </a:rPr>
              <a:t>、</a:t>
            </a:r>
            <a:r>
              <a:rPr lang="en-US" altLang="ja-JP" dirty="0" err="1">
                <a:solidFill>
                  <a:srgbClr val="000000"/>
                </a:solidFill>
                <a:ea typeface="MS PGothic" pitchFamily="50" charset="-128"/>
              </a:rPr>
              <a:t>DataTable</a:t>
            </a:r>
            <a:endParaRPr lang="en-US" altLang="ja-JP" dirty="0">
              <a:solidFill>
                <a:srgbClr val="000000"/>
              </a:solidFill>
              <a:ea typeface="MS PGothic" pitchFamily="50" charset="-128"/>
            </a:endParaRPr>
          </a:p>
          <a:p>
            <a:pPr lvl="2">
              <a:lnSpc>
                <a:spcPct val="70000"/>
              </a:lnSpc>
            </a:pPr>
            <a:r>
              <a:rPr lang="ja-JP" altLang="en-US" dirty="0">
                <a:solidFill>
                  <a:srgbClr val="000000"/>
                </a:solidFill>
                <a:ea typeface="MS PGothic" pitchFamily="50" charset="-128"/>
              </a:rPr>
              <a:t>リレーションシップのサポート</a:t>
            </a:r>
          </a:p>
          <a:p>
            <a:pPr lvl="2">
              <a:lnSpc>
                <a:spcPct val="70000"/>
              </a:lnSpc>
            </a:pPr>
            <a:r>
              <a:rPr lang="en-US" altLang="ja-JP" dirty="0">
                <a:solidFill>
                  <a:srgbClr val="000000"/>
                </a:solidFill>
                <a:ea typeface="MS PGothic" pitchFamily="50" charset="-128"/>
              </a:rPr>
              <a:t>XML </a:t>
            </a:r>
            <a:r>
              <a:rPr lang="ja-JP" altLang="en-US" dirty="0">
                <a:solidFill>
                  <a:srgbClr val="000000"/>
                </a:solidFill>
                <a:ea typeface="MS PGothic" pitchFamily="50" charset="-128"/>
              </a:rPr>
              <a:t>をサポート</a:t>
            </a:r>
          </a:p>
          <a:p>
            <a:pPr lvl="1">
              <a:lnSpc>
                <a:spcPct val="70000"/>
              </a:lnSpc>
            </a:pPr>
            <a:r>
              <a:rPr lang="ja-JP" altLang="en-US" dirty="0">
                <a:solidFill>
                  <a:srgbClr val="000000"/>
                </a:solidFill>
                <a:ea typeface="MS PGothic" pitchFamily="50" charset="-128"/>
              </a:rPr>
              <a:t>データソースへの依存性軽減</a:t>
            </a:r>
          </a:p>
          <a:p>
            <a:pPr lvl="2">
              <a:lnSpc>
                <a:spcPct val="70000"/>
              </a:lnSpc>
            </a:pPr>
            <a:r>
              <a:rPr lang="ja-JP" altLang="en-US" dirty="0">
                <a:solidFill>
                  <a:srgbClr val="000000"/>
                </a:solidFill>
                <a:ea typeface="MS PGothic" pitchFamily="50" charset="-128"/>
              </a:rPr>
              <a:t>ファクトリー</a:t>
            </a:r>
          </a:p>
          <a:p>
            <a:pPr lvl="1">
              <a:lnSpc>
                <a:spcPct val="70000"/>
              </a:lnSpc>
            </a:pPr>
            <a:r>
              <a:rPr lang="en-US" altLang="ja-JP" b="1" spc="50" dirty="0">
                <a:ln w="12700" cmpd="sng">
                  <a:solidFill>
                    <a:schemeClr val="accent6">
                      <a:satMod val="120000"/>
                      <a:shade val="80000"/>
                    </a:schemeClr>
                  </a:solidFill>
                  <a:prstDash val="solid"/>
                </a:ln>
                <a:solidFill>
                  <a:srgbClr val="000000"/>
                </a:solidFill>
                <a:effectLst>
                  <a:glow rad="53100">
                    <a:schemeClr val="accent6">
                      <a:satMod val="180000"/>
                      <a:alpha val="30000"/>
                    </a:schemeClr>
                  </a:glow>
                </a:effectLst>
                <a:ea typeface="MS PGothic" pitchFamily="50" charset="-128"/>
              </a:rPr>
              <a:t>Visual Studio </a:t>
            </a:r>
            <a:r>
              <a:rPr lang="ja-JP" altLang="en-US" b="1" spc="50" dirty="0">
                <a:ln w="12700" cmpd="sng">
                  <a:solidFill>
                    <a:schemeClr val="accent6">
                      <a:satMod val="120000"/>
                      <a:shade val="80000"/>
                    </a:schemeClr>
                  </a:solidFill>
                  <a:prstDash val="solid"/>
                </a:ln>
                <a:solidFill>
                  <a:srgbClr val="000000"/>
                </a:solidFill>
                <a:effectLst>
                  <a:glow rad="53100">
                    <a:schemeClr val="accent6">
                      <a:satMod val="180000"/>
                      <a:alpha val="30000"/>
                    </a:schemeClr>
                  </a:glow>
                </a:effectLst>
                <a:ea typeface="MS PGothic" pitchFamily="50" charset="-128"/>
              </a:rPr>
              <a:t>の強力サポート</a:t>
            </a:r>
          </a:p>
          <a:p>
            <a:pPr lvl="2">
              <a:lnSpc>
                <a:spcPct val="70000"/>
              </a:lnSpc>
            </a:pPr>
            <a:r>
              <a:rPr lang="ja-JP" altLang="en-US" dirty="0">
                <a:solidFill>
                  <a:srgbClr val="000000"/>
                </a:solidFill>
                <a:ea typeface="MS PGothic" pitchFamily="50" charset="-128"/>
              </a:rPr>
              <a:t>ウィザードによる容易な開発</a:t>
            </a:r>
          </a:p>
          <a:p>
            <a:pPr lvl="2">
              <a:lnSpc>
                <a:spcPct val="70000"/>
              </a:lnSpc>
            </a:pPr>
            <a:r>
              <a:rPr lang="ja-JP" altLang="en-US" dirty="0">
                <a:solidFill>
                  <a:srgbClr val="000000"/>
                </a:solidFill>
                <a:ea typeface="MS PGothic" pitchFamily="50" charset="-128"/>
              </a:rPr>
              <a:t>強い型付けが可能</a:t>
            </a:r>
          </a:p>
          <a:p>
            <a:pPr lvl="1">
              <a:lnSpc>
                <a:spcPct val="70000"/>
              </a:lnSpc>
            </a:pPr>
            <a:r>
              <a:rPr lang="ja-JP" altLang="en-US" dirty="0">
                <a:solidFill>
                  <a:srgbClr val="000000"/>
                </a:solidFill>
                <a:ea typeface="MS PGothic" pitchFamily="50" charset="-128"/>
              </a:rPr>
              <a:t>トランザクション サポート</a:t>
            </a:r>
          </a:p>
          <a:p>
            <a:pPr lvl="2">
              <a:lnSpc>
                <a:spcPct val="70000"/>
              </a:lnSpc>
            </a:pPr>
            <a:r>
              <a:rPr lang="ja-JP" altLang="en-US" dirty="0">
                <a:solidFill>
                  <a:srgbClr val="000000"/>
                </a:solidFill>
                <a:ea typeface="MS PGothic" pitchFamily="50" charset="-128"/>
              </a:rPr>
              <a:t>ローカル： </a:t>
            </a:r>
            <a:r>
              <a:rPr lang="en-US" altLang="ja-JP" dirty="0">
                <a:solidFill>
                  <a:srgbClr val="000000"/>
                </a:solidFill>
                <a:ea typeface="MS PGothic" pitchFamily="50" charset="-128"/>
              </a:rPr>
              <a:t>SQL Server </a:t>
            </a:r>
            <a:r>
              <a:rPr lang="en-US" altLang="ja-JP" dirty="0" err="1">
                <a:solidFill>
                  <a:srgbClr val="000000"/>
                </a:solidFill>
                <a:ea typeface="MS PGothic" pitchFamily="50" charset="-128"/>
              </a:rPr>
              <a:t>etc</a:t>
            </a:r>
            <a:endParaRPr lang="en-US" altLang="ja-JP" dirty="0">
              <a:solidFill>
                <a:srgbClr val="000000"/>
              </a:solidFill>
              <a:ea typeface="MS PGothic" pitchFamily="50" charset="-128"/>
            </a:endParaRPr>
          </a:p>
          <a:p>
            <a:pPr lvl="2">
              <a:lnSpc>
                <a:spcPct val="70000"/>
              </a:lnSpc>
            </a:pPr>
            <a:r>
              <a:rPr lang="ja-JP" altLang="en-US" dirty="0">
                <a:solidFill>
                  <a:srgbClr val="000000"/>
                </a:solidFill>
                <a:ea typeface="MS PGothic" pitchFamily="50" charset="-128"/>
              </a:rPr>
              <a:t>分散： </a:t>
            </a:r>
            <a:r>
              <a:rPr lang="en-US" altLang="ja-JP" dirty="0" err="1">
                <a:solidFill>
                  <a:srgbClr val="000000"/>
                </a:solidFill>
                <a:ea typeface="MS PGothic" pitchFamily="50" charset="-128"/>
              </a:rPr>
              <a:t>System.Transactions</a:t>
            </a:r>
            <a:r>
              <a:rPr lang="ja-JP" altLang="en-US" dirty="0">
                <a:solidFill>
                  <a:srgbClr val="000000"/>
                </a:solidFill>
                <a:ea typeface="MS PGothic" pitchFamily="50" charset="-128"/>
              </a:rPr>
              <a:t>、</a:t>
            </a:r>
            <a:r>
              <a:rPr lang="en-US" altLang="ja-JP" dirty="0">
                <a:solidFill>
                  <a:srgbClr val="000000"/>
                </a:solidFill>
                <a:ea typeface="MS PGothic" pitchFamily="50" charset="-128"/>
              </a:rPr>
              <a:t>Enterprise Services</a:t>
            </a:r>
            <a:endParaRPr lang="ja-JP" altLang="en-US" sz="1800" dirty="0">
              <a:solidFill>
                <a:srgbClr val="000000"/>
              </a:solidFill>
              <a:ea typeface="MS PGothic" pitchFamily="50" charset="-128"/>
            </a:endParaRPr>
          </a:p>
          <a:p>
            <a:pPr>
              <a:lnSpc>
                <a:spcPct val="70000"/>
              </a:lnSpc>
            </a:pPr>
            <a:endParaRPr lang="ja-JP" altLang="en-US" sz="2400" dirty="0">
              <a:solidFill>
                <a:srgbClr val="000000"/>
              </a:solidFill>
              <a:ea typeface="MS PGothic" pitchFamily="50" charset="-128"/>
            </a:endParaRPr>
          </a:p>
        </p:txBody>
      </p:sp>
      <p:sp>
        <p:nvSpPr>
          <p:cNvPr id="1224706" name="Rectangle 2"/>
          <p:cNvSpPr>
            <a:spLocks noGrp="1" noChangeArrowheads="1"/>
          </p:cNvSpPr>
          <p:nvPr>
            <p:ph type="title"/>
          </p:nvPr>
        </p:nvSpPr>
        <p:spPr/>
        <p:txBody>
          <a:bodyPr>
            <a:normAutofit fontScale="90000"/>
          </a:bodyPr>
          <a:lstStyle/>
          <a:p>
            <a:r>
              <a:rPr lang="ja-JP" altLang="en-US" sz="4400" dirty="0">
                <a:solidFill>
                  <a:srgbClr val="000000"/>
                </a:solidFill>
                <a:ea typeface="MS PGothic" pitchFamily="50" charset="-128"/>
              </a:rPr>
              <a:t>高機能クラスライブラリ </a:t>
            </a:r>
            <a:r>
              <a:rPr lang="en-US" altLang="ja-JP" sz="4400" dirty="0">
                <a:solidFill>
                  <a:srgbClr val="000000"/>
                </a:solidFill>
                <a:ea typeface="MS PGothic" pitchFamily="50" charset="-128"/>
              </a:rPr>
              <a:t>ADO.NET</a:t>
            </a:r>
            <a:br>
              <a:rPr lang="en-US" altLang="ja-JP" sz="3200" dirty="0">
                <a:solidFill>
                  <a:srgbClr val="000000"/>
                </a:solidFill>
                <a:ea typeface="MS PGothic" pitchFamily="50" charset="-128"/>
              </a:rPr>
            </a:br>
            <a:r>
              <a:rPr lang="en-US" altLang="ja-JP" sz="2700" dirty="0">
                <a:solidFill>
                  <a:srgbClr val="000000"/>
                </a:solidFill>
                <a:ea typeface="MS PGothic" pitchFamily="50" charset="-128"/>
              </a:rPr>
              <a:t>Web </a:t>
            </a:r>
            <a:r>
              <a:rPr lang="ja-JP" altLang="en-US" sz="2700" dirty="0">
                <a:solidFill>
                  <a:srgbClr val="000000"/>
                </a:solidFill>
                <a:ea typeface="MS PGothic" pitchFamily="50" charset="-128"/>
              </a:rPr>
              <a:t>との親和性の高いデータアクセス</a:t>
            </a:r>
          </a:p>
        </p:txBody>
      </p:sp>
      <p:pic>
        <p:nvPicPr>
          <p:cNvPr id="17" name="Picture 42" descr="cluster 4-node_s"/>
          <p:cNvPicPr>
            <a:picLocks noChangeAspect="1" noChangeArrowheads="1"/>
          </p:cNvPicPr>
          <p:nvPr/>
        </p:nvPicPr>
        <p:blipFill>
          <a:blip r:embed="rId3"/>
          <a:srcRect/>
          <a:stretch>
            <a:fillRect/>
          </a:stretch>
        </p:blipFill>
        <p:spPr bwMode="auto">
          <a:xfrm>
            <a:off x="7814176" y="2756649"/>
            <a:ext cx="2306087" cy="2124635"/>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normAutofit lnSpcReduction="10000"/>
          </a:bodyPr>
          <a:lstStyle/>
          <a:p>
            <a:r>
              <a:rPr kumimoji="1" lang="en-US" altLang="ja-JP" dirty="0"/>
              <a:t>VSTO</a:t>
            </a:r>
            <a:r>
              <a:rPr kumimoji="1" lang="ja-JP" altLang="en-US" dirty="0"/>
              <a:t> </a:t>
            </a:r>
            <a:r>
              <a:rPr kumimoji="1" lang="en-US" altLang="ja-JP" dirty="0"/>
              <a:t>2005</a:t>
            </a:r>
            <a:br>
              <a:rPr kumimoji="1" lang="en-US" altLang="ja-JP" dirty="0"/>
            </a:br>
            <a:r>
              <a:rPr kumimoji="1" lang="en-US" altLang="ja-JP" dirty="0"/>
              <a:t>(Visual Studio Tools for</a:t>
            </a:r>
            <a:r>
              <a:rPr kumimoji="1" lang="ja-JP" altLang="en-US" dirty="0"/>
              <a:t> </a:t>
            </a:r>
            <a:r>
              <a:rPr kumimoji="1" lang="en-US" altLang="ja-JP" dirty="0"/>
              <a:t>Office System)</a:t>
            </a:r>
          </a:p>
          <a:p>
            <a:pPr lvl="1"/>
            <a:r>
              <a:rPr lang="en-US" altLang="ja-JP" dirty="0"/>
              <a:t>Office 2003</a:t>
            </a:r>
            <a:r>
              <a:rPr lang="ja-JP" altLang="en-US" dirty="0"/>
              <a:t> ベースの </a:t>
            </a:r>
            <a:r>
              <a:rPr lang="en-US" altLang="ja-JP" dirty="0"/>
              <a:t>.NET</a:t>
            </a:r>
            <a:r>
              <a:rPr lang="ja-JP" altLang="en-US" dirty="0"/>
              <a:t> アプリケーション</a:t>
            </a:r>
            <a:endParaRPr lang="en-US" altLang="ja-JP" dirty="0"/>
          </a:p>
          <a:p>
            <a:pPr lvl="2"/>
            <a:r>
              <a:rPr kumimoji="1" lang="en-US" altLang="ja-JP" dirty="0"/>
              <a:t>.NET</a:t>
            </a:r>
            <a:r>
              <a:rPr kumimoji="1" lang="ja-JP" altLang="en-US" dirty="0"/>
              <a:t> のクラス ライブラリを活用可能</a:t>
            </a:r>
            <a:endParaRPr kumimoji="1" lang="en-US" altLang="ja-JP" dirty="0"/>
          </a:p>
          <a:p>
            <a:pPr lvl="3"/>
            <a:r>
              <a:rPr lang="ja-JP" altLang="en-US" dirty="0"/>
              <a:t>ベース クラス ライブラリ</a:t>
            </a:r>
            <a:endParaRPr kumimoji="1" lang="en-US" altLang="ja-JP" dirty="0"/>
          </a:p>
          <a:p>
            <a:pPr lvl="3"/>
            <a:r>
              <a:rPr lang="en-US" altLang="ja-JP" dirty="0"/>
              <a:t>Web</a:t>
            </a:r>
            <a:r>
              <a:rPr lang="ja-JP" altLang="en-US" dirty="0"/>
              <a:t> サービス連携</a:t>
            </a:r>
            <a:endParaRPr lang="en-US" altLang="ja-JP" dirty="0"/>
          </a:p>
          <a:p>
            <a:pPr lvl="3"/>
            <a:r>
              <a:rPr kumimoji="1" lang="en-US" altLang="ja-JP" dirty="0"/>
              <a:t>ADO.NET</a:t>
            </a:r>
            <a:r>
              <a:rPr kumimoji="1" lang="ja-JP" altLang="en-US" dirty="0"/>
              <a:t> による </a:t>
            </a:r>
            <a:r>
              <a:rPr kumimoji="1" lang="en-US" altLang="ja-JP" dirty="0"/>
              <a:t>DB</a:t>
            </a:r>
            <a:r>
              <a:rPr kumimoji="1" lang="ja-JP" altLang="en-US" dirty="0"/>
              <a:t> アクセス</a:t>
            </a:r>
            <a:endParaRPr kumimoji="1" lang="en-US" altLang="ja-JP" dirty="0"/>
          </a:p>
          <a:p>
            <a:pPr lvl="1"/>
            <a:r>
              <a:rPr lang="en-US" altLang="ja-JP" dirty="0"/>
              <a:t>Visual Studio</a:t>
            </a:r>
            <a:r>
              <a:rPr lang="ja-JP" altLang="en-US" dirty="0"/>
              <a:t> 上での開発サポート</a:t>
            </a:r>
            <a:endParaRPr lang="en-US" altLang="ja-JP" dirty="0"/>
          </a:p>
          <a:p>
            <a:pPr lvl="2"/>
            <a:r>
              <a:rPr kumimoji="1" lang="en-US" altLang="ja-JP" dirty="0"/>
              <a:t>Office</a:t>
            </a:r>
            <a:r>
              <a:rPr kumimoji="1" lang="ja-JP" altLang="en-US" dirty="0"/>
              <a:t> と統合された開発環境</a:t>
            </a:r>
            <a:endParaRPr kumimoji="1" lang="en-US" altLang="ja-JP" dirty="0"/>
          </a:p>
          <a:p>
            <a:pPr lvl="3"/>
            <a:r>
              <a:rPr lang="en-US" altLang="ja-JP" dirty="0"/>
              <a:t>Excel</a:t>
            </a:r>
            <a:r>
              <a:rPr lang="ja-JP" altLang="en-US" dirty="0"/>
              <a:t> や </a:t>
            </a:r>
            <a:r>
              <a:rPr lang="en-US" altLang="ja-JP" dirty="0"/>
              <a:t>Word</a:t>
            </a:r>
            <a:r>
              <a:rPr lang="ja-JP" altLang="en-US" dirty="0"/>
              <a:t> のテンプレート</a:t>
            </a:r>
            <a:br>
              <a:rPr lang="ja-JP" altLang="en-US" dirty="0"/>
            </a:br>
            <a:r>
              <a:rPr lang="ja-JP" altLang="en-US" dirty="0"/>
              <a:t>をサポート</a:t>
            </a:r>
            <a:endParaRPr lang="en-US" altLang="ja-JP" dirty="0"/>
          </a:p>
          <a:p>
            <a:pPr lvl="3"/>
            <a:r>
              <a:rPr kumimoji="1" lang="ja-JP" altLang="en-US" dirty="0"/>
              <a:t>作業ウィンドウの拡張</a:t>
            </a:r>
            <a:endParaRPr kumimoji="1" lang="en-US" altLang="ja-JP" dirty="0"/>
          </a:p>
          <a:p>
            <a:pPr lvl="3"/>
            <a:r>
              <a:rPr lang="ja-JP" altLang="en-US" dirty="0"/>
              <a:t>ビューコントロール</a:t>
            </a:r>
            <a:endParaRPr kumimoji="1" lang="en-US" altLang="ja-JP" dirty="0"/>
          </a:p>
          <a:p>
            <a:r>
              <a:rPr lang="en-US" altLang="ja-JP" dirty="0"/>
              <a:t>VSTO</a:t>
            </a:r>
            <a:r>
              <a:rPr lang="ja-JP" altLang="en-US" dirty="0"/>
              <a:t> </a:t>
            </a:r>
            <a:r>
              <a:rPr lang="en-US" altLang="ja-JP" dirty="0"/>
              <a:t>2005</a:t>
            </a:r>
            <a:r>
              <a:rPr lang="ja-JP" altLang="en-US" dirty="0"/>
              <a:t> </a:t>
            </a:r>
            <a:r>
              <a:rPr lang="en-US" altLang="ja-JP" dirty="0"/>
              <a:t>Second Edition</a:t>
            </a:r>
          </a:p>
          <a:p>
            <a:pPr lvl="1"/>
            <a:r>
              <a:rPr kumimoji="1" lang="en-US" altLang="ja-JP" dirty="0"/>
              <a:t>Office 2007</a:t>
            </a:r>
            <a:r>
              <a:rPr kumimoji="1" lang="ja-JP" altLang="en-US" dirty="0"/>
              <a:t> に対応</a:t>
            </a:r>
          </a:p>
        </p:txBody>
      </p:sp>
      <p:sp>
        <p:nvSpPr>
          <p:cNvPr id="2" name="タイトル 1"/>
          <p:cNvSpPr>
            <a:spLocks noGrp="1"/>
          </p:cNvSpPr>
          <p:nvPr>
            <p:ph type="title"/>
          </p:nvPr>
        </p:nvSpPr>
        <p:spPr/>
        <p:txBody>
          <a:bodyPr>
            <a:normAutofit fontScale="90000"/>
          </a:bodyPr>
          <a:lstStyle/>
          <a:p>
            <a:r>
              <a:rPr lang="en-US" altLang="ja-JP" sz="3600" dirty="0">
                <a:solidFill>
                  <a:srgbClr val="000000"/>
                </a:solidFill>
              </a:rPr>
              <a:t>Office</a:t>
            </a:r>
            <a:r>
              <a:rPr lang="ja-JP" altLang="en-US" sz="3600" dirty="0">
                <a:solidFill>
                  <a:srgbClr val="000000"/>
                </a:solidFill>
              </a:rPr>
              <a:t> 連携アプリケーション開発機能</a:t>
            </a:r>
            <a:br>
              <a:rPr lang="en-US" altLang="ja-JP" sz="3200" dirty="0">
                <a:solidFill>
                  <a:srgbClr val="000000"/>
                </a:solidFill>
              </a:rPr>
            </a:br>
            <a:r>
              <a:rPr lang="en-US" altLang="ja-JP" sz="2700" dirty="0">
                <a:solidFill>
                  <a:srgbClr val="000000"/>
                </a:solidFill>
              </a:rPr>
              <a:t>Office</a:t>
            </a:r>
            <a:r>
              <a:rPr lang="ja-JP" altLang="en-US" sz="2700" dirty="0">
                <a:solidFill>
                  <a:srgbClr val="000000"/>
                </a:solidFill>
              </a:rPr>
              <a:t> を活用したスマート クライアント</a:t>
            </a:r>
          </a:p>
        </p:txBody>
      </p:sp>
      <p:pic>
        <p:nvPicPr>
          <p:cNvPr id="4" name="Picture 4"/>
          <p:cNvPicPr>
            <a:picLocks noChangeAspect="1" noChangeArrowheads="1"/>
          </p:cNvPicPr>
          <p:nvPr/>
        </p:nvPicPr>
        <p:blipFill>
          <a:blip r:embed="rId3"/>
          <a:srcRect/>
          <a:stretch>
            <a:fillRect/>
          </a:stretch>
        </p:blipFill>
        <p:spPr bwMode="auto">
          <a:xfrm>
            <a:off x="7288070" y="3335718"/>
            <a:ext cx="3094210" cy="1922083"/>
          </a:xfrm>
          <a:prstGeom prst="rect">
            <a:avLst/>
          </a:prstGeom>
          <a:solidFill>
            <a:srgbClr val="FFFFFF">
              <a:shade val="85000"/>
            </a:srgbClr>
          </a:solidFill>
          <a:ln w="190500" cap="rnd">
            <a:noFill/>
          </a:ln>
          <a:effectLst>
            <a:outerShdw blurRad="50800" dist="38100" dir="8100000" algn="tr" rotWithShape="0">
              <a:prstClr val="black">
                <a:alpha val="40000"/>
              </a:prstClr>
            </a:outerShdw>
            <a:reflection blurRad="6350" stA="50000" endA="300" endPos="38500" dist="50800" dir="5400000" sy="-100000" algn="bl" rotWithShape="0"/>
          </a:effectLst>
          <a:scene3d>
            <a:camera prst="perspectiveContrastingLeftFacing">
              <a:rot lat="540000" lon="2100000" rev="0"/>
            </a:camera>
            <a:lightRig rig="soft" dir="t"/>
          </a:scene3d>
          <a:sp3d contourW="12700" prstMaterial="matte">
            <a:bevelT w="63500" h="50800"/>
            <a:contourClr>
              <a:srgbClr val="C0C0C0"/>
            </a:contourClr>
          </a:sp3d>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3"/>
          <p:cNvPicPr>
            <a:picLocks noChangeAspect="1" noChangeArrowheads="1"/>
          </p:cNvPicPr>
          <p:nvPr/>
        </p:nvPicPr>
        <p:blipFill>
          <a:blip r:embed="rId3" cstate="print">
            <a:lum/>
          </a:blip>
          <a:srcRect/>
          <a:stretch>
            <a:fillRect/>
          </a:stretch>
        </p:blipFill>
        <p:spPr bwMode="auto">
          <a:xfrm>
            <a:off x="8287871" y="1155645"/>
            <a:ext cx="2067155" cy="209981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7" name="Picture 9"/>
          <p:cNvPicPr>
            <a:picLocks noChangeAspect="1" noChangeArrowheads="1"/>
          </p:cNvPicPr>
          <p:nvPr/>
        </p:nvPicPr>
        <p:blipFill>
          <a:blip r:embed="rId4" cstate="print"/>
          <a:srcRect/>
          <a:stretch>
            <a:fillRect/>
          </a:stretch>
        </p:blipFill>
        <p:spPr bwMode="auto">
          <a:xfrm>
            <a:off x="9027459" y="3966272"/>
            <a:ext cx="1333540" cy="890131"/>
          </a:xfrm>
          <a:prstGeom prst="rect">
            <a:avLst/>
          </a:prstGeom>
          <a:ln w="228600" cap="sq" cmpd="thickThin">
            <a:noFill/>
            <a:prstDash val="solid"/>
            <a:miter lim="800000"/>
          </a:ln>
          <a:effectLst>
            <a:innerShdw blurRad="76200">
              <a:srgbClr val="000000"/>
            </a:innerShdw>
          </a:effectLst>
        </p:spPr>
      </p:pic>
      <p:pic>
        <p:nvPicPr>
          <p:cNvPr id="21" name="Picture 4"/>
          <p:cNvPicPr>
            <a:picLocks noChangeAspect="1" noChangeArrowheads="1"/>
          </p:cNvPicPr>
          <p:nvPr/>
        </p:nvPicPr>
        <p:blipFill>
          <a:blip r:embed="rId5" cstate="print"/>
          <a:srcRect/>
          <a:stretch>
            <a:fillRect/>
          </a:stretch>
        </p:blipFill>
        <p:spPr bwMode="auto">
          <a:xfrm>
            <a:off x="9581305" y="3518088"/>
            <a:ext cx="357190" cy="395246"/>
          </a:xfrm>
          <a:prstGeom prst="rect">
            <a:avLst/>
          </a:prstGeom>
          <a:noFill/>
        </p:spPr>
      </p:pic>
      <p:pic>
        <p:nvPicPr>
          <p:cNvPr id="39" name="Picture 4"/>
          <p:cNvPicPr>
            <a:picLocks noChangeAspect="1" noChangeArrowheads="1"/>
          </p:cNvPicPr>
          <p:nvPr/>
        </p:nvPicPr>
        <p:blipFill>
          <a:blip r:embed="rId5" cstate="print"/>
          <a:srcRect/>
          <a:stretch>
            <a:fillRect/>
          </a:stretch>
        </p:blipFill>
        <p:spPr bwMode="auto">
          <a:xfrm>
            <a:off x="9754431" y="3208806"/>
            <a:ext cx="357190" cy="395246"/>
          </a:xfrm>
          <a:prstGeom prst="rect">
            <a:avLst/>
          </a:prstGeom>
          <a:noFill/>
        </p:spPr>
      </p:pic>
      <p:pic>
        <p:nvPicPr>
          <p:cNvPr id="6" name="Picture 4"/>
          <p:cNvPicPr>
            <a:picLocks noChangeAspect="1" noChangeArrowheads="1"/>
          </p:cNvPicPr>
          <p:nvPr/>
        </p:nvPicPr>
        <p:blipFill>
          <a:blip r:embed="rId5" cstate="print"/>
          <a:srcRect/>
          <a:stretch>
            <a:fillRect/>
          </a:stretch>
        </p:blipFill>
        <p:spPr bwMode="auto">
          <a:xfrm>
            <a:off x="9936817" y="3531535"/>
            <a:ext cx="357190" cy="395246"/>
          </a:xfrm>
          <a:prstGeom prst="rect">
            <a:avLst/>
          </a:prstGeom>
          <a:noFill/>
        </p:spPr>
      </p:pic>
      <p:grpSp>
        <p:nvGrpSpPr>
          <p:cNvPr id="2" name="グループ化 75"/>
          <p:cNvGrpSpPr/>
          <p:nvPr/>
        </p:nvGrpSpPr>
        <p:grpSpPr>
          <a:xfrm>
            <a:off x="8137890" y="4999791"/>
            <a:ext cx="2220829" cy="896941"/>
            <a:chOff x="817550" y="246043"/>
            <a:chExt cx="2220829" cy="896941"/>
          </a:xfrm>
        </p:grpSpPr>
        <p:sp>
          <p:nvSpPr>
            <p:cNvPr id="68" name="角丸四角形 67"/>
            <p:cNvSpPr>
              <a:spLocks noChangeArrowheads="1"/>
            </p:cNvSpPr>
            <p:nvPr/>
          </p:nvSpPr>
          <p:spPr bwMode="auto">
            <a:xfrm>
              <a:off x="817550" y="246043"/>
              <a:ext cx="719105" cy="666884"/>
            </a:xfrm>
            <a:prstGeom prst="roundRect">
              <a:avLst>
                <a:gd name="adj" fmla="val 16667"/>
              </a:avLst>
            </a:prstGeom>
            <a:solidFill>
              <a:schemeClr val="accent1">
                <a:lumMod val="20000"/>
                <a:lumOff val="80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1440" tIns="45720" rIns="91440" bIns="45720" numCol="1" anchor="ctr" anchorCtr="0" compatLnSpc="1">
              <a:prstTxWarp prst="textNoShape">
                <a:avLst/>
              </a:prstTxWarp>
            </a:bodyPr>
            <a:lstStyle/>
            <a:p>
              <a:pPr algn="ctr">
                <a:lnSpc>
                  <a:spcPct val="85000"/>
                </a:lnSpc>
                <a:spcBef>
                  <a:spcPct val="20000"/>
                </a:spcBef>
              </a:pPr>
              <a:r>
                <a:rPr kumimoji="0" lang="en-US" altLang="ja-JP" sz="700" b="1">
                  <a:latin typeface="Segoe Semibold"/>
                </a:rPr>
                <a:t>Contacts</a:t>
              </a:r>
            </a:p>
            <a:p>
              <a:pPr algn="ctr">
                <a:lnSpc>
                  <a:spcPct val="85000"/>
                </a:lnSpc>
                <a:spcBef>
                  <a:spcPct val="20000"/>
                </a:spcBef>
              </a:pPr>
              <a:endParaRPr kumimoji="0" lang="en-US" altLang="ja-JP" sz="700" b="1">
                <a:latin typeface="Segoe Semibold"/>
              </a:endParaRPr>
            </a:p>
            <a:p>
              <a:pPr algn="ctr">
                <a:lnSpc>
                  <a:spcPct val="85000"/>
                </a:lnSpc>
                <a:spcBef>
                  <a:spcPct val="20000"/>
                </a:spcBef>
              </a:pPr>
              <a:endParaRPr kumimoji="0" lang="en-US" altLang="ja-JP" sz="700" b="1">
                <a:latin typeface="Segoe Semibold"/>
              </a:endParaRPr>
            </a:p>
            <a:p>
              <a:pPr algn="ctr">
                <a:lnSpc>
                  <a:spcPct val="85000"/>
                </a:lnSpc>
                <a:spcBef>
                  <a:spcPct val="20000"/>
                </a:spcBef>
              </a:pPr>
              <a:endParaRPr kumimoji="0" lang="en-US" altLang="ja-JP" sz="700" b="1">
                <a:latin typeface="Segoe Semibold"/>
              </a:endParaRPr>
            </a:p>
          </p:txBody>
        </p:sp>
        <p:sp>
          <p:nvSpPr>
            <p:cNvPr id="69" name="角丸四角形 68"/>
            <p:cNvSpPr>
              <a:spLocks noChangeArrowheads="1"/>
            </p:cNvSpPr>
            <p:nvPr/>
          </p:nvSpPr>
          <p:spPr bwMode="auto">
            <a:xfrm>
              <a:off x="1568412" y="246043"/>
              <a:ext cx="719105" cy="666884"/>
            </a:xfrm>
            <a:prstGeom prst="roundRect">
              <a:avLst>
                <a:gd name="adj" fmla="val 16667"/>
              </a:avLst>
            </a:prstGeom>
            <a:solidFill>
              <a:schemeClr val="accent1">
                <a:lumMod val="20000"/>
                <a:lumOff val="80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1440" tIns="45720" rIns="91440" bIns="45720" numCol="1" anchor="ctr" anchorCtr="0" compatLnSpc="1">
              <a:prstTxWarp prst="textNoShape">
                <a:avLst/>
              </a:prstTxWarp>
            </a:bodyPr>
            <a:lstStyle/>
            <a:p>
              <a:pPr algn="ctr">
                <a:lnSpc>
                  <a:spcPct val="85000"/>
                </a:lnSpc>
                <a:spcBef>
                  <a:spcPct val="20000"/>
                </a:spcBef>
              </a:pPr>
              <a:r>
                <a:rPr kumimoji="0" lang="en-US" altLang="ja-JP" sz="700" b="1">
                  <a:latin typeface="Segoe Semibold"/>
                </a:rPr>
                <a:t>Appointments</a:t>
              </a:r>
            </a:p>
            <a:p>
              <a:pPr algn="ctr">
                <a:lnSpc>
                  <a:spcPct val="85000"/>
                </a:lnSpc>
                <a:spcBef>
                  <a:spcPct val="20000"/>
                </a:spcBef>
              </a:pPr>
              <a:endParaRPr kumimoji="0" lang="en-US" altLang="ja-JP" sz="700" b="1">
                <a:latin typeface="Segoe Semibold"/>
              </a:endParaRPr>
            </a:p>
            <a:p>
              <a:pPr algn="ctr">
                <a:lnSpc>
                  <a:spcPct val="85000"/>
                </a:lnSpc>
                <a:spcBef>
                  <a:spcPct val="20000"/>
                </a:spcBef>
              </a:pPr>
              <a:endParaRPr kumimoji="0" lang="en-US" altLang="ja-JP" sz="700" b="1">
                <a:latin typeface="Segoe Semibold"/>
              </a:endParaRPr>
            </a:p>
            <a:p>
              <a:pPr algn="ctr">
                <a:lnSpc>
                  <a:spcPct val="85000"/>
                </a:lnSpc>
                <a:spcBef>
                  <a:spcPct val="20000"/>
                </a:spcBef>
              </a:pPr>
              <a:endParaRPr kumimoji="0" lang="en-US" altLang="ja-JP" sz="700" b="1">
                <a:latin typeface="Segoe Semibold"/>
              </a:endParaRPr>
            </a:p>
          </p:txBody>
        </p:sp>
        <p:sp>
          <p:nvSpPr>
            <p:cNvPr id="70" name="角丸四角形 69"/>
            <p:cNvSpPr>
              <a:spLocks noChangeArrowheads="1"/>
            </p:cNvSpPr>
            <p:nvPr/>
          </p:nvSpPr>
          <p:spPr bwMode="auto">
            <a:xfrm>
              <a:off x="2319274" y="246043"/>
              <a:ext cx="719105" cy="666884"/>
            </a:xfrm>
            <a:prstGeom prst="roundRect">
              <a:avLst>
                <a:gd name="adj" fmla="val 16667"/>
              </a:avLst>
            </a:prstGeom>
            <a:solidFill>
              <a:schemeClr val="accent1">
                <a:lumMod val="20000"/>
                <a:lumOff val="80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1440" tIns="45720" rIns="91440" bIns="45720" numCol="1" anchor="ctr" anchorCtr="0" compatLnSpc="1">
              <a:prstTxWarp prst="textNoShape">
                <a:avLst/>
              </a:prstTxWarp>
            </a:bodyPr>
            <a:lstStyle/>
            <a:p>
              <a:pPr algn="ctr">
                <a:lnSpc>
                  <a:spcPct val="85000"/>
                </a:lnSpc>
                <a:spcBef>
                  <a:spcPct val="20000"/>
                </a:spcBef>
              </a:pPr>
              <a:r>
                <a:rPr kumimoji="0" lang="en-US" altLang="ja-JP" sz="700" b="1">
                  <a:latin typeface="Segoe Semibold"/>
                </a:rPr>
                <a:t>Tasks</a:t>
              </a:r>
            </a:p>
            <a:p>
              <a:pPr algn="ctr">
                <a:lnSpc>
                  <a:spcPct val="85000"/>
                </a:lnSpc>
                <a:spcBef>
                  <a:spcPct val="20000"/>
                </a:spcBef>
              </a:pPr>
              <a:endParaRPr kumimoji="0" lang="en-US" altLang="ja-JP" sz="700" b="1">
                <a:latin typeface="Segoe Semibold"/>
              </a:endParaRPr>
            </a:p>
            <a:p>
              <a:pPr algn="ctr">
                <a:lnSpc>
                  <a:spcPct val="85000"/>
                </a:lnSpc>
                <a:spcBef>
                  <a:spcPct val="20000"/>
                </a:spcBef>
              </a:pPr>
              <a:endParaRPr kumimoji="0" lang="en-US" altLang="ja-JP" sz="700" b="1">
                <a:latin typeface="Segoe Semibold"/>
              </a:endParaRPr>
            </a:p>
            <a:p>
              <a:pPr algn="ctr">
                <a:lnSpc>
                  <a:spcPct val="85000"/>
                </a:lnSpc>
                <a:spcBef>
                  <a:spcPct val="20000"/>
                </a:spcBef>
              </a:pPr>
              <a:endParaRPr kumimoji="0" lang="en-US" altLang="ja-JP" sz="700" b="1">
                <a:latin typeface="Segoe Semibold"/>
              </a:endParaRPr>
            </a:p>
          </p:txBody>
        </p:sp>
        <p:pic>
          <p:nvPicPr>
            <p:cNvPr id="71" name="正方形/長方形 563220"/>
            <p:cNvPicPr>
              <a:picLocks noChangeAspect="1" noChangeArrowheads="1"/>
            </p:cNvPicPr>
            <p:nvPr/>
          </p:nvPicPr>
          <p:blipFill>
            <a:blip r:embed="rId6"/>
            <a:srcRect/>
            <a:stretch>
              <a:fillRect/>
            </a:stretch>
          </p:blipFill>
          <p:spPr bwMode="auto">
            <a:xfrm>
              <a:off x="2411014" y="424584"/>
              <a:ext cx="535624" cy="457292"/>
            </a:xfrm>
            <a:prstGeom prst="rect">
              <a:avLst/>
            </a:prstGeom>
            <a:noFill/>
            <a:ln w="9525">
              <a:noFill/>
              <a:miter lim="800000"/>
              <a:headEnd/>
              <a:tailEnd/>
            </a:ln>
          </p:spPr>
        </p:pic>
        <p:pic>
          <p:nvPicPr>
            <p:cNvPr id="72" name="正方形/長方形 563221"/>
            <p:cNvPicPr>
              <a:picLocks noChangeAspect="1" noChangeArrowheads="1"/>
            </p:cNvPicPr>
            <p:nvPr/>
          </p:nvPicPr>
          <p:blipFill>
            <a:blip r:embed="rId7"/>
            <a:srcRect/>
            <a:stretch>
              <a:fillRect/>
            </a:stretch>
          </p:blipFill>
          <p:spPr bwMode="auto">
            <a:xfrm>
              <a:off x="1660858" y="390711"/>
              <a:ext cx="460115" cy="752273"/>
            </a:xfrm>
            <a:prstGeom prst="rect">
              <a:avLst/>
            </a:prstGeom>
            <a:noFill/>
            <a:ln w="9525">
              <a:noFill/>
              <a:miter lim="800000"/>
              <a:headEnd/>
              <a:tailEnd/>
            </a:ln>
          </p:spPr>
        </p:pic>
        <p:pic>
          <p:nvPicPr>
            <p:cNvPr id="73" name="正方形/長方形 563222"/>
            <p:cNvPicPr>
              <a:picLocks noChangeAspect="1" noChangeArrowheads="1"/>
            </p:cNvPicPr>
            <p:nvPr/>
          </p:nvPicPr>
          <p:blipFill>
            <a:blip r:embed="rId8" cstate="print"/>
            <a:srcRect/>
            <a:stretch>
              <a:fillRect/>
            </a:stretch>
          </p:blipFill>
          <p:spPr bwMode="auto">
            <a:xfrm>
              <a:off x="1185924" y="490920"/>
              <a:ext cx="184893" cy="302038"/>
            </a:xfrm>
            <a:prstGeom prst="rect">
              <a:avLst/>
            </a:prstGeom>
            <a:noFill/>
            <a:ln w="9525">
              <a:noFill/>
              <a:miter lim="800000"/>
              <a:headEnd/>
              <a:tailEnd/>
            </a:ln>
          </p:spPr>
        </p:pic>
        <p:pic>
          <p:nvPicPr>
            <p:cNvPr id="74" name="正方形/長方形 563223"/>
            <p:cNvPicPr>
              <a:picLocks noChangeAspect="1" noChangeArrowheads="1"/>
            </p:cNvPicPr>
            <p:nvPr/>
          </p:nvPicPr>
          <p:blipFill>
            <a:blip r:embed="rId9"/>
            <a:srcRect/>
            <a:stretch>
              <a:fillRect/>
            </a:stretch>
          </p:blipFill>
          <p:spPr bwMode="auto">
            <a:xfrm>
              <a:off x="914230" y="487391"/>
              <a:ext cx="292159" cy="388839"/>
            </a:xfrm>
            <a:prstGeom prst="rect">
              <a:avLst/>
            </a:prstGeom>
            <a:noFill/>
            <a:ln w="9525">
              <a:noFill/>
              <a:miter lim="800000"/>
              <a:headEnd/>
              <a:tailEnd/>
            </a:ln>
          </p:spPr>
        </p:pic>
      </p:grpSp>
      <p:pic>
        <p:nvPicPr>
          <p:cNvPr id="82" name="正方形/長方形 4"/>
          <p:cNvPicPr>
            <a:picLocks noChangeAspect="1" noChangeArrowheads="1"/>
          </p:cNvPicPr>
          <p:nvPr/>
        </p:nvPicPr>
        <p:blipFill>
          <a:blip r:embed="rId10"/>
          <a:srcRect/>
          <a:stretch>
            <a:fillRect/>
          </a:stretch>
        </p:blipFill>
        <p:spPr bwMode="auto">
          <a:xfrm flipH="1">
            <a:off x="8591240" y="3545814"/>
            <a:ext cx="825250" cy="803273"/>
          </a:xfrm>
          <a:prstGeom prst="rect">
            <a:avLst/>
          </a:prstGeom>
          <a:noFill/>
          <a:ln w="9525">
            <a:noFill/>
            <a:miter lim="800000"/>
            <a:headEnd/>
            <a:tailEnd/>
          </a:ln>
        </p:spPr>
      </p:pic>
      <p:sp>
        <p:nvSpPr>
          <p:cNvPr id="92" name="テキスト プレースホルダ 91"/>
          <p:cNvSpPr>
            <a:spLocks noGrp="1"/>
          </p:cNvSpPr>
          <p:nvPr>
            <p:ph sz="quarter" idx="10"/>
          </p:nvPr>
        </p:nvSpPr>
        <p:spPr/>
        <p:txBody>
          <a:bodyPr>
            <a:normAutofit/>
          </a:bodyPr>
          <a:lstStyle/>
          <a:p>
            <a:r>
              <a:rPr kumimoji="1" lang="en-US" altLang="ja-JP" dirty="0"/>
              <a:t>.NET Compact Framework</a:t>
            </a:r>
          </a:p>
          <a:p>
            <a:pPr lvl="1"/>
            <a:r>
              <a:rPr lang="en-US" altLang="ja-JP" dirty="0"/>
              <a:t>.NET Framework </a:t>
            </a:r>
            <a:r>
              <a:rPr lang="ja-JP" altLang="en-US" dirty="0"/>
              <a:t>のサブセット</a:t>
            </a:r>
            <a:endParaRPr lang="en-US" altLang="ja-JP" dirty="0"/>
          </a:p>
          <a:p>
            <a:pPr lvl="1"/>
            <a:r>
              <a:rPr kumimoji="1" lang="en-US" altLang="ja-JP" dirty="0"/>
              <a:t>Windows Mobile /CE.NET </a:t>
            </a:r>
            <a:r>
              <a:rPr kumimoji="1" lang="ja-JP" altLang="en-US" dirty="0"/>
              <a:t>のための</a:t>
            </a:r>
            <a:br>
              <a:rPr lang="ja-JP" altLang="en-US" dirty="0"/>
            </a:br>
            <a:r>
              <a:rPr lang="ja-JP" altLang="en-US" dirty="0"/>
              <a:t>フレームワーク</a:t>
            </a:r>
            <a:endParaRPr lang="en-US" altLang="ja-JP" dirty="0"/>
          </a:p>
          <a:p>
            <a:r>
              <a:rPr kumimoji="1" lang="en-US" altLang="ja-JP" dirty="0"/>
              <a:t>Visual Studio </a:t>
            </a:r>
            <a:r>
              <a:rPr kumimoji="1" lang="ja-JP" altLang="en-US" dirty="0"/>
              <a:t>を使った開発が可能</a:t>
            </a:r>
            <a:endParaRPr kumimoji="1" lang="en-US" altLang="ja-JP" dirty="0"/>
          </a:p>
          <a:p>
            <a:pPr lvl="1"/>
            <a:r>
              <a:rPr kumimoji="1" lang="ja-JP" altLang="en-US" dirty="0"/>
              <a:t>高い開発生産性を実現</a:t>
            </a:r>
            <a:endParaRPr kumimoji="1" lang="en-US" altLang="ja-JP" dirty="0"/>
          </a:p>
          <a:p>
            <a:pPr lvl="1"/>
            <a:r>
              <a:rPr kumimoji="1" lang="ja-JP" altLang="en-US" dirty="0"/>
              <a:t>アプリケーションからセットアップまで</a:t>
            </a:r>
            <a:br>
              <a:rPr kumimoji="1" lang="ja-JP" altLang="en-US" dirty="0"/>
            </a:br>
            <a:r>
              <a:rPr kumimoji="1" lang="ja-JP" altLang="en-US" dirty="0"/>
              <a:t>すべての開発が可能</a:t>
            </a:r>
            <a:endParaRPr kumimoji="1" lang="en-US" altLang="ja-JP" dirty="0"/>
          </a:p>
          <a:p>
            <a:r>
              <a:rPr kumimoji="1" lang="ja-JP" altLang="en-US" dirty="0"/>
              <a:t>デバイスを使ったクロス開発</a:t>
            </a:r>
            <a:endParaRPr lang="en-US" altLang="ja-JP" dirty="0"/>
          </a:p>
          <a:p>
            <a:pPr lvl="1"/>
            <a:r>
              <a:rPr lang="ja-JP" altLang="en-US" dirty="0"/>
              <a:t>エミュレータを使ったクロス開発も可能</a:t>
            </a:r>
          </a:p>
          <a:p>
            <a:pPr lvl="1">
              <a:buNone/>
            </a:pPr>
            <a:endParaRPr kumimoji="1" lang="ja-JP" altLang="en-US" dirty="0"/>
          </a:p>
        </p:txBody>
      </p:sp>
      <p:sp>
        <p:nvSpPr>
          <p:cNvPr id="76" name="タイトル 75"/>
          <p:cNvSpPr>
            <a:spLocks noGrp="1"/>
          </p:cNvSpPr>
          <p:nvPr>
            <p:ph type="title"/>
          </p:nvPr>
        </p:nvSpPr>
        <p:spPr/>
        <p:txBody>
          <a:bodyPr>
            <a:normAutofit fontScale="90000"/>
          </a:bodyPr>
          <a:lstStyle/>
          <a:p>
            <a:r>
              <a:rPr lang="ja-JP" altLang="en-US" sz="3200" dirty="0">
                <a:solidFill>
                  <a:srgbClr val="000000"/>
                </a:solidFill>
                <a:ea typeface="MS PGothic" pitchFamily="50" charset="-128"/>
              </a:rPr>
              <a:t>高機能クラスライブラリ </a:t>
            </a:r>
            <a:r>
              <a:rPr lang="en-US" altLang="ja-JP" sz="3200" dirty="0">
                <a:solidFill>
                  <a:srgbClr val="000000"/>
                </a:solidFill>
                <a:ea typeface="MS PGothic" pitchFamily="50" charset="-128"/>
              </a:rPr>
              <a:t>Compact Framework</a:t>
            </a:r>
            <a:br>
              <a:rPr lang="en-US" altLang="ja-JP" sz="2400" dirty="0">
                <a:solidFill>
                  <a:srgbClr val="000000"/>
                </a:solidFill>
                <a:ea typeface="MS PGothic" pitchFamily="50" charset="-128"/>
              </a:rPr>
            </a:br>
            <a:r>
              <a:rPr lang="en-US" altLang="ja-JP" sz="2700" dirty="0">
                <a:solidFill>
                  <a:srgbClr val="000000"/>
                </a:solidFill>
                <a:ea typeface="MS PGothic" pitchFamily="50" charset="-128"/>
              </a:rPr>
              <a:t>Windows Mobile</a:t>
            </a:r>
            <a:endParaRPr lang="ja-JP" altLang="en-US" sz="2700" dirty="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A1B1277C-D12C-4CBC-BBC0-A18E6AE66541}"/>
              </a:ext>
            </a:extLst>
          </p:cNvPr>
          <p:cNvSpPr>
            <a:spLocks noGrp="1"/>
          </p:cNvSpPr>
          <p:nvPr>
            <p:ph type="title"/>
          </p:nvPr>
        </p:nvSpPr>
        <p:spPr/>
        <p:txBody>
          <a:bodyPr/>
          <a:lstStyle/>
          <a:p>
            <a:r>
              <a:rPr lang="en-US" altLang="ja-JP" dirty="0"/>
              <a:t>.NET Framework 3.0</a:t>
            </a:r>
            <a:endParaRPr lang="ja-JP" altLang="en-US" dirty="0"/>
          </a:p>
        </p:txBody>
      </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Rectangle 2"/>
          <p:cNvSpPr>
            <a:spLocks noGrp="1" noChangeArrowheads="1"/>
          </p:cNvSpPr>
          <p:nvPr>
            <p:ph type="title"/>
          </p:nvPr>
        </p:nvSpPr>
        <p:spPr/>
        <p:txBody>
          <a:bodyPr/>
          <a:lstStyle/>
          <a:p>
            <a:r>
              <a:rPr lang="en-US" altLang="ja-JP"/>
              <a:t>.NET Framework 3.0</a:t>
            </a:r>
            <a:endParaRPr lang="en-US" altLang="ja-JP" dirty="0"/>
          </a:p>
        </p:txBody>
      </p:sp>
      <p:sp>
        <p:nvSpPr>
          <p:cNvPr id="530436" name="AutoShape 4"/>
          <p:cNvSpPr>
            <a:spLocks noChangeArrowheads="1"/>
          </p:cNvSpPr>
          <p:nvPr/>
        </p:nvSpPr>
        <p:spPr bwMode="auto">
          <a:xfrm>
            <a:off x="1641475" y="1318801"/>
            <a:ext cx="8909050" cy="5435958"/>
          </a:xfrm>
          <a:prstGeom prst="roundRect">
            <a:avLst>
              <a:gd name="adj" fmla="val 3731"/>
            </a:avLst>
          </a:prstGeom>
          <a:solidFill>
            <a:srgbClr val="EAEAEA"/>
          </a:solidFill>
          <a:ln w="3175" algn="ctr">
            <a:solidFill>
              <a:srgbClr val="FFFFFF"/>
            </a:solidFill>
            <a:round/>
            <a:headEnd type="none" w="sm" len="sm"/>
            <a:tailEnd type="none" w="sm" len="sm"/>
          </a:ln>
          <a:effectLst>
            <a:outerShdw blurRad="63500" sx="102000" sy="102000" algn="ctr" rotWithShape="0">
              <a:prstClr val="black">
                <a:alpha val="40000"/>
              </a:prstClr>
            </a:outerShdw>
          </a:effectLst>
          <a:scene3d>
            <a:camera prst="orthographicFront"/>
            <a:lightRig rig="threePt" dir="t"/>
          </a:scene3d>
          <a:sp3d>
            <a:bevelT/>
          </a:sp3d>
        </p:spPr>
        <p:txBody>
          <a:bodyPr vert="horz" wrap="none" lIns="91440" tIns="45720" rIns="91440" bIns="45720" numCol="1" anchor="t" anchorCtr="0" compatLnSpc="1">
            <a:prstTxWarp prst="textNoShape">
              <a:avLst/>
            </a:prstTxWarp>
          </a:bodyPr>
          <a:lstStyle/>
          <a:p>
            <a:pPr algn="ctr">
              <a:lnSpc>
                <a:spcPct val="90000"/>
              </a:lnSpc>
              <a:spcBef>
                <a:spcPct val="30000"/>
              </a:spcBef>
            </a:pPr>
            <a:r>
              <a:rPr lang="en-US" altLang="ja-JP" sz="2800" b="1" dirty="0">
                <a:solidFill>
                  <a:schemeClr val="bg2"/>
                </a:solidFill>
                <a:effectLst>
                  <a:outerShdw blurRad="38100" dist="38100" dir="2700000" algn="tl">
                    <a:srgbClr val="FFFFFF"/>
                  </a:outerShdw>
                </a:effectLst>
                <a:latin typeface="Segoe Semibold" pitchFamily="34" charset="0"/>
                <a:ea typeface="ＭＳ Ｐゴシック" pitchFamily="50" charset="-128"/>
              </a:rPr>
              <a:t>.NET Framework 3.0</a:t>
            </a:r>
          </a:p>
        </p:txBody>
      </p:sp>
      <p:sp>
        <p:nvSpPr>
          <p:cNvPr id="530437" name="AutoShape 5"/>
          <p:cNvSpPr>
            <a:spLocks noChangeArrowheads="1"/>
          </p:cNvSpPr>
          <p:nvPr/>
        </p:nvSpPr>
        <p:spPr bwMode="auto">
          <a:xfrm>
            <a:off x="1714501" y="2123663"/>
            <a:ext cx="2124075" cy="3125788"/>
          </a:xfrm>
          <a:prstGeom prst="roundRect">
            <a:avLst>
              <a:gd name="adj" fmla="val 16667"/>
            </a:avLst>
          </a:prstGeom>
          <a:solidFill>
            <a:srgbClr val="3AB03A"/>
          </a:solidFill>
          <a:ln w="3175" algn="ctr">
            <a:solidFill>
              <a:srgbClr val="FFFFFF"/>
            </a:solidFill>
            <a:round/>
            <a:headEnd type="none" w="sm" len="sm"/>
            <a:tailEnd type="none" w="sm" len="sm"/>
          </a:ln>
          <a:effectLst>
            <a:outerShdw blurRad="63500" sx="102000" sy="102000" algn="ctr" rotWithShape="0">
              <a:prstClr val="black">
                <a:alpha val="40000"/>
              </a:prstClr>
            </a:outerShdw>
          </a:effectLst>
          <a:scene3d>
            <a:camera prst="orthographicFront"/>
            <a:lightRig rig="threePt" dir="t"/>
          </a:scene3d>
          <a:sp3d>
            <a:bevelT/>
          </a:sp3d>
        </p:spPr>
        <p:txBody>
          <a:bodyPr vert="horz" wrap="none" lIns="91440" tIns="45720" rIns="91440" bIns="45720" numCol="1" anchor="t" anchorCtr="0" compatLnSpc="1">
            <a:prstTxWarp prst="textNoShape">
              <a:avLst/>
            </a:prstTxWarp>
          </a:bodyPr>
          <a:lstStyle/>
          <a:p>
            <a:pPr algn="ctr">
              <a:lnSpc>
                <a:spcPct val="90000"/>
              </a:lnSpc>
              <a:spcBef>
                <a:spcPct val="30000"/>
              </a:spcBef>
            </a:pPr>
            <a:r>
              <a:rPr lang="en-US" altLang="ja-JP" b="1">
                <a:effectLst>
                  <a:outerShdw blurRad="38100" dist="38100" dir="2700000" algn="tl">
                    <a:srgbClr val="000000"/>
                  </a:outerShdw>
                </a:effectLst>
                <a:latin typeface="Segoe Semibold" pitchFamily="34" charset="0"/>
                <a:ea typeface="ＭＳ Ｐゴシック" pitchFamily="50" charset="-128"/>
              </a:rPr>
              <a:t>Windows</a:t>
            </a:r>
            <a:br>
              <a:rPr lang="en-US" altLang="ja-JP" b="1">
                <a:effectLst>
                  <a:outerShdw blurRad="38100" dist="38100" dir="2700000" algn="tl">
                    <a:srgbClr val="000000"/>
                  </a:outerShdw>
                </a:effectLst>
                <a:latin typeface="Segoe Semibold" pitchFamily="34" charset="0"/>
                <a:ea typeface="ＭＳ Ｐゴシック" pitchFamily="50" charset="-128"/>
              </a:rPr>
            </a:br>
            <a:r>
              <a:rPr lang="en-US" altLang="ja-JP" b="1">
                <a:effectLst>
                  <a:outerShdw blurRad="38100" dist="38100" dir="2700000" algn="tl">
                    <a:srgbClr val="000000"/>
                  </a:outerShdw>
                </a:effectLst>
                <a:latin typeface="Segoe Semibold" pitchFamily="34" charset="0"/>
                <a:ea typeface="ＭＳ Ｐゴシック" pitchFamily="50" charset="-128"/>
              </a:rPr>
              <a:t>Presentation</a:t>
            </a:r>
            <a:br>
              <a:rPr lang="en-US" altLang="ja-JP" b="1">
                <a:effectLst>
                  <a:outerShdw blurRad="38100" dist="38100" dir="2700000" algn="tl">
                    <a:srgbClr val="000000"/>
                  </a:outerShdw>
                </a:effectLst>
                <a:latin typeface="Segoe Semibold" pitchFamily="34" charset="0"/>
                <a:ea typeface="ＭＳ Ｐゴシック" pitchFamily="50" charset="-128"/>
              </a:rPr>
            </a:br>
            <a:r>
              <a:rPr lang="en-US" altLang="ja-JP" b="1">
                <a:effectLst>
                  <a:outerShdw blurRad="38100" dist="38100" dir="2700000" algn="tl">
                    <a:srgbClr val="000000"/>
                  </a:outerShdw>
                </a:effectLst>
                <a:latin typeface="Segoe Semibold" pitchFamily="34" charset="0"/>
                <a:ea typeface="ＭＳ Ｐゴシック" pitchFamily="50" charset="-128"/>
              </a:rPr>
              <a:t>Foundation</a:t>
            </a:r>
          </a:p>
        </p:txBody>
      </p:sp>
      <p:sp>
        <p:nvSpPr>
          <p:cNvPr id="530438" name="AutoShape 6"/>
          <p:cNvSpPr>
            <a:spLocks noChangeArrowheads="1"/>
          </p:cNvSpPr>
          <p:nvPr/>
        </p:nvSpPr>
        <p:spPr bwMode="auto">
          <a:xfrm>
            <a:off x="8353426" y="2133188"/>
            <a:ext cx="2124075" cy="3125788"/>
          </a:xfrm>
          <a:prstGeom prst="roundRect">
            <a:avLst>
              <a:gd name="adj" fmla="val 16667"/>
            </a:avLst>
          </a:prstGeom>
          <a:solidFill>
            <a:srgbClr val="C82222"/>
          </a:solidFill>
          <a:ln w="3175" algn="ctr">
            <a:solidFill>
              <a:srgbClr val="FFFFFF"/>
            </a:solidFill>
            <a:round/>
            <a:headEnd type="none" w="sm" len="sm"/>
            <a:tailEnd type="none" w="sm" len="sm"/>
          </a:ln>
          <a:effectLst>
            <a:outerShdw blurRad="63500" sx="102000" sy="102000" algn="ctr" rotWithShape="0">
              <a:prstClr val="black">
                <a:alpha val="40000"/>
              </a:prstClr>
            </a:outerShdw>
          </a:effectLst>
          <a:scene3d>
            <a:camera prst="orthographicFront"/>
            <a:lightRig rig="threePt" dir="t"/>
          </a:scene3d>
          <a:sp3d>
            <a:bevelT/>
          </a:sp3d>
        </p:spPr>
        <p:txBody>
          <a:bodyPr vert="horz" wrap="none" lIns="91440" tIns="45720" rIns="91440" bIns="45720" numCol="1" anchor="t" anchorCtr="0" compatLnSpc="1">
            <a:prstTxWarp prst="textNoShape">
              <a:avLst/>
            </a:prstTxWarp>
          </a:bodyPr>
          <a:lstStyle/>
          <a:p>
            <a:pPr algn="ctr">
              <a:lnSpc>
                <a:spcPct val="90000"/>
              </a:lnSpc>
              <a:spcBef>
                <a:spcPct val="30000"/>
              </a:spcBef>
            </a:pPr>
            <a:r>
              <a:rPr lang="en-US" altLang="ja-JP" b="1" dirty="0">
                <a:effectLst>
                  <a:outerShdw blurRad="38100" dist="38100" dir="2700000" algn="tl">
                    <a:srgbClr val="000000"/>
                  </a:outerShdw>
                </a:effectLst>
                <a:latin typeface="Segoe Semibold" pitchFamily="34" charset="0"/>
                <a:ea typeface="ＭＳ Ｐゴシック" pitchFamily="50" charset="-128"/>
              </a:rPr>
              <a:t>Windows</a:t>
            </a:r>
            <a:br>
              <a:rPr lang="en-US" altLang="ja-JP" b="1" dirty="0">
                <a:effectLst>
                  <a:outerShdw blurRad="38100" dist="38100" dir="2700000" algn="tl">
                    <a:srgbClr val="000000"/>
                  </a:outerShdw>
                </a:effectLst>
                <a:latin typeface="Segoe Semibold" pitchFamily="34" charset="0"/>
                <a:ea typeface="ＭＳ Ｐゴシック" pitchFamily="50" charset="-128"/>
              </a:rPr>
            </a:br>
            <a:r>
              <a:rPr lang="en-US" altLang="ja-JP" b="1" dirty="0" err="1">
                <a:effectLst>
                  <a:outerShdw blurRad="38100" dist="38100" dir="2700000" algn="tl">
                    <a:srgbClr val="000000"/>
                  </a:outerShdw>
                </a:effectLst>
                <a:latin typeface="Segoe Semibold" pitchFamily="34" charset="0"/>
                <a:ea typeface="ＭＳ Ｐゴシック" pitchFamily="50" charset="-128"/>
              </a:rPr>
              <a:t>CardSpace</a:t>
            </a:r>
            <a:r>
              <a:rPr lang="en-US" altLang="ja-JP" b="1" dirty="0">
                <a:effectLst>
                  <a:outerShdw blurRad="38100" dist="38100" dir="2700000" algn="tl">
                    <a:srgbClr val="000000"/>
                  </a:outerShdw>
                </a:effectLst>
                <a:latin typeface="Segoe Semibold" pitchFamily="34" charset="0"/>
                <a:ea typeface="ＭＳ Ｐゴシック" pitchFamily="50" charset="-128"/>
              </a:rPr>
              <a:t>™</a:t>
            </a:r>
          </a:p>
        </p:txBody>
      </p:sp>
      <p:sp>
        <p:nvSpPr>
          <p:cNvPr id="530439" name="AutoShape 7"/>
          <p:cNvSpPr>
            <a:spLocks noChangeArrowheads="1"/>
          </p:cNvSpPr>
          <p:nvPr/>
        </p:nvSpPr>
        <p:spPr bwMode="ltGray">
          <a:xfrm>
            <a:off x="3927476" y="2123663"/>
            <a:ext cx="2124075" cy="3125788"/>
          </a:xfrm>
          <a:prstGeom prst="roundRect">
            <a:avLst>
              <a:gd name="adj" fmla="val 16667"/>
            </a:avLst>
          </a:prstGeom>
          <a:solidFill>
            <a:srgbClr val="8000EA"/>
          </a:solidFill>
          <a:ln w="3175" algn="ctr">
            <a:solidFill>
              <a:srgbClr val="FFFFFF"/>
            </a:solidFill>
            <a:round/>
            <a:headEnd type="none" w="sm" len="sm"/>
            <a:tailEnd type="none" w="sm" len="sm"/>
          </a:ln>
          <a:effectLst>
            <a:outerShdw blurRad="63500" sx="102000" sy="102000" algn="ctr" rotWithShape="0">
              <a:prstClr val="black">
                <a:alpha val="40000"/>
              </a:prstClr>
            </a:outerShdw>
          </a:effectLst>
          <a:scene3d>
            <a:camera prst="orthographicFront"/>
            <a:lightRig rig="threePt" dir="t"/>
          </a:scene3d>
          <a:sp3d>
            <a:bevelT/>
          </a:sp3d>
        </p:spPr>
        <p:txBody>
          <a:bodyPr vert="horz" wrap="none" lIns="91440" tIns="45720" rIns="91440" bIns="45720" numCol="1" anchor="t" anchorCtr="0" compatLnSpc="1">
            <a:prstTxWarp prst="textNoShape">
              <a:avLst/>
            </a:prstTxWarp>
          </a:bodyPr>
          <a:lstStyle/>
          <a:p>
            <a:pPr algn="ctr">
              <a:lnSpc>
                <a:spcPct val="90000"/>
              </a:lnSpc>
              <a:spcBef>
                <a:spcPct val="30000"/>
              </a:spcBef>
            </a:pPr>
            <a:r>
              <a:rPr lang="en-US" altLang="ja-JP" b="1">
                <a:effectLst>
                  <a:outerShdw blurRad="38100" dist="38100" dir="2700000" algn="tl">
                    <a:srgbClr val="000000"/>
                  </a:outerShdw>
                </a:effectLst>
                <a:latin typeface="Segoe Semibold" pitchFamily="34" charset="0"/>
                <a:ea typeface="ＭＳ Ｐゴシック" pitchFamily="50" charset="-128"/>
              </a:rPr>
              <a:t>Windows</a:t>
            </a:r>
            <a:br>
              <a:rPr lang="en-US" altLang="ja-JP" b="1">
                <a:effectLst>
                  <a:outerShdw blurRad="38100" dist="38100" dir="2700000" algn="tl">
                    <a:srgbClr val="000000"/>
                  </a:outerShdw>
                </a:effectLst>
                <a:latin typeface="Segoe Semibold" pitchFamily="34" charset="0"/>
                <a:ea typeface="ＭＳ Ｐゴシック" pitchFamily="50" charset="-128"/>
              </a:rPr>
            </a:br>
            <a:r>
              <a:rPr lang="en-US" altLang="ja-JP" b="1">
                <a:effectLst>
                  <a:outerShdw blurRad="38100" dist="38100" dir="2700000" algn="tl">
                    <a:srgbClr val="000000"/>
                  </a:outerShdw>
                </a:effectLst>
                <a:latin typeface="Segoe Semibold" pitchFamily="34" charset="0"/>
                <a:ea typeface="ＭＳ Ｐゴシック" pitchFamily="50" charset="-128"/>
              </a:rPr>
              <a:t>Communication</a:t>
            </a:r>
            <a:br>
              <a:rPr lang="en-US" altLang="ja-JP" b="1">
                <a:effectLst>
                  <a:outerShdw blurRad="38100" dist="38100" dir="2700000" algn="tl">
                    <a:srgbClr val="000000"/>
                  </a:outerShdw>
                </a:effectLst>
                <a:latin typeface="Segoe Semibold" pitchFamily="34" charset="0"/>
                <a:ea typeface="ＭＳ Ｐゴシック" pitchFamily="50" charset="-128"/>
              </a:rPr>
            </a:br>
            <a:r>
              <a:rPr lang="en-US" altLang="ja-JP" b="1">
                <a:effectLst>
                  <a:outerShdw blurRad="38100" dist="38100" dir="2700000" algn="tl">
                    <a:srgbClr val="000000"/>
                  </a:outerShdw>
                </a:effectLst>
                <a:latin typeface="Segoe Semibold" pitchFamily="34" charset="0"/>
                <a:ea typeface="ＭＳ Ｐゴシック" pitchFamily="50" charset="-128"/>
              </a:rPr>
              <a:t>Foundation</a:t>
            </a:r>
          </a:p>
        </p:txBody>
      </p:sp>
      <p:sp>
        <p:nvSpPr>
          <p:cNvPr id="530440" name="AutoShape 8"/>
          <p:cNvSpPr>
            <a:spLocks noChangeArrowheads="1"/>
          </p:cNvSpPr>
          <p:nvPr/>
        </p:nvSpPr>
        <p:spPr bwMode="auto">
          <a:xfrm>
            <a:off x="6140451" y="2123663"/>
            <a:ext cx="2124075" cy="3125788"/>
          </a:xfrm>
          <a:prstGeom prst="roundRect">
            <a:avLst>
              <a:gd name="adj" fmla="val 16667"/>
            </a:avLst>
          </a:prstGeom>
          <a:solidFill>
            <a:srgbClr val="FF6600"/>
          </a:solidFill>
          <a:ln w="3175" algn="ctr">
            <a:solidFill>
              <a:srgbClr val="FFFFFF"/>
            </a:solidFill>
            <a:round/>
            <a:headEnd type="none" w="sm" len="sm"/>
            <a:tailEnd type="none" w="sm" len="sm"/>
          </a:ln>
          <a:effectLst>
            <a:outerShdw blurRad="63500" sx="102000" sy="102000" algn="ctr" rotWithShape="0">
              <a:prstClr val="black">
                <a:alpha val="40000"/>
              </a:prstClr>
            </a:outerShdw>
          </a:effectLst>
          <a:scene3d>
            <a:camera prst="orthographicFront"/>
            <a:lightRig rig="threePt" dir="t"/>
          </a:scene3d>
          <a:sp3d>
            <a:bevelT/>
          </a:sp3d>
        </p:spPr>
        <p:txBody>
          <a:bodyPr vert="horz" wrap="none" lIns="91440" tIns="45720" rIns="91440" bIns="45720" numCol="1" anchor="t" anchorCtr="0" compatLnSpc="1">
            <a:prstTxWarp prst="textNoShape">
              <a:avLst/>
            </a:prstTxWarp>
          </a:bodyPr>
          <a:lstStyle/>
          <a:p>
            <a:pPr algn="ctr">
              <a:lnSpc>
                <a:spcPct val="90000"/>
              </a:lnSpc>
              <a:spcBef>
                <a:spcPct val="30000"/>
              </a:spcBef>
            </a:pPr>
            <a:r>
              <a:rPr lang="en-US" altLang="ja-JP" b="1">
                <a:effectLst>
                  <a:outerShdw blurRad="38100" dist="38100" dir="2700000" algn="tl">
                    <a:srgbClr val="000000"/>
                  </a:outerShdw>
                </a:effectLst>
                <a:latin typeface="Segoe Semibold" pitchFamily="34" charset="0"/>
                <a:ea typeface="ＭＳ Ｐゴシック" pitchFamily="50" charset="-128"/>
              </a:rPr>
              <a:t>Windows</a:t>
            </a:r>
            <a:br>
              <a:rPr lang="en-US" altLang="ja-JP" b="1">
                <a:effectLst>
                  <a:outerShdw blurRad="38100" dist="38100" dir="2700000" algn="tl">
                    <a:srgbClr val="000000"/>
                  </a:outerShdw>
                </a:effectLst>
                <a:latin typeface="Segoe Semibold" pitchFamily="34" charset="0"/>
                <a:ea typeface="ＭＳ Ｐゴシック" pitchFamily="50" charset="-128"/>
              </a:rPr>
            </a:br>
            <a:r>
              <a:rPr lang="en-US" altLang="ja-JP" b="1">
                <a:effectLst>
                  <a:outerShdw blurRad="38100" dist="38100" dir="2700000" algn="tl">
                    <a:srgbClr val="000000"/>
                  </a:outerShdw>
                </a:effectLst>
                <a:latin typeface="Segoe Semibold" pitchFamily="34" charset="0"/>
                <a:ea typeface="ＭＳ Ｐゴシック" pitchFamily="50" charset="-128"/>
              </a:rPr>
              <a:t>Workflow</a:t>
            </a:r>
            <a:br>
              <a:rPr lang="en-US" altLang="ja-JP" b="1">
                <a:effectLst>
                  <a:outerShdw blurRad="38100" dist="38100" dir="2700000" algn="tl">
                    <a:srgbClr val="000000"/>
                  </a:outerShdw>
                </a:effectLst>
                <a:latin typeface="Segoe Semibold" pitchFamily="34" charset="0"/>
                <a:ea typeface="ＭＳ Ｐゴシック" pitchFamily="50" charset="-128"/>
              </a:rPr>
            </a:br>
            <a:r>
              <a:rPr lang="en-US" altLang="ja-JP" b="1">
                <a:effectLst>
                  <a:outerShdw blurRad="38100" dist="38100" dir="2700000" algn="tl">
                    <a:srgbClr val="000000"/>
                  </a:outerShdw>
                </a:effectLst>
                <a:latin typeface="Segoe Semibold" pitchFamily="34" charset="0"/>
                <a:ea typeface="ＭＳ Ｐゴシック" pitchFamily="50" charset="-128"/>
              </a:rPr>
              <a:t>Foundation</a:t>
            </a:r>
          </a:p>
        </p:txBody>
      </p:sp>
      <p:sp>
        <p:nvSpPr>
          <p:cNvPr id="530441" name="AutoShape 9"/>
          <p:cNvSpPr>
            <a:spLocks noChangeArrowheads="1"/>
          </p:cNvSpPr>
          <p:nvPr/>
        </p:nvSpPr>
        <p:spPr bwMode="auto">
          <a:xfrm>
            <a:off x="1714500" y="5387818"/>
            <a:ext cx="8770938" cy="1234205"/>
          </a:xfrm>
          <a:prstGeom prst="roundRect">
            <a:avLst>
              <a:gd name="adj" fmla="val 16667"/>
            </a:avLst>
          </a:prstGeom>
          <a:solidFill>
            <a:srgbClr val="0066FF"/>
          </a:solidFill>
          <a:ln w="3175" algn="ctr">
            <a:solidFill>
              <a:srgbClr val="FFFFFF"/>
            </a:solidFill>
            <a:round/>
            <a:headEnd type="none" w="sm" len="sm"/>
            <a:tailEnd type="none" w="sm" len="sm"/>
          </a:ln>
          <a:effectLst>
            <a:outerShdw blurRad="63500" sx="102000" sy="102000" algn="ctr" rotWithShape="0">
              <a:prstClr val="black">
                <a:alpha val="40000"/>
              </a:prstClr>
            </a:outerShdw>
          </a:effectLst>
          <a:scene3d>
            <a:camera prst="orthographicFront"/>
            <a:lightRig rig="threePt" dir="t"/>
          </a:scene3d>
          <a:sp3d>
            <a:bevelT/>
          </a:sp3d>
        </p:spPr>
        <p:txBody>
          <a:bodyPr vert="horz" wrap="none" lIns="91440" tIns="45720" rIns="91440" bIns="45720" numCol="1" anchor="ctr" anchorCtr="1" compatLnSpc="1">
            <a:prstTxWarp prst="textNoShape">
              <a:avLst/>
            </a:prstTxWarp>
          </a:bodyPr>
          <a:lstStyle/>
          <a:p>
            <a:pPr algn="ctr">
              <a:lnSpc>
                <a:spcPct val="90000"/>
              </a:lnSpc>
              <a:spcBef>
                <a:spcPct val="30000"/>
              </a:spcBef>
            </a:pPr>
            <a:r>
              <a:rPr lang="en-US" altLang="ja-JP" sz="2800" b="1">
                <a:effectLst>
                  <a:outerShdw blurRad="38100" dist="38100" dir="2700000" algn="tl">
                    <a:srgbClr val="000000"/>
                  </a:outerShdw>
                </a:effectLst>
                <a:latin typeface="Segoe Semibold" pitchFamily="34" charset="0"/>
                <a:ea typeface="ＭＳ Ｐゴシック" pitchFamily="50" charset="-128"/>
              </a:rPr>
              <a:t>.NET Framework 2.0</a:t>
            </a:r>
          </a:p>
        </p:txBody>
      </p:sp>
      <p:sp>
        <p:nvSpPr>
          <p:cNvPr id="530442" name="Text Box 10"/>
          <p:cNvSpPr txBox="1">
            <a:spLocks noChangeArrowheads="1"/>
          </p:cNvSpPr>
          <p:nvPr/>
        </p:nvSpPr>
        <p:spPr bwMode="auto">
          <a:xfrm>
            <a:off x="1728788" y="3153855"/>
            <a:ext cx="2076450" cy="1200329"/>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spAutoFit/>
          </a:bodyPr>
          <a:lstStyle/>
          <a:p>
            <a:pPr>
              <a:lnSpc>
                <a:spcPct val="100000"/>
              </a:lnSpc>
              <a:buFontTx/>
              <a:buBlip>
                <a:blip r:embed="rId3"/>
              </a:buBlip>
            </a:pPr>
            <a:r>
              <a:rPr lang="ja-JP" altLang="en-US" sz="1200" dirty="0">
                <a:latin typeface="Segoe Semibold" pitchFamily="34" charset="0"/>
              </a:rPr>
              <a:t> ユーザーエクスペリエン</a:t>
            </a:r>
            <a:br>
              <a:rPr lang="ja-JP" altLang="en-US" sz="1200" dirty="0">
                <a:latin typeface="Segoe Semibold" pitchFamily="34" charset="0"/>
              </a:rPr>
            </a:br>
            <a:r>
              <a:rPr lang="ja-JP" altLang="en-US" sz="1200" dirty="0">
                <a:latin typeface="Segoe Semibold" pitchFamily="34" charset="0"/>
              </a:rPr>
              <a:t>   スの強化</a:t>
            </a:r>
          </a:p>
          <a:p>
            <a:pPr>
              <a:lnSpc>
                <a:spcPct val="100000"/>
              </a:lnSpc>
              <a:buFontTx/>
              <a:buBlip>
                <a:blip r:embed="rId3"/>
              </a:buBlip>
            </a:pPr>
            <a:r>
              <a:rPr lang="ja-JP" altLang="en-US" sz="1200" dirty="0">
                <a:latin typeface="Segoe Semibold" pitchFamily="34" charset="0"/>
              </a:rPr>
              <a:t> アプリケーション構築の</a:t>
            </a:r>
            <a:br>
              <a:rPr lang="ja-JP" altLang="en-US" sz="1200" dirty="0">
                <a:latin typeface="Segoe Semibold" pitchFamily="34" charset="0"/>
              </a:rPr>
            </a:br>
            <a:r>
              <a:rPr lang="ja-JP" altLang="en-US" sz="1200" dirty="0">
                <a:latin typeface="Segoe Semibold" pitchFamily="34" charset="0"/>
              </a:rPr>
              <a:t>    生産性向上</a:t>
            </a:r>
          </a:p>
          <a:p>
            <a:pPr>
              <a:lnSpc>
                <a:spcPct val="100000"/>
              </a:lnSpc>
              <a:buFontTx/>
              <a:buBlip>
                <a:blip r:embed="rId3"/>
              </a:buBlip>
            </a:pPr>
            <a:r>
              <a:rPr lang="ja-JP" altLang="en-US" sz="1200" dirty="0">
                <a:latin typeface="Segoe Semibold" pitchFamily="34" charset="0"/>
              </a:rPr>
              <a:t> アプリケーション形態の</a:t>
            </a:r>
            <a:br>
              <a:rPr lang="ja-JP" altLang="en-US" sz="1200" dirty="0">
                <a:latin typeface="Segoe Semibold" pitchFamily="34" charset="0"/>
              </a:rPr>
            </a:br>
            <a:r>
              <a:rPr lang="ja-JP" altLang="en-US" sz="1200" dirty="0">
                <a:latin typeface="Segoe Semibold" pitchFamily="34" charset="0"/>
              </a:rPr>
              <a:t>    汎用性</a:t>
            </a:r>
            <a:endParaRPr lang="en-US" altLang="ja-JP" sz="1200" dirty="0">
              <a:latin typeface="Segoe Semibold" pitchFamily="34" charset="0"/>
            </a:endParaRPr>
          </a:p>
        </p:txBody>
      </p:sp>
      <p:sp>
        <p:nvSpPr>
          <p:cNvPr id="530443" name="Text Box 11"/>
          <p:cNvSpPr txBox="1">
            <a:spLocks noChangeArrowheads="1"/>
          </p:cNvSpPr>
          <p:nvPr/>
        </p:nvSpPr>
        <p:spPr bwMode="auto">
          <a:xfrm>
            <a:off x="8367713" y="3153854"/>
            <a:ext cx="2076450" cy="1371600"/>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spAutoFit/>
          </a:bodyPr>
          <a:lstStyle/>
          <a:p>
            <a:pPr>
              <a:lnSpc>
                <a:spcPct val="100000"/>
              </a:lnSpc>
              <a:buFontTx/>
              <a:buBlip>
                <a:blip r:embed="rId3"/>
              </a:buBlip>
            </a:pPr>
            <a:r>
              <a:rPr lang="ja-JP" altLang="en-US" sz="1200" dirty="0">
                <a:latin typeface="Segoe Semibold" pitchFamily="34" charset="0"/>
              </a:rPr>
              <a:t> アイデンティティ メタ</a:t>
            </a:r>
            <a:br>
              <a:rPr lang="ja-JP" altLang="en-US" sz="1200" dirty="0">
                <a:latin typeface="Segoe Semibold" pitchFamily="34" charset="0"/>
              </a:rPr>
            </a:br>
            <a:r>
              <a:rPr lang="ja-JP" altLang="en-US" sz="1200" dirty="0">
                <a:latin typeface="Segoe Semibold" pitchFamily="34" charset="0"/>
              </a:rPr>
              <a:t>   システムの実現 </a:t>
            </a:r>
          </a:p>
          <a:p>
            <a:pPr>
              <a:lnSpc>
                <a:spcPct val="100000"/>
              </a:lnSpc>
              <a:buFontTx/>
              <a:buBlip>
                <a:blip r:embed="rId3"/>
              </a:buBlip>
            </a:pPr>
            <a:r>
              <a:rPr lang="ja-JP" altLang="en-US" sz="1200" dirty="0">
                <a:latin typeface="Segoe Semibold" pitchFamily="34" charset="0"/>
              </a:rPr>
              <a:t> セキュアで使いやすい </a:t>
            </a:r>
            <a:br>
              <a:rPr lang="ja-JP" altLang="en-US" sz="1200" dirty="0">
                <a:latin typeface="Segoe Semibold" pitchFamily="34" charset="0"/>
              </a:rPr>
            </a:br>
            <a:r>
              <a:rPr lang="ja-JP" altLang="en-US" sz="1200" dirty="0">
                <a:latin typeface="Segoe Semibold" pitchFamily="34" charset="0"/>
              </a:rPr>
              <a:t>    認証の仕組みを提供 </a:t>
            </a:r>
          </a:p>
          <a:p>
            <a:pPr>
              <a:lnSpc>
                <a:spcPct val="100000"/>
              </a:lnSpc>
              <a:buFontTx/>
              <a:buBlip>
                <a:blip r:embed="rId3"/>
              </a:buBlip>
            </a:pPr>
            <a:r>
              <a:rPr lang="ja-JP" altLang="en-US" sz="1200" dirty="0">
                <a:latin typeface="Segoe Semibold" pitchFamily="34" charset="0"/>
              </a:rPr>
              <a:t> 標準プロトコルに準拠</a:t>
            </a:r>
            <a:br>
              <a:rPr lang="ja-JP" altLang="en-US" sz="1200" dirty="0">
                <a:latin typeface="Segoe Semibold" pitchFamily="34" charset="0"/>
              </a:rPr>
            </a:br>
            <a:r>
              <a:rPr lang="ja-JP" altLang="en-US" sz="1200" dirty="0">
                <a:latin typeface="Segoe Semibold" pitchFamily="34" charset="0"/>
              </a:rPr>
              <a:t>   した相互運用性</a:t>
            </a:r>
            <a:br>
              <a:rPr lang="en-US" altLang="ja-JP" sz="1200" dirty="0">
                <a:latin typeface="Segoe Semibold" pitchFamily="34" charset="0"/>
              </a:rPr>
            </a:br>
            <a:r>
              <a:rPr lang="ja-JP" altLang="en-US" sz="1200" dirty="0">
                <a:latin typeface="Segoe Semibold" pitchFamily="34" charset="0"/>
              </a:rPr>
              <a:t>　 の実現</a:t>
            </a:r>
          </a:p>
        </p:txBody>
      </p:sp>
      <p:sp>
        <p:nvSpPr>
          <p:cNvPr id="530444" name="Text Box 12"/>
          <p:cNvSpPr txBox="1">
            <a:spLocks noChangeArrowheads="1"/>
          </p:cNvSpPr>
          <p:nvPr/>
        </p:nvSpPr>
        <p:spPr bwMode="auto">
          <a:xfrm>
            <a:off x="3946525" y="3153855"/>
            <a:ext cx="2076450" cy="1015663"/>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spAutoFit/>
          </a:bodyPr>
          <a:lstStyle/>
          <a:p>
            <a:pPr>
              <a:lnSpc>
                <a:spcPct val="100000"/>
              </a:lnSpc>
              <a:buFontTx/>
              <a:buBlip>
                <a:blip r:embed="rId3"/>
              </a:buBlip>
            </a:pPr>
            <a:r>
              <a:rPr lang="ja-JP" altLang="en-US" sz="1200">
                <a:latin typeface="Segoe Semibold" pitchFamily="34" charset="0"/>
              </a:rPr>
              <a:t> 分散アプリケーション</a:t>
            </a:r>
            <a:br>
              <a:rPr lang="ja-JP" altLang="en-US" sz="1200">
                <a:latin typeface="Segoe Semibold" pitchFamily="34" charset="0"/>
              </a:rPr>
            </a:br>
            <a:r>
              <a:rPr lang="ja-JP" altLang="en-US" sz="1200">
                <a:latin typeface="Segoe Semibold" pitchFamily="34" charset="0"/>
              </a:rPr>
              <a:t>    構築の生産性向上</a:t>
            </a:r>
          </a:p>
          <a:p>
            <a:pPr>
              <a:lnSpc>
                <a:spcPct val="100000"/>
              </a:lnSpc>
              <a:buFontTx/>
              <a:buBlip>
                <a:blip r:embed="rId3"/>
              </a:buBlip>
            </a:pPr>
            <a:r>
              <a:rPr lang="ja-JP" altLang="en-US" sz="1200">
                <a:latin typeface="Segoe Semibold" pitchFamily="34" charset="0"/>
              </a:rPr>
              <a:t> 相互運用性の実現</a:t>
            </a:r>
          </a:p>
          <a:p>
            <a:pPr>
              <a:lnSpc>
                <a:spcPct val="100000"/>
              </a:lnSpc>
              <a:buFontTx/>
              <a:buBlip>
                <a:blip r:embed="rId3"/>
              </a:buBlip>
            </a:pPr>
            <a:r>
              <a:rPr lang="ja-JP" altLang="en-US" sz="1200">
                <a:latin typeface="Segoe Semibold" pitchFamily="34" charset="0"/>
              </a:rPr>
              <a:t> サービス指向アプリケー</a:t>
            </a:r>
            <a:br>
              <a:rPr lang="ja-JP" altLang="en-US" sz="1200">
                <a:latin typeface="Segoe Semibold" pitchFamily="34" charset="0"/>
              </a:rPr>
            </a:br>
            <a:r>
              <a:rPr lang="ja-JP" altLang="en-US" sz="1200">
                <a:latin typeface="Segoe Semibold" pitchFamily="34" charset="0"/>
              </a:rPr>
              <a:t>    ションの実現</a:t>
            </a:r>
          </a:p>
        </p:txBody>
      </p:sp>
      <p:sp>
        <p:nvSpPr>
          <p:cNvPr id="530445" name="Text Box 13"/>
          <p:cNvSpPr txBox="1">
            <a:spLocks noChangeArrowheads="1"/>
          </p:cNvSpPr>
          <p:nvPr/>
        </p:nvSpPr>
        <p:spPr bwMode="auto">
          <a:xfrm>
            <a:off x="6169025" y="3153855"/>
            <a:ext cx="2076450" cy="1200329"/>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spAutoFit/>
          </a:bodyPr>
          <a:lstStyle/>
          <a:p>
            <a:pPr>
              <a:lnSpc>
                <a:spcPct val="100000"/>
              </a:lnSpc>
              <a:buFontTx/>
              <a:buBlip>
                <a:blip r:embed="rId3"/>
              </a:buBlip>
            </a:pPr>
            <a:r>
              <a:rPr lang="ja-JP" altLang="en-US" sz="1200">
                <a:latin typeface="Segoe Semibold" pitchFamily="34" charset="0"/>
              </a:rPr>
              <a:t> 多様なワークフロー </a:t>
            </a:r>
            <a:br>
              <a:rPr lang="ja-JP" altLang="en-US" sz="1200">
                <a:latin typeface="Segoe Semibold" pitchFamily="34" charset="0"/>
              </a:rPr>
            </a:br>
            <a:r>
              <a:rPr lang="ja-JP" altLang="en-US" sz="1200">
                <a:latin typeface="Segoe Semibold" pitchFamily="34" charset="0"/>
              </a:rPr>
              <a:t>   ソリューションの実現</a:t>
            </a:r>
          </a:p>
          <a:p>
            <a:pPr>
              <a:lnSpc>
                <a:spcPct val="100000"/>
              </a:lnSpc>
              <a:buFontTx/>
              <a:buBlip>
                <a:blip r:embed="rId3"/>
              </a:buBlip>
            </a:pPr>
            <a:r>
              <a:rPr lang="ja-JP" altLang="en-US" sz="1200">
                <a:latin typeface="Segoe Semibold" pitchFamily="34" charset="0"/>
              </a:rPr>
              <a:t> ワークフロー開発におけ</a:t>
            </a:r>
            <a:br>
              <a:rPr lang="ja-JP" altLang="en-US" sz="1200">
                <a:latin typeface="Segoe Semibold" pitchFamily="34" charset="0"/>
              </a:rPr>
            </a:br>
            <a:r>
              <a:rPr lang="ja-JP" altLang="en-US" sz="1200">
                <a:latin typeface="Segoe Semibold" pitchFamily="34" charset="0"/>
              </a:rPr>
              <a:t>   る生産性と柔軟性の向上</a:t>
            </a:r>
          </a:p>
          <a:p>
            <a:pPr>
              <a:lnSpc>
                <a:spcPct val="100000"/>
              </a:lnSpc>
              <a:buFontTx/>
              <a:buBlip>
                <a:blip r:embed="rId3"/>
              </a:buBlip>
            </a:pPr>
            <a:r>
              <a:rPr lang="ja-JP" altLang="en-US" sz="1200">
                <a:latin typeface="Segoe Semibold" pitchFamily="34" charset="0"/>
              </a:rPr>
              <a:t> 様々なレベルにおける</a:t>
            </a:r>
            <a:br>
              <a:rPr lang="ja-JP" altLang="en-US" sz="1200">
                <a:latin typeface="Segoe Semibold" pitchFamily="34" charset="0"/>
              </a:rPr>
            </a:br>
            <a:r>
              <a:rPr lang="ja-JP" altLang="en-US" sz="1200">
                <a:latin typeface="Segoe Semibold" pitchFamily="34" charset="0"/>
              </a:rPr>
              <a:t>    拡張性</a:t>
            </a:r>
          </a:p>
        </p:txBody>
      </p:sp>
      <p:pic>
        <p:nvPicPr>
          <p:cNvPr id="19" name="Picture 26" descr="Connecting people icon"/>
          <p:cNvPicPr>
            <a:picLocks noChangeAspect="1" noChangeArrowheads="1"/>
          </p:cNvPicPr>
          <p:nvPr/>
        </p:nvPicPr>
        <p:blipFill>
          <a:blip r:embed="rId4" cstate="print"/>
          <a:srcRect/>
          <a:stretch>
            <a:fillRect/>
          </a:stretch>
        </p:blipFill>
        <p:spPr bwMode="auto">
          <a:xfrm>
            <a:off x="5055032" y="4262282"/>
            <a:ext cx="863989" cy="863989"/>
          </a:xfrm>
          <a:prstGeom prst="rect">
            <a:avLst/>
          </a:prstGeom>
          <a:noFill/>
        </p:spPr>
      </p:pic>
      <p:pic>
        <p:nvPicPr>
          <p:cNvPr id="23" name="Picture 36" descr="visio process chart 2"/>
          <p:cNvPicPr>
            <a:picLocks noChangeAspect="1" noChangeArrowheads="1"/>
          </p:cNvPicPr>
          <p:nvPr/>
        </p:nvPicPr>
        <p:blipFill>
          <a:blip r:embed="rId5" cstate="print"/>
          <a:srcRect/>
          <a:stretch>
            <a:fillRect/>
          </a:stretch>
        </p:blipFill>
        <p:spPr bwMode="ltGray">
          <a:xfrm>
            <a:off x="7308342" y="4489910"/>
            <a:ext cx="671513" cy="517525"/>
          </a:xfrm>
          <a:prstGeom prst="rect">
            <a:avLst/>
          </a:prstGeom>
          <a:noFill/>
        </p:spPr>
      </p:pic>
      <p:grpSp>
        <p:nvGrpSpPr>
          <p:cNvPr id="2" name="Group 22"/>
          <p:cNvGrpSpPr>
            <a:grpSpLocks/>
          </p:cNvGrpSpPr>
          <p:nvPr/>
        </p:nvGrpSpPr>
        <p:grpSpPr bwMode="auto">
          <a:xfrm>
            <a:off x="2792361" y="4310062"/>
            <a:ext cx="902110" cy="826934"/>
            <a:chOff x="4058" y="776"/>
            <a:chExt cx="1462" cy="1384"/>
          </a:xfrm>
        </p:grpSpPr>
        <p:pic>
          <p:nvPicPr>
            <p:cNvPr id="27" name="Picture 23" descr="LonghornScreen-1"/>
            <p:cNvPicPr>
              <a:picLocks noChangeAspect="1" noChangeArrowheads="1"/>
            </p:cNvPicPr>
            <p:nvPr/>
          </p:nvPicPr>
          <p:blipFill>
            <a:blip r:embed="rId6"/>
            <a:srcRect/>
            <a:stretch>
              <a:fillRect/>
            </a:stretch>
          </p:blipFill>
          <p:spPr bwMode="auto">
            <a:xfrm>
              <a:off x="4058" y="776"/>
              <a:ext cx="1014" cy="984"/>
            </a:xfrm>
            <a:prstGeom prst="rect">
              <a:avLst/>
            </a:prstGeom>
            <a:noFill/>
          </p:spPr>
        </p:pic>
        <p:pic>
          <p:nvPicPr>
            <p:cNvPr id="28" name="Picture 24" descr="LonghornScreen-3"/>
            <p:cNvPicPr>
              <a:picLocks noChangeAspect="1" noChangeArrowheads="1"/>
            </p:cNvPicPr>
            <p:nvPr/>
          </p:nvPicPr>
          <p:blipFill>
            <a:blip r:embed="rId7"/>
            <a:srcRect/>
            <a:stretch>
              <a:fillRect/>
            </a:stretch>
          </p:blipFill>
          <p:spPr bwMode="auto">
            <a:xfrm>
              <a:off x="4285" y="1018"/>
              <a:ext cx="1008" cy="942"/>
            </a:xfrm>
            <a:prstGeom prst="rect">
              <a:avLst/>
            </a:prstGeom>
            <a:noFill/>
          </p:spPr>
        </p:pic>
        <p:pic>
          <p:nvPicPr>
            <p:cNvPr id="29" name="Picture 25" descr="LonghornScreen-2"/>
            <p:cNvPicPr>
              <a:picLocks noChangeAspect="1" noChangeArrowheads="1"/>
            </p:cNvPicPr>
            <p:nvPr/>
          </p:nvPicPr>
          <p:blipFill>
            <a:blip r:embed="rId8"/>
            <a:srcRect/>
            <a:stretch>
              <a:fillRect/>
            </a:stretch>
          </p:blipFill>
          <p:spPr bwMode="auto">
            <a:xfrm>
              <a:off x="4506" y="1218"/>
              <a:ext cx="1014" cy="942"/>
            </a:xfrm>
            <a:prstGeom prst="rect">
              <a:avLst/>
            </a:prstGeom>
            <a:noFill/>
          </p:spPr>
        </p:pic>
      </p:grpSp>
      <p:grpSp>
        <p:nvGrpSpPr>
          <p:cNvPr id="3" name="グループ化 78"/>
          <p:cNvGrpSpPr/>
          <p:nvPr/>
        </p:nvGrpSpPr>
        <p:grpSpPr>
          <a:xfrm>
            <a:off x="9620865" y="4422402"/>
            <a:ext cx="619433" cy="585789"/>
            <a:chOff x="5969939" y="-1008318"/>
            <a:chExt cx="888062" cy="839828"/>
          </a:xfrm>
        </p:grpSpPr>
        <p:pic>
          <p:nvPicPr>
            <p:cNvPr id="36" name="Picture 232" descr="mini lock_s"/>
            <p:cNvPicPr>
              <a:picLocks noChangeAspect="1" noChangeArrowheads="1"/>
            </p:cNvPicPr>
            <p:nvPr/>
          </p:nvPicPr>
          <p:blipFill>
            <a:blip r:embed="rId9" cstate="print"/>
            <a:srcRect/>
            <a:stretch>
              <a:fillRect/>
            </a:stretch>
          </p:blipFill>
          <p:spPr bwMode="auto">
            <a:xfrm>
              <a:off x="6131588" y="-991582"/>
              <a:ext cx="210257" cy="327903"/>
            </a:xfrm>
            <a:prstGeom prst="rect">
              <a:avLst/>
            </a:prstGeom>
            <a:noFill/>
          </p:spPr>
        </p:pic>
        <p:pic>
          <p:nvPicPr>
            <p:cNvPr id="37" name="Picture 233" descr="mini certificate_s"/>
            <p:cNvPicPr>
              <a:picLocks noChangeAspect="1" noChangeArrowheads="1"/>
            </p:cNvPicPr>
            <p:nvPr/>
          </p:nvPicPr>
          <p:blipFill>
            <a:blip r:embed="rId10" cstate="print"/>
            <a:srcRect/>
            <a:stretch>
              <a:fillRect/>
            </a:stretch>
          </p:blipFill>
          <p:spPr bwMode="auto">
            <a:xfrm>
              <a:off x="6418930" y="-1008318"/>
              <a:ext cx="360277" cy="487069"/>
            </a:xfrm>
            <a:prstGeom prst="rect">
              <a:avLst/>
            </a:prstGeom>
            <a:noFill/>
          </p:spPr>
        </p:pic>
        <p:grpSp>
          <p:nvGrpSpPr>
            <p:cNvPr id="4" name="Group 44"/>
            <p:cNvGrpSpPr>
              <a:grpSpLocks/>
            </p:cNvGrpSpPr>
            <p:nvPr/>
          </p:nvGrpSpPr>
          <p:grpSpPr bwMode="auto">
            <a:xfrm>
              <a:off x="5969939" y="-805766"/>
              <a:ext cx="888062" cy="637276"/>
              <a:chOff x="4614" y="3005"/>
              <a:chExt cx="2138" cy="1598"/>
            </a:xfrm>
          </p:grpSpPr>
          <p:pic>
            <p:nvPicPr>
              <p:cNvPr id="67" name="Picture 45" descr="individual oval"/>
              <p:cNvPicPr>
                <a:picLocks noChangeAspect="1" noChangeArrowheads="1"/>
              </p:cNvPicPr>
              <p:nvPr/>
            </p:nvPicPr>
            <p:blipFill>
              <a:blip r:embed="rId11" cstate="print"/>
              <a:srcRect/>
              <a:stretch>
                <a:fillRect/>
              </a:stretch>
            </p:blipFill>
            <p:spPr bwMode="auto">
              <a:xfrm>
                <a:off x="4614" y="3762"/>
                <a:ext cx="1011" cy="486"/>
              </a:xfrm>
              <a:prstGeom prst="rect">
                <a:avLst/>
              </a:prstGeom>
              <a:noFill/>
            </p:spPr>
          </p:pic>
          <p:pic>
            <p:nvPicPr>
              <p:cNvPr id="68" name="Picture 46" descr="team ovals"/>
              <p:cNvPicPr>
                <a:picLocks noChangeAspect="1" noChangeArrowheads="1"/>
              </p:cNvPicPr>
              <p:nvPr/>
            </p:nvPicPr>
            <p:blipFill>
              <a:blip r:embed="rId12" cstate="print"/>
              <a:srcRect/>
              <a:stretch>
                <a:fillRect/>
              </a:stretch>
            </p:blipFill>
            <p:spPr bwMode="auto">
              <a:xfrm>
                <a:off x="5138" y="3445"/>
                <a:ext cx="1614" cy="1158"/>
              </a:xfrm>
              <a:prstGeom prst="rect">
                <a:avLst/>
              </a:prstGeom>
              <a:noFill/>
            </p:spPr>
          </p:pic>
          <p:pic>
            <p:nvPicPr>
              <p:cNvPr id="69" name="Picture 47" descr="woman"/>
              <p:cNvPicPr>
                <a:picLocks noChangeAspect="1" noChangeArrowheads="1"/>
              </p:cNvPicPr>
              <p:nvPr/>
            </p:nvPicPr>
            <p:blipFill>
              <a:blip r:embed="rId13" cstate="print"/>
              <a:srcRect/>
              <a:stretch>
                <a:fillRect/>
              </a:stretch>
            </p:blipFill>
            <p:spPr bwMode="auto">
              <a:xfrm>
                <a:off x="4877" y="3224"/>
                <a:ext cx="357" cy="939"/>
              </a:xfrm>
              <a:prstGeom prst="rect">
                <a:avLst/>
              </a:prstGeom>
              <a:noFill/>
            </p:spPr>
          </p:pic>
          <p:pic>
            <p:nvPicPr>
              <p:cNvPr id="70" name="Picture 48" descr="woman violet"/>
              <p:cNvPicPr>
                <a:picLocks noChangeAspect="1" noChangeArrowheads="1"/>
              </p:cNvPicPr>
              <p:nvPr/>
            </p:nvPicPr>
            <p:blipFill>
              <a:blip r:embed="rId14" cstate="print"/>
              <a:srcRect/>
              <a:stretch>
                <a:fillRect/>
              </a:stretch>
            </p:blipFill>
            <p:spPr bwMode="auto">
              <a:xfrm flipH="1">
                <a:off x="6228" y="3246"/>
                <a:ext cx="306" cy="804"/>
              </a:xfrm>
              <a:prstGeom prst="rect">
                <a:avLst/>
              </a:prstGeom>
              <a:noFill/>
            </p:spPr>
          </p:pic>
          <p:pic>
            <p:nvPicPr>
              <p:cNvPr id="71" name="Picture 49" descr="man green"/>
              <p:cNvPicPr>
                <a:picLocks noChangeAspect="1" noChangeArrowheads="1"/>
              </p:cNvPicPr>
              <p:nvPr/>
            </p:nvPicPr>
            <p:blipFill>
              <a:blip r:embed="rId15" cstate="print"/>
              <a:srcRect/>
              <a:stretch>
                <a:fillRect/>
              </a:stretch>
            </p:blipFill>
            <p:spPr bwMode="auto">
              <a:xfrm>
                <a:off x="5441" y="3005"/>
                <a:ext cx="282" cy="755"/>
              </a:xfrm>
              <a:prstGeom prst="rect">
                <a:avLst/>
              </a:prstGeom>
              <a:noFill/>
            </p:spPr>
          </p:pic>
          <p:pic>
            <p:nvPicPr>
              <p:cNvPr id="72" name="Picture 50" descr="man purple"/>
              <p:cNvPicPr>
                <a:picLocks noChangeAspect="1" noChangeArrowheads="1"/>
              </p:cNvPicPr>
              <p:nvPr/>
            </p:nvPicPr>
            <p:blipFill>
              <a:blip r:embed="rId16" cstate="print"/>
              <a:srcRect/>
              <a:stretch>
                <a:fillRect/>
              </a:stretch>
            </p:blipFill>
            <p:spPr bwMode="auto">
              <a:xfrm flipH="1">
                <a:off x="5792" y="3626"/>
                <a:ext cx="316" cy="830"/>
              </a:xfrm>
              <a:prstGeom prst="rect">
                <a:avLst/>
              </a:prstGeom>
              <a:noFill/>
            </p:spPr>
          </p:pic>
        </p:grpSp>
      </p:grpSp>
      <p:pic>
        <p:nvPicPr>
          <p:cNvPr id="80" name="Picture 25" descr="Microsoft"/>
          <p:cNvPicPr>
            <a:picLocks noChangeAspect="1" noChangeArrowheads="1"/>
          </p:cNvPicPr>
          <p:nvPr/>
        </p:nvPicPr>
        <p:blipFill>
          <a:blip r:embed="rId17" cstate="print"/>
          <a:srcRect/>
          <a:stretch>
            <a:fillRect/>
          </a:stretch>
        </p:blipFill>
        <p:spPr bwMode="hidden">
          <a:xfrm>
            <a:off x="8185174" y="6000768"/>
            <a:ext cx="1196975" cy="539750"/>
          </a:xfrm>
          <a:prstGeom prst="rect">
            <a:avLst/>
          </a:prstGeom>
          <a:noFill/>
        </p:spPr>
      </p:pic>
      <p:grpSp>
        <p:nvGrpSpPr>
          <p:cNvPr id="5" name="Group 20"/>
          <p:cNvGrpSpPr>
            <a:grpSpLocks noChangeAspect="1"/>
          </p:cNvGrpSpPr>
          <p:nvPr/>
        </p:nvGrpSpPr>
        <p:grpSpPr bwMode="auto">
          <a:xfrm>
            <a:off x="9280556" y="0"/>
            <a:ext cx="1244600" cy="1243012"/>
            <a:chOff x="1694" y="1197"/>
            <a:chExt cx="2371" cy="2371"/>
          </a:xfrm>
        </p:grpSpPr>
        <p:pic>
          <p:nvPicPr>
            <p:cNvPr id="39" name="Picture 21" descr="Microsoft"/>
            <p:cNvPicPr>
              <a:picLocks noChangeAspect="1" noChangeArrowheads="1"/>
            </p:cNvPicPr>
            <p:nvPr/>
          </p:nvPicPr>
          <p:blipFill>
            <a:blip r:embed="rId18" cstate="print"/>
            <a:srcRect/>
            <a:stretch>
              <a:fillRect/>
            </a:stretch>
          </p:blipFill>
          <p:spPr bwMode="auto">
            <a:xfrm>
              <a:off x="1694" y="1197"/>
              <a:ext cx="1186" cy="1186"/>
            </a:xfrm>
            <a:prstGeom prst="rect">
              <a:avLst/>
            </a:prstGeom>
            <a:noFill/>
          </p:spPr>
        </p:pic>
        <p:pic>
          <p:nvPicPr>
            <p:cNvPr id="40" name="Picture 22" descr="Microsoft"/>
            <p:cNvPicPr>
              <a:picLocks noChangeAspect="1" noChangeArrowheads="1"/>
            </p:cNvPicPr>
            <p:nvPr/>
          </p:nvPicPr>
          <p:blipFill>
            <a:blip r:embed="rId19" cstate="print"/>
            <a:srcRect/>
            <a:stretch>
              <a:fillRect/>
            </a:stretch>
          </p:blipFill>
          <p:spPr bwMode="auto">
            <a:xfrm>
              <a:off x="2879" y="1197"/>
              <a:ext cx="1186" cy="1186"/>
            </a:xfrm>
            <a:prstGeom prst="rect">
              <a:avLst/>
            </a:prstGeom>
            <a:noFill/>
          </p:spPr>
        </p:pic>
        <p:pic>
          <p:nvPicPr>
            <p:cNvPr id="41" name="Picture 23" descr="Microsoft"/>
            <p:cNvPicPr>
              <a:picLocks noChangeAspect="1" noChangeArrowheads="1"/>
            </p:cNvPicPr>
            <p:nvPr/>
          </p:nvPicPr>
          <p:blipFill>
            <a:blip r:embed="rId20" cstate="print"/>
            <a:srcRect/>
            <a:stretch>
              <a:fillRect/>
            </a:stretch>
          </p:blipFill>
          <p:spPr bwMode="auto">
            <a:xfrm>
              <a:off x="1694" y="2382"/>
              <a:ext cx="1186" cy="1186"/>
            </a:xfrm>
            <a:prstGeom prst="rect">
              <a:avLst/>
            </a:prstGeom>
            <a:noFill/>
          </p:spPr>
        </p:pic>
        <p:pic>
          <p:nvPicPr>
            <p:cNvPr id="42" name="Picture 24" descr="Microsoft"/>
            <p:cNvPicPr>
              <a:picLocks noChangeAspect="1" noChangeArrowheads="1"/>
            </p:cNvPicPr>
            <p:nvPr/>
          </p:nvPicPr>
          <p:blipFill>
            <a:blip r:embed="rId21" cstate="print"/>
            <a:srcRect/>
            <a:stretch>
              <a:fillRect/>
            </a:stretch>
          </p:blipFill>
          <p:spPr bwMode="auto">
            <a:xfrm>
              <a:off x="2879" y="2382"/>
              <a:ext cx="1186" cy="1186"/>
            </a:xfrm>
            <a:prstGeom prst="rect">
              <a:avLst/>
            </a:prstGeom>
            <a:noFill/>
          </p:spPr>
        </p:pic>
        <p:pic>
          <p:nvPicPr>
            <p:cNvPr id="43" name="Picture 25" descr="Microsoft"/>
            <p:cNvPicPr>
              <a:picLocks noChangeAspect="1" noChangeArrowheads="1"/>
            </p:cNvPicPr>
            <p:nvPr/>
          </p:nvPicPr>
          <p:blipFill>
            <a:blip r:embed="rId22" cstate="print"/>
            <a:srcRect/>
            <a:stretch>
              <a:fillRect/>
            </a:stretch>
          </p:blipFill>
          <p:spPr bwMode="auto">
            <a:xfrm>
              <a:off x="2019" y="1522"/>
              <a:ext cx="1722" cy="1722"/>
            </a:xfrm>
            <a:prstGeom prst="rect">
              <a:avLst/>
            </a:prstGeom>
            <a:noFill/>
          </p:spPr>
        </p:pic>
      </p:gr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Rectangle 3"/>
          <p:cNvSpPr>
            <a:spLocks noChangeArrowheads="1"/>
          </p:cNvSpPr>
          <p:nvPr>
            <p:custDataLst>
              <p:tags r:id="rId1"/>
            </p:custDataLst>
          </p:nvPr>
        </p:nvSpPr>
        <p:spPr bwMode="ltGray">
          <a:xfrm>
            <a:off x="1865314" y="2222500"/>
            <a:ext cx="7342187" cy="1333500"/>
          </a:xfrm>
          <a:prstGeom prst="rect">
            <a:avLst/>
          </a:prstGeom>
          <a:solidFill>
            <a:srgbClr val="007233"/>
          </a:solidFill>
          <a:ln w="38100" cap="flat" cmpd="sng" algn="ctr">
            <a:noFill/>
            <a:prstDash val="solid"/>
            <a:headEnd/>
            <a:tailEnd/>
          </a:ln>
          <a:effectLst/>
          <a:extLst>
            <a:ext uri="{91240B29-F687-4F45-9708-019B960494DF}">
              <a14:hiddenLine xmlns:a14="http://schemas.microsoft.com/office/drawing/2010/main" w="38100" cap="flat" cmpd="sng" algn="ctr">
                <a:solidFill>
                  <a:schemeClr val="dk1"/>
                </a:solidFill>
                <a:prstDash val="solid"/>
                <a:headEnd/>
                <a:tailEnd/>
              </a14:hiddenLine>
            </a:ext>
          </a:extLst>
        </p:spPr>
        <p:style>
          <a:lnRef idx="1">
            <a:schemeClr val="dk1"/>
          </a:lnRef>
          <a:fillRef idx="3">
            <a:schemeClr val="dk1"/>
          </a:fillRef>
          <a:effectRef idx="2">
            <a:schemeClr val="dk1"/>
          </a:effectRef>
          <a:fontRef idx="minor">
            <a:schemeClr val="lt1"/>
          </a:fontRef>
        </p:style>
        <p:txBody>
          <a:bodyPr wrap="none" lIns="91436" tIns="45718" rIns="91436" bIns="45718" anchor="ctr">
            <a:flatTx/>
          </a:bodyPr>
          <a:lstStyle/>
          <a:p>
            <a:pPr>
              <a:defRPr/>
            </a:pPr>
            <a:endParaRPr lang="ja-JP" altLang="en-US">
              <a:solidFill>
                <a:srgbClr val="FFFFFF"/>
              </a:solidFill>
            </a:endParaRPr>
          </a:p>
        </p:txBody>
      </p:sp>
      <p:sp>
        <p:nvSpPr>
          <p:cNvPr id="200740" name="AutoShape 36"/>
          <p:cNvSpPr>
            <a:spLocks noChangeArrowheads="1"/>
          </p:cNvSpPr>
          <p:nvPr/>
        </p:nvSpPr>
        <p:spPr bwMode="ltGray">
          <a:xfrm>
            <a:off x="1809750" y="6172201"/>
            <a:ext cx="8572500" cy="614363"/>
          </a:xfrm>
          <a:prstGeom prst="roundRect">
            <a:avLst>
              <a:gd name="adj" fmla="val 16667"/>
            </a:avLst>
          </a:prstGeom>
          <a:solidFill>
            <a:schemeClr val="accent3">
              <a:lumMod val="50000"/>
            </a:schemeClr>
          </a:solidFill>
          <a:ln w="9525">
            <a:solidFill>
              <a:schemeClr val="bg2"/>
            </a:solidFill>
            <a:round/>
            <a:headEnd/>
            <a:tailEnd/>
          </a:ln>
          <a:effectLst/>
        </p:spPr>
        <p:txBody>
          <a:bodyPr wrap="none" lIns="91436" tIns="45718" rIns="91436" bIns="45718" anchor="ctr"/>
          <a:lstStyle/>
          <a:p>
            <a:pPr>
              <a:defRPr/>
            </a:pPr>
            <a:r>
              <a:rPr lang="ja-JP" altLang="en-GB" sz="1400" dirty="0">
                <a:effectLst>
                  <a:outerShdw blurRad="38100" dist="38100" dir="2700000" algn="tl">
                    <a:srgbClr val="000000">
                      <a:alpha val="43137"/>
                    </a:srgbClr>
                  </a:outerShdw>
                </a:effectLst>
                <a:cs typeface="Arial" charset="0"/>
              </a:rPr>
              <a:t>データソース </a:t>
            </a:r>
          </a:p>
        </p:txBody>
      </p:sp>
      <p:sp>
        <p:nvSpPr>
          <p:cNvPr id="200706" name="Rectangle 2"/>
          <p:cNvSpPr>
            <a:spLocks noChangeArrowheads="1"/>
          </p:cNvSpPr>
          <p:nvPr>
            <p:custDataLst>
              <p:tags r:id="rId2"/>
            </p:custDataLst>
          </p:nvPr>
        </p:nvSpPr>
        <p:spPr bwMode="ltGray">
          <a:xfrm>
            <a:off x="1865314" y="5216526"/>
            <a:ext cx="7342187" cy="815975"/>
          </a:xfrm>
          <a:prstGeom prst="rect">
            <a:avLst/>
          </a:prstGeom>
          <a:solidFill>
            <a:srgbClr val="007233"/>
          </a:solidFill>
          <a:ln w="38100" cap="flat" cmpd="sng" algn="ctr">
            <a:noFill/>
            <a:prstDash val="solid"/>
            <a:headEnd/>
            <a:tailEnd/>
          </a:ln>
          <a:effectLst/>
          <a:extLst>
            <a:ext uri="{91240B29-F687-4F45-9708-019B960494DF}">
              <a14:hiddenLine xmlns:a14="http://schemas.microsoft.com/office/drawing/2010/main" w="38100" cap="flat" cmpd="sng" algn="ctr">
                <a:solidFill>
                  <a:schemeClr val="dk1"/>
                </a:solidFill>
                <a:prstDash val="solid"/>
                <a:headEnd/>
                <a:tailEnd/>
              </a14:hiddenLine>
            </a:ext>
          </a:extLst>
        </p:spPr>
        <p:style>
          <a:lnRef idx="1">
            <a:schemeClr val="dk1"/>
          </a:lnRef>
          <a:fillRef idx="3">
            <a:schemeClr val="dk1"/>
          </a:fillRef>
          <a:effectRef idx="2">
            <a:schemeClr val="dk1"/>
          </a:effectRef>
          <a:fontRef idx="minor">
            <a:schemeClr val="lt1"/>
          </a:fontRef>
        </p:style>
        <p:txBody>
          <a:bodyPr wrap="none" lIns="91436" tIns="45718" rIns="91436" bIns="45718" anchor="ctr">
            <a:flatTx/>
          </a:bodyPr>
          <a:lstStyle/>
          <a:p>
            <a:pPr>
              <a:defRPr/>
            </a:pPr>
            <a:endParaRPr lang="ja-JP" altLang="en-US">
              <a:solidFill>
                <a:srgbClr val="FFFFFF"/>
              </a:solidFill>
            </a:endParaRPr>
          </a:p>
        </p:txBody>
      </p:sp>
      <p:sp>
        <p:nvSpPr>
          <p:cNvPr id="200707" name="Rectangle 3"/>
          <p:cNvSpPr>
            <a:spLocks noChangeArrowheads="1"/>
          </p:cNvSpPr>
          <p:nvPr>
            <p:custDataLst>
              <p:tags r:id="rId3"/>
            </p:custDataLst>
          </p:nvPr>
        </p:nvSpPr>
        <p:spPr bwMode="ltGray">
          <a:xfrm>
            <a:off x="1865314" y="3624263"/>
            <a:ext cx="7342187" cy="1524000"/>
          </a:xfrm>
          <a:prstGeom prst="rect">
            <a:avLst/>
          </a:prstGeom>
          <a:solidFill>
            <a:srgbClr val="007233"/>
          </a:solidFill>
          <a:ln w="38100" cap="flat" cmpd="sng" algn="ctr">
            <a:noFill/>
            <a:prstDash val="solid"/>
            <a:headEnd/>
            <a:tailEnd/>
          </a:ln>
          <a:effectLst/>
          <a:extLst>
            <a:ext uri="{91240B29-F687-4F45-9708-019B960494DF}">
              <a14:hiddenLine xmlns:a14="http://schemas.microsoft.com/office/drawing/2010/main" w="38100" cap="flat" cmpd="sng" algn="ctr">
                <a:solidFill>
                  <a:schemeClr val="dk1"/>
                </a:solidFill>
                <a:prstDash val="solid"/>
                <a:headEnd/>
                <a:tailEnd/>
              </a14:hiddenLine>
            </a:ext>
          </a:extLst>
        </p:spPr>
        <p:style>
          <a:lnRef idx="1">
            <a:schemeClr val="dk1"/>
          </a:lnRef>
          <a:fillRef idx="3">
            <a:schemeClr val="dk1"/>
          </a:fillRef>
          <a:effectRef idx="2">
            <a:schemeClr val="dk1"/>
          </a:effectRef>
          <a:fontRef idx="minor">
            <a:schemeClr val="lt1"/>
          </a:fontRef>
        </p:style>
        <p:txBody>
          <a:bodyPr wrap="none" lIns="91436" tIns="45718" rIns="91436" bIns="45718" anchor="ctr">
            <a:flatTx/>
          </a:bodyPr>
          <a:lstStyle/>
          <a:p>
            <a:pPr>
              <a:defRPr/>
            </a:pPr>
            <a:endParaRPr lang="ja-JP" altLang="en-US">
              <a:solidFill>
                <a:srgbClr val="FFFFFF"/>
              </a:solidFill>
            </a:endParaRPr>
          </a:p>
        </p:txBody>
      </p:sp>
      <p:sp>
        <p:nvSpPr>
          <p:cNvPr id="9222" name="Text Box 14"/>
          <p:cNvSpPr txBox="1">
            <a:spLocks noChangeArrowheads="1"/>
          </p:cNvSpPr>
          <p:nvPr/>
        </p:nvSpPr>
        <p:spPr bwMode="ltGray">
          <a:xfrm>
            <a:off x="1905001" y="4064000"/>
            <a:ext cx="2017713" cy="647700"/>
          </a:xfrm>
          <a:prstGeom prst="rect">
            <a:avLst/>
          </a:prstGeom>
          <a:noFill/>
          <a:ln w="9525" algn="ctr">
            <a:noFill/>
            <a:miter lim="800000"/>
            <a:headEnd/>
            <a:tailEnd/>
          </a:ln>
        </p:spPr>
        <p:txBody>
          <a:bodyPr lIns="91436" tIns="45718" rIns="91436" bIns="45718" anchor="ctr"/>
          <a:lstStyle/>
          <a:p>
            <a:r>
              <a:rPr lang="ja-JP" altLang="en-US" sz="1600">
                <a:effectLst>
                  <a:outerShdw blurRad="38100" dist="38100" dir="2700000" algn="tl">
                    <a:srgbClr val="000000">
                      <a:alpha val="43137"/>
                    </a:srgbClr>
                  </a:outerShdw>
                </a:effectLst>
              </a:rPr>
              <a:t>ビジネス レイヤ</a:t>
            </a:r>
          </a:p>
        </p:txBody>
      </p:sp>
      <p:sp>
        <p:nvSpPr>
          <p:cNvPr id="9223" name="Text Box 15"/>
          <p:cNvSpPr txBox="1">
            <a:spLocks noChangeArrowheads="1"/>
          </p:cNvSpPr>
          <p:nvPr/>
        </p:nvSpPr>
        <p:spPr bwMode="ltGray">
          <a:xfrm>
            <a:off x="1905001" y="5321300"/>
            <a:ext cx="2017713" cy="647700"/>
          </a:xfrm>
          <a:prstGeom prst="rect">
            <a:avLst/>
          </a:prstGeom>
          <a:noFill/>
          <a:ln w="9525" algn="ctr">
            <a:noFill/>
            <a:miter lim="800000"/>
            <a:headEnd/>
            <a:tailEnd/>
          </a:ln>
        </p:spPr>
        <p:txBody>
          <a:bodyPr lIns="91436" tIns="45718" rIns="91436" bIns="45718" anchor="ctr"/>
          <a:lstStyle/>
          <a:p>
            <a:r>
              <a:rPr lang="ja-JP" altLang="en-US" sz="1600">
                <a:effectLst>
                  <a:outerShdw blurRad="38100" dist="38100" dir="2700000" algn="tl">
                    <a:srgbClr val="000000">
                      <a:alpha val="43137"/>
                    </a:srgbClr>
                  </a:outerShdw>
                </a:effectLst>
              </a:rPr>
              <a:t>データ レイヤ</a:t>
            </a:r>
          </a:p>
        </p:txBody>
      </p:sp>
      <p:pic>
        <p:nvPicPr>
          <p:cNvPr id="9224" name="Picture 18" descr="XML Web Service sm"/>
          <p:cNvPicPr>
            <a:picLocks noChangeAspect="1" noChangeArrowheads="1"/>
          </p:cNvPicPr>
          <p:nvPr/>
        </p:nvPicPr>
        <p:blipFill>
          <a:blip r:embed="rId14"/>
          <a:srcRect/>
          <a:stretch>
            <a:fillRect/>
          </a:stretch>
        </p:blipFill>
        <p:spPr bwMode="ltGray">
          <a:xfrm>
            <a:off x="7239000" y="3676650"/>
            <a:ext cx="317500" cy="381000"/>
          </a:xfrm>
          <a:prstGeom prst="rect">
            <a:avLst/>
          </a:prstGeom>
          <a:noFill/>
          <a:ln w="9525">
            <a:noFill/>
            <a:miter lim="800000"/>
            <a:headEnd/>
            <a:tailEnd/>
          </a:ln>
        </p:spPr>
      </p:pic>
      <p:sp>
        <p:nvSpPr>
          <p:cNvPr id="9225" name="Text Box 19"/>
          <p:cNvSpPr txBox="1">
            <a:spLocks noChangeArrowheads="1"/>
          </p:cNvSpPr>
          <p:nvPr/>
        </p:nvSpPr>
        <p:spPr bwMode="ltGray">
          <a:xfrm>
            <a:off x="4826000" y="6286501"/>
            <a:ext cx="1690688" cy="309563"/>
          </a:xfrm>
          <a:prstGeom prst="rect">
            <a:avLst/>
          </a:prstGeom>
          <a:noFill/>
          <a:ln w="9525" algn="ctr">
            <a:noFill/>
            <a:miter lim="800000"/>
            <a:headEnd/>
            <a:tailEnd/>
          </a:ln>
        </p:spPr>
        <p:txBody>
          <a:bodyPr lIns="91436" tIns="45718" rIns="91436" bIns="45718" anchor="ctr">
            <a:spAutoFit/>
          </a:bodyPr>
          <a:lstStyle/>
          <a:p>
            <a:r>
              <a:rPr lang="ja-JP" altLang="en-US" sz="1400">
                <a:effectLst>
                  <a:outerShdw blurRad="38100" dist="38100" dir="2700000" algn="tl">
                    <a:srgbClr val="000000">
                      <a:alpha val="43137"/>
                    </a:srgbClr>
                  </a:outerShdw>
                </a:effectLst>
              </a:rPr>
              <a:t>データベース</a:t>
            </a:r>
          </a:p>
        </p:txBody>
      </p:sp>
      <p:sp>
        <p:nvSpPr>
          <p:cNvPr id="9226" name="AutoShape 35"/>
          <p:cNvSpPr>
            <a:spLocks noChangeArrowheads="1"/>
          </p:cNvSpPr>
          <p:nvPr/>
        </p:nvSpPr>
        <p:spPr bwMode="ltGray">
          <a:xfrm>
            <a:off x="1809750" y="1319214"/>
            <a:ext cx="8572500" cy="752475"/>
          </a:xfrm>
          <a:prstGeom prst="roundRect">
            <a:avLst>
              <a:gd name="adj" fmla="val 16667"/>
            </a:avLst>
          </a:prstGeom>
          <a:solidFill>
            <a:srgbClr val="00B0F0"/>
          </a:solidFill>
          <a:ln w="9525">
            <a:solidFill>
              <a:schemeClr val="bg2"/>
            </a:solidFill>
            <a:round/>
            <a:headEnd/>
            <a:tailEnd/>
          </a:ln>
        </p:spPr>
        <p:txBody>
          <a:bodyPr wrap="none" lIns="91436" tIns="45718" rIns="91436" bIns="45718" anchor="ctr"/>
          <a:lstStyle/>
          <a:p>
            <a:r>
              <a:rPr lang="ja-JP" altLang="en-GB" sz="1400" dirty="0">
                <a:solidFill>
                  <a:schemeClr val="bg1"/>
                </a:solidFill>
                <a:effectLst>
                  <a:outerShdw blurRad="38100" dist="38100" dir="2700000" algn="tl">
                    <a:srgbClr val="000000">
                      <a:alpha val="43137"/>
                    </a:srgbClr>
                  </a:outerShdw>
                </a:effectLst>
              </a:rPr>
              <a:t>クライアント</a:t>
            </a:r>
          </a:p>
        </p:txBody>
      </p:sp>
      <p:grpSp>
        <p:nvGrpSpPr>
          <p:cNvPr id="2" name="グループ化 55"/>
          <p:cNvGrpSpPr>
            <a:grpSpLocks/>
          </p:cNvGrpSpPr>
          <p:nvPr/>
        </p:nvGrpSpPr>
        <p:grpSpPr bwMode="ltGray">
          <a:xfrm>
            <a:off x="7310438" y="1071564"/>
            <a:ext cx="519112" cy="714375"/>
            <a:chOff x="7524739" y="1157271"/>
            <a:chExt cx="582613" cy="801688"/>
          </a:xfrm>
        </p:grpSpPr>
        <p:grpSp>
          <p:nvGrpSpPr>
            <p:cNvPr id="3" name="Group 6"/>
            <p:cNvGrpSpPr>
              <a:grpSpLocks/>
            </p:cNvGrpSpPr>
            <p:nvPr/>
          </p:nvGrpSpPr>
          <p:grpSpPr bwMode="ltGray">
            <a:xfrm>
              <a:off x="7680314" y="1296971"/>
              <a:ext cx="427038" cy="661988"/>
              <a:chOff x="2458" y="2258"/>
              <a:chExt cx="429" cy="665"/>
            </a:xfrm>
          </p:grpSpPr>
          <p:pic>
            <p:nvPicPr>
              <p:cNvPr id="9285" name="Picture 7" descr="iPAQ 4155 Front"/>
              <p:cNvPicPr>
                <a:picLocks noChangeAspect="1" noChangeArrowheads="1"/>
              </p:cNvPicPr>
              <p:nvPr/>
            </p:nvPicPr>
            <p:blipFill>
              <a:blip r:embed="rId15"/>
              <a:srcRect/>
              <a:stretch>
                <a:fillRect/>
              </a:stretch>
            </p:blipFill>
            <p:spPr bwMode="ltGray">
              <a:xfrm rot="-584618">
                <a:off x="2458" y="2258"/>
                <a:ext cx="429" cy="665"/>
              </a:xfrm>
              <a:prstGeom prst="rect">
                <a:avLst/>
              </a:prstGeom>
              <a:noFill/>
              <a:ln w="9525">
                <a:noFill/>
                <a:miter lim="800000"/>
                <a:headEnd/>
                <a:tailEnd/>
              </a:ln>
            </p:spPr>
          </p:pic>
          <p:pic>
            <p:nvPicPr>
              <p:cNvPr id="9286" name="Picture 8" descr="PocketPC"/>
              <p:cNvPicPr>
                <a:picLocks noChangeAspect="1" noChangeArrowheads="1"/>
              </p:cNvPicPr>
              <p:nvPr/>
            </p:nvPicPr>
            <p:blipFill>
              <a:blip r:embed="rId16"/>
              <a:srcRect r="2007" b="2596"/>
              <a:stretch>
                <a:fillRect/>
              </a:stretch>
            </p:blipFill>
            <p:spPr bwMode="ltGray">
              <a:xfrm rot="-640804">
                <a:off x="2487" y="2336"/>
                <a:ext cx="339" cy="417"/>
              </a:xfrm>
              <a:prstGeom prst="rect">
                <a:avLst/>
              </a:prstGeom>
              <a:noFill/>
              <a:ln w="9525">
                <a:noFill/>
                <a:miter lim="800000"/>
                <a:headEnd/>
                <a:tailEnd/>
              </a:ln>
            </p:spPr>
          </p:pic>
        </p:grpSp>
        <p:grpSp>
          <p:nvGrpSpPr>
            <p:cNvPr id="4" name="Group 9"/>
            <p:cNvGrpSpPr>
              <a:grpSpLocks/>
            </p:cNvGrpSpPr>
            <p:nvPr/>
          </p:nvGrpSpPr>
          <p:grpSpPr bwMode="ltGray">
            <a:xfrm rot="1002693">
              <a:off x="7524739" y="1157271"/>
              <a:ext cx="265113" cy="627063"/>
              <a:chOff x="2132" y="2170"/>
              <a:chExt cx="300" cy="710"/>
            </a:xfrm>
          </p:grpSpPr>
          <p:pic>
            <p:nvPicPr>
              <p:cNvPr id="9283" name="Picture 10" descr="Motorola MPx200"/>
              <p:cNvPicPr>
                <a:picLocks noChangeAspect="1" noChangeArrowheads="1"/>
              </p:cNvPicPr>
              <p:nvPr/>
            </p:nvPicPr>
            <p:blipFill>
              <a:blip r:embed="rId17">
                <a:clrChange>
                  <a:clrFrom>
                    <a:srgbClr val="FFFFFF"/>
                  </a:clrFrom>
                  <a:clrTo>
                    <a:srgbClr val="FFFFFF">
                      <a:alpha val="0"/>
                    </a:srgbClr>
                  </a:clrTo>
                </a:clrChange>
              </a:blip>
              <a:srcRect/>
              <a:stretch>
                <a:fillRect/>
              </a:stretch>
            </p:blipFill>
            <p:spPr bwMode="ltGray">
              <a:xfrm>
                <a:off x="2132" y="2170"/>
                <a:ext cx="300" cy="710"/>
              </a:xfrm>
              <a:prstGeom prst="rect">
                <a:avLst/>
              </a:prstGeom>
              <a:noFill/>
              <a:ln w="9525">
                <a:noFill/>
                <a:miter lim="800000"/>
                <a:headEnd/>
                <a:tailEnd/>
              </a:ln>
            </p:spPr>
          </p:pic>
          <p:pic>
            <p:nvPicPr>
              <p:cNvPr id="9284" name="Picture 11" descr="PocketPC"/>
              <p:cNvPicPr>
                <a:picLocks noChangeAspect="1" noChangeArrowheads="1"/>
              </p:cNvPicPr>
              <p:nvPr/>
            </p:nvPicPr>
            <p:blipFill>
              <a:blip r:embed="rId18"/>
              <a:srcRect r="2007" b="2596"/>
              <a:stretch>
                <a:fillRect/>
              </a:stretch>
            </p:blipFill>
            <p:spPr bwMode="ltGray">
              <a:xfrm>
                <a:off x="2179" y="2247"/>
                <a:ext cx="195" cy="203"/>
              </a:xfrm>
              <a:prstGeom prst="rect">
                <a:avLst/>
              </a:prstGeom>
              <a:noFill/>
              <a:ln w="9525">
                <a:noFill/>
                <a:miter lim="800000"/>
                <a:headEnd/>
                <a:tailEnd/>
              </a:ln>
            </p:spPr>
          </p:pic>
        </p:grpSp>
      </p:grpSp>
      <p:pic>
        <p:nvPicPr>
          <p:cNvPr id="9229" name="Picture 12" descr="apps-Outlook-2004"/>
          <p:cNvPicPr>
            <a:picLocks noChangeAspect="1" noChangeArrowheads="1"/>
          </p:cNvPicPr>
          <p:nvPr/>
        </p:nvPicPr>
        <p:blipFill>
          <a:blip r:embed="rId19"/>
          <a:srcRect/>
          <a:stretch>
            <a:fillRect/>
          </a:stretch>
        </p:blipFill>
        <p:spPr bwMode="ltGray">
          <a:xfrm>
            <a:off x="3952876" y="1143000"/>
            <a:ext cx="887413" cy="666750"/>
          </a:xfrm>
          <a:prstGeom prst="rect">
            <a:avLst/>
          </a:prstGeom>
          <a:noFill/>
          <a:ln w="9525">
            <a:noFill/>
            <a:miter lim="800000"/>
            <a:headEnd/>
            <a:tailEnd/>
          </a:ln>
        </p:spPr>
      </p:pic>
      <p:grpSp>
        <p:nvGrpSpPr>
          <p:cNvPr id="5" name="Group 3"/>
          <p:cNvGrpSpPr>
            <a:grpSpLocks/>
          </p:cNvGrpSpPr>
          <p:nvPr/>
        </p:nvGrpSpPr>
        <p:grpSpPr bwMode="ltGray">
          <a:xfrm>
            <a:off x="5738813" y="1022351"/>
            <a:ext cx="506412" cy="663575"/>
            <a:chOff x="4029" y="2160"/>
            <a:chExt cx="291" cy="411"/>
          </a:xfrm>
        </p:grpSpPr>
        <p:pic>
          <p:nvPicPr>
            <p:cNvPr id="9279" name="Picture 4" descr="Document Sm"/>
            <p:cNvPicPr>
              <a:picLocks noChangeAspect="1" noChangeArrowheads="1"/>
            </p:cNvPicPr>
            <p:nvPr/>
          </p:nvPicPr>
          <p:blipFill>
            <a:blip r:embed="rId20"/>
            <a:srcRect/>
            <a:stretch>
              <a:fillRect/>
            </a:stretch>
          </p:blipFill>
          <p:spPr bwMode="ltGray">
            <a:xfrm>
              <a:off x="4108" y="2160"/>
              <a:ext cx="212" cy="411"/>
            </a:xfrm>
            <a:prstGeom prst="rect">
              <a:avLst/>
            </a:prstGeom>
            <a:noFill/>
            <a:ln w="9525">
              <a:noFill/>
              <a:miter lim="800000"/>
              <a:headEnd/>
              <a:tailEnd/>
            </a:ln>
          </p:spPr>
        </p:pic>
        <p:pic>
          <p:nvPicPr>
            <p:cNvPr id="9280" name="Picture 5" descr="excel"/>
            <p:cNvPicPr>
              <a:picLocks noChangeAspect="1" noChangeArrowheads="1"/>
            </p:cNvPicPr>
            <p:nvPr/>
          </p:nvPicPr>
          <p:blipFill>
            <a:blip r:embed="rId21"/>
            <a:srcRect/>
            <a:stretch>
              <a:fillRect/>
            </a:stretch>
          </p:blipFill>
          <p:spPr bwMode="ltGray">
            <a:xfrm>
              <a:off x="4029" y="2233"/>
              <a:ext cx="146" cy="135"/>
            </a:xfrm>
            <a:prstGeom prst="rect">
              <a:avLst/>
            </a:prstGeom>
            <a:noFill/>
            <a:ln w="9525">
              <a:noFill/>
              <a:miter lim="800000"/>
              <a:headEnd/>
              <a:tailEnd/>
            </a:ln>
          </p:spPr>
        </p:pic>
      </p:grpSp>
      <p:pic>
        <p:nvPicPr>
          <p:cNvPr id="9231" name="Picture 14"/>
          <p:cNvPicPr>
            <a:picLocks noChangeAspect="1" noChangeArrowheads="1"/>
          </p:cNvPicPr>
          <p:nvPr/>
        </p:nvPicPr>
        <p:blipFill>
          <a:blip r:embed="rId22">
            <a:clrChange>
              <a:clrFrom>
                <a:srgbClr val="000000"/>
              </a:clrFrom>
              <a:clrTo>
                <a:srgbClr val="000000">
                  <a:alpha val="0"/>
                </a:srgbClr>
              </a:clrTo>
            </a:clrChange>
          </a:blip>
          <a:srcRect/>
          <a:stretch>
            <a:fillRect/>
          </a:stretch>
        </p:blipFill>
        <p:spPr bwMode="ltGray">
          <a:xfrm>
            <a:off x="6003926" y="1071564"/>
            <a:ext cx="517525" cy="688975"/>
          </a:xfrm>
          <a:prstGeom prst="rect">
            <a:avLst/>
          </a:prstGeom>
          <a:noFill/>
          <a:ln w="9525">
            <a:noFill/>
            <a:miter lim="800000"/>
            <a:headEnd/>
            <a:tailEnd/>
          </a:ln>
        </p:spPr>
      </p:pic>
      <p:pic>
        <p:nvPicPr>
          <p:cNvPr id="9232" name="Picture 16" descr="Web-msweb"/>
          <p:cNvPicPr>
            <a:picLocks noChangeAspect="1" noChangeArrowheads="1"/>
          </p:cNvPicPr>
          <p:nvPr/>
        </p:nvPicPr>
        <p:blipFill>
          <a:blip r:embed="rId23"/>
          <a:srcRect/>
          <a:stretch>
            <a:fillRect/>
          </a:stretch>
        </p:blipFill>
        <p:spPr bwMode="ltGray">
          <a:xfrm>
            <a:off x="8667750" y="1147764"/>
            <a:ext cx="933450" cy="638175"/>
          </a:xfrm>
          <a:prstGeom prst="rect">
            <a:avLst/>
          </a:prstGeom>
          <a:noFill/>
          <a:ln w="9525">
            <a:noFill/>
            <a:miter lim="800000"/>
            <a:headEnd/>
            <a:tailEnd/>
          </a:ln>
        </p:spPr>
      </p:pic>
      <p:sp>
        <p:nvSpPr>
          <p:cNvPr id="9233" name="Rectangle 25"/>
          <p:cNvSpPr>
            <a:spLocks noChangeArrowheads="1"/>
          </p:cNvSpPr>
          <p:nvPr/>
        </p:nvSpPr>
        <p:spPr bwMode="ltGray">
          <a:xfrm>
            <a:off x="3952876" y="1785939"/>
            <a:ext cx="1285875" cy="225425"/>
          </a:xfrm>
          <a:prstGeom prst="rect">
            <a:avLst/>
          </a:prstGeom>
          <a:noFill/>
          <a:ln w="9525">
            <a:noFill/>
            <a:miter lim="800000"/>
            <a:headEnd/>
            <a:tailEnd/>
          </a:ln>
        </p:spPr>
        <p:txBody>
          <a:bodyPr wrap="none" lIns="91436" tIns="45718" rIns="91436" bIns="45718" anchor="ctr"/>
          <a:lstStyle/>
          <a:p>
            <a:r>
              <a:rPr lang="en-US" altLang="ja-JP" sz="1200">
                <a:solidFill>
                  <a:schemeClr val="bg1"/>
                </a:solidFill>
              </a:rPr>
              <a:t>Windows</a:t>
            </a:r>
            <a:br>
              <a:rPr lang="en-US" altLang="ja-JP" sz="1200">
                <a:solidFill>
                  <a:schemeClr val="bg1"/>
                </a:solidFill>
              </a:rPr>
            </a:br>
            <a:r>
              <a:rPr lang="ja-JP" altLang="en-US" sz="1200">
                <a:solidFill>
                  <a:schemeClr val="bg1"/>
                </a:solidFill>
              </a:rPr>
              <a:t>アプリケーション</a:t>
            </a:r>
            <a:endParaRPr lang="en-US" altLang="ja-JP" sz="1200">
              <a:solidFill>
                <a:schemeClr val="bg1"/>
              </a:solidFill>
            </a:endParaRPr>
          </a:p>
        </p:txBody>
      </p:sp>
      <p:sp>
        <p:nvSpPr>
          <p:cNvPr id="9234" name="Rectangle 25"/>
          <p:cNvSpPr>
            <a:spLocks noChangeArrowheads="1"/>
          </p:cNvSpPr>
          <p:nvPr/>
        </p:nvSpPr>
        <p:spPr bwMode="ltGray">
          <a:xfrm>
            <a:off x="5667376" y="1785939"/>
            <a:ext cx="1285875" cy="225425"/>
          </a:xfrm>
          <a:prstGeom prst="rect">
            <a:avLst/>
          </a:prstGeom>
          <a:noFill/>
          <a:ln w="9525">
            <a:noFill/>
            <a:miter lim="800000"/>
            <a:headEnd/>
            <a:tailEnd/>
          </a:ln>
        </p:spPr>
        <p:txBody>
          <a:bodyPr wrap="none" lIns="91436" tIns="45718" rIns="91436" bIns="45718" anchor="ctr"/>
          <a:lstStyle/>
          <a:p>
            <a:r>
              <a:rPr lang="en-US" altLang="ja-JP" sz="1200">
                <a:solidFill>
                  <a:schemeClr val="bg1"/>
                </a:solidFill>
              </a:rPr>
              <a:t>Office</a:t>
            </a:r>
            <a:br>
              <a:rPr lang="en-US" altLang="ja-JP" sz="1200">
                <a:solidFill>
                  <a:schemeClr val="bg1"/>
                </a:solidFill>
              </a:rPr>
            </a:br>
            <a:r>
              <a:rPr lang="ja-JP" altLang="en-US" sz="1200">
                <a:solidFill>
                  <a:schemeClr val="bg1"/>
                </a:solidFill>
              </a:rPr>
              <a:t>アプリケーション</a:t>
            </a:r>
            <a:endParaRPr lang="en-US" altLang="ja-JP" sz="1200">
              <a:solidFill>
                <a:schemeClr val="bg1"/>
              </a:solidFill>
            </a:endParaRPr>
          </a:p>
        </p:txBody>
      </p:sp>
      <p:sp>
        <p:nvSpPr>
          <p:cNvPr id="9235" name="Rectangle 25"/>
          <p:cNvSpPr>
            <a:spLocks noChangeArrowheads="1"/>
          </p:cNvSpPr>
          <p:nvPr/>
        </p:nvSpPr>
        <p:spPr bwMode="ltGray">
          <a:xfrm>
            <a:off x="7167564" y="1785939"/>
            <a:ext cx="1285875" cy="225425"/>
          </a:xfrm>
          <a:prstGeom prst="rect">
            <a:avLst/>
          </a:prstGeom>
          <a:noFill/>
          <a:ln w="9525">
            <a:noFill/>
            <a:miter lim="800000"/>
            <a:headEnd/>
            <a:tailEnd/>
          </a:ln>
        </p:spPr>
        <p:txBody>
          <a:bodyPr wrap="none" lIns="91436" tIns="45718" rIns="91436" bIns="45718" anchor="ctr"/>
          <a:lstStyle/>
          <a:p>
            <a:r>
              <a:rPr lang="ja-JP" altLang="en-US" sz="1200" dirty="0">
                <a:solidFill>
                  <a:schemeClr val="bg1"/>
                </a:solidFill>
                <a:effectLst>
                  <a:outerShdw blurRad="38100" dist="38100" dir="2700000" algn="tl">
                    <a:srgbClr val="000000">
                      <a:alpha val="43137"/>
                    </a:srgbClr>
                  </a:outerShdw>
                </a:effectLst>
              </a:rPr>
              <a:t>モバイル</a:t>
            </a:r>
            <a:br>
              <a:rPr lang="en-US" altLang="ja-JP" sz="1200" dirty="0">
                <a:solidFill>
                  <a:schemeClr val="bg1"/>
                </a:solidFill>
                <a:effectLst>
                  <a:outerShdw blurRad="38100" dist="38100" dir="2700000" algn="tl">
                    <a:srgbClr val="000000">
                      <a:alpha val="43137"/>
                    </a:srgbClr>
                  </a:outerShdw>
                </a:effectLst>
              </a:rPr>
            </a:br>
            <a:r>
              <a:rPr lang="ja-JP" altLang="en-US" sz="1200" dirty="0">
                <a:solidFill>
                  <a:schemeClr val="bg1"/>
                </a:solidFill>
                <a:effectLst>
                  <a:outerShdw blurRad="38100" dist="38100" dir="2700000" algn="tl">
                    <a:srgbClr val="000000">
                      <a:alpha val="43137"/>
                    </a:srgbClr>
                  </a:outerShdw>
                </a:effectLst>
              </a:rPr>
              <a:t>アプリケーション</a:t>
            </a:r>
            <a:endParaRPr lang="en-US" altLang="ja-JP" sz="1200" dirty="0">
              <a:solidFill>
                <a:schemeClr val="bg1"/>
              </a:solidFill>
              <a:effectLst>
                <a:outerShdw blurRad="38100" dist="38100" dir="2700000" algn="tl">
                  <a:srgbClr val="000000">
                    <a:alpha val="43137"/>
                  </a:srgbClr>
                </a:outerShdw>
              </a:effectLst>
            </a:endParaRPr>
          </a:p>
        </p:txBody>
      </p:sp>
      <p:sp>
        <p:nvSpPr>
          <p:cNvPr id="9236" name="Rectangle 25"/>
          <p:cNvSpPr>
            <a:spLocks noChangeArrowheads="1"/>
          </p:cNvSpPr>
          <p:nvPr/>
        </p:nvSpPr>
        <p:spPr bwMode="ltGray">
          <a:xfrm>
            <a:off x="8596314" y="1785939"/>
            <a:ext cx="1285875" cy="225425"/>
          </a:xfrm>
          <a:prstGeom prst="rect">
            <a:avLst/>
          </a:prstGeom>
          <a:noFill/>
          <a:ln w="9525">
            <a:noFill/>
            <a:miter lim="800000"/>
            <a:headEnd/>
            <a:tailEnd/>
          </a:ln>
        </p:spPr>
        <p:txBody>
          <a:bodyPr wrap="none" lIns="91436" tIns="45718" rIns="91436" bIns="45718" anchor="ctr"/>
          <a:lstStyle/>
          <a:p>
            <a:r>
              <a:rPr lang="en-US" altLang="ja-JP" sz="1200" dirty="0">
                <a:solidFill>
                  <a:schemeClr val="bg1"/>
                </a:solidFill>
                <a:effectLst>
                  <a:outerShdw blurRad="38100" dist="38100" dir="2700000" algn="tl">
                    <a:srgbClr val="000000">
                      <a:alpha val="43137"/>
                    </a:srgbClr>
                  </a:outerShdw>
                </a:effectLst>
              </a:rPr>
              <a:t>Web</a:t>
            </a:r>
            <a:r>
              <a:rPr lang="ja-JP" altLang="en-US" sz="1200" dirty="0">
                <a:solidFill>
                  <a:schemeClr val="bg1"/>
                </a:solidFill>
                <a:effectLst>
                  <a:outerShdw blurRad="38100" dist="38100" dir="2700000" algn="tl">
                    <a:srgbClr val="000000">
                      <a:alpha val="43137"/>
                    </a:srgbClr>
                  </a:outerShdw>
                </a:effectLst>
              </a:rPr>
              <a:t> ブラウザ</a:t>
            </a:r>
            <a:br>
              <a:rPr lang="en-US" altLang="ja-JP" sz="1200" dirty="0">
                <a:solidFill>
                  <a:schemeClr val="bg1"/>
                </a:solidFill>
                <a:effectLst>
                  <a:outerShdw blurRad="38100" dist="38100" dir="2700000" algn="tl">
                    <a:srgbClr val="000000">
                      <a:alpha val="43137"/>
                    </a:srgbClr>
                  </a:outerShdw>
                </a:effectLst>
              </a:rPr>
            </a:br>
            <a:r>
              <a:rPr lang="ja-JP" altLang="en-US" sz="1200" dirty="0">
                <a:solidFill>
                  <a:schemeClr val="bg1"/>
                </a:solidFill>
                <a:effectLst>
                  <a:outerShdw blurRad="38100" dist="38100" dir="2700000" algn="tl">
                    <a:srgbClr val="000000">
                      <a:alpha val="43137"/>
                    </a:srgbClr>
                  </a:outerShdw>
                </a:effectLst>
              </a:rPr>
              <a:t>アプリケーション</a:t>
            </a:r>
            <a:endParaRPr lang="en-US" altLang="ja-JP" sz="1200" dirty="0">
              <a:solidFill>
                <a:schemeClr val="bg1"/>
              </a:solidFill>
              <a:effectLst>
                <a:outerShdw blurRad="38100" dist="38100" dir="2700000" algn="tl">
                  <a:srgbClr val="000000">
                    <a:alpha val="43137"/>
                  </a:srgbClr>
                </a:outerShdw>
              </a:effectLst>
            </a:endParaRPr>
          </a:p>
        </p:txBody>
      </p:sp>
      <p:sp>
        <p:nvSpPr>
          <p:cNvPr id="9237" name="AutoShape 28"/>
          <p:cNvSpPr>
            <a:spLocks noChangeArrowheads="1"/>
          </p:cNvSpPr>
          <p:nvPr/>
        </p:nvSpPr>
        <p:spPr bwMode="ltGray">
          <a:xfrm>
            <a:off x="3810001" y="2032000"/>
            <a:ext cx="347663" cy="338138"/>
          </a:xfrm>
          <a:prstGeom prst="upDownArrow">
            <a:avLst>
              <a:gd name="adj1" fmla="val 50000"/>
              <a:gd name="adj2" fmla="val 20000"/>
            </a:avLst>
          </a:prstGeom>
          <a:solidFill>
            <a:srgbClr val="FFC000"/>
          </a:solidFill>
          <a:ln w="12700" algn="ctr">
            <a:solidFill>
              <a:schemeClr val="tx1"/>
            </a:solidFill>
            <a:miter lim="800000"/>
            <a:headEnd/>
            <a:tailEnd/>
          </a:ln>
        </p:spPr>
        <p:txBody>
          <a:bodyPr wrap="none" lIns="91436" tIns="45718" rIns="91436" bIns="45718" anchor="ctr"/>
          <a:lstStyle/>
          <a:p>
            <a:endParaRPr lang="ja-JP" altLang="en-US"/>
          </a:p>
        </p:txBody>
      </p:sp>
      <p:pic>
        <p:nvPicPr>
          <p:cNvPr id="9238" name="Picture 4" descr="z:\Archive\Template\ClipArt\Binary Code Sm.png"/>
          <p:cNvPicPr>
            <a:picLocks noChangeAspect="1" noChangeArrowheads="1"/>
          </p:cNvPicPr>
          <p:nvPr/>
        </p:nvPicPr>
        <p:blipFill>
          <a:blip r:embed="rId24"/>
          <a:srcRect/>
          <a:stretch>
            <a:fillRect/>
          </a:stretch>
        </p:blipFill>
        <p:spPr bwMode="ltGray">
          <a:xfrm>
            <a:off x="7302500" y="4318000"/>
            <a:ext cx="230188" cy="484188"/>
          </a:xfrm>
          <a:prstGeom prst="rect">
            <a:avLst/>
          </a:prstGeom>
          <a:noFill/>
          <a:ln w="9525">
            <a:noFill/>
            <a:miter lim="800000"/>
            <a:headEnd/>
            <a:tailEnd/>
          </a:ln>
        </p:spPr>
      </p:pic>
      <p:sp>
        <p:nvSpPr>
          <p:cNvPr id="9239" name="Text Box 19"/>
          <p:cNvSpPr txBox="1">
            <a:spLocks noChangeArrowheads="1"/>
          </p:cNvSpPr>
          <p:nvPr/>
        </p:nvSpPr>
        <p:spPr bwMode="ltGray">
          <a:xfrm>
            <a:off x="4254500" y="4826001"/>
            <a:ext cx="1206500" cy="276225"/>
          </a:xfrm>
          <a:prstGeom prst="rect">
            <a:avLst/>
          </a:prstGeom>
          <a:noFill/>
          <a:ln w="9525" algn="ctr">
            <a:noFill/>
            <a:miter lim="800000"/>
            <a:headEnd/>
            <a:tailEnd/>
          </a:ln>
        </p:spPr>
        <p:txBody>
          <a:bodyPr lIns="91436" tIns="45718" rIns="91436" bIns="45718" anchor="ctr">
            <a:spAutoFit/>
          </a:bodyPr>
          <a:lstStyle/>
          <a:p>
            <a:r>
              <a:rPr lang="ja-JP" altLang="en-US" sz="1200">
                <a:effectLst>
                  <a:outerShdw blurRad="38100" dist="38100" dir="2700000" algn="tl">
                    <a:srgbClr val="000000">
                      <a:alpha val="43137"/>
                    </a:srgbClr>
                  </a:outerShdw>
                </a:effectLst>
              </a:rPr>
              <a:t>ワークフロー</a:t>
            </a:r>
          </a:p>
        </p:txBody>
      </p:sp>
      <p:pic>
        <p:nvPicPr>
          <p:cNvPr id="9240" name="Picture 2" descr="\\kkondo0\_data$\Archive\Template\ClipArt\Server and XML Web Service.png"/>
          <p:cNvPicPr>
            <a:picLocks noChangeAspect="1" noChangeArrowheads="1"/>
          </p:cNvPicPr>
          <p:nvPr/>
        </p:nvPicPr>
        <p:blipFill>
          <a:blip r:embed="rId25"/>
          <a:srcRect/>
          <a:stretch>
            <a:fillRect/>
          </a:stretch>
        </p:blipFill>
        <p:spPr bwMode="ltGray">
          <a:xfrm>
            <a:off x="6731000" y="6032501"/>
            <a:ext cx="465138" cy="714375"/>
          </a:xfrm>
          <a:prstGeom prst="rect">
            <a:avLst/>
          </a:prstGeom>
          <a:noFill/>
          <a:ln w="9525">
            <a:noFill/>
            <a:miter lim="800000"/>
            <a:headEnd/>
            <a:tailEnd/>
          </a:ln>
        </p:spPr>
      </p:pic>
      <p:pic>
        <p:nvPicPr>
          <p:cNvPr id="9241" name="Picture 3" descr="\\kkondo0\_data$\Archive\Template\ClipArt\SQL.png"/>
          <p:cNvPicPr>
            <a:picLocks noChangeAspect="1" noChangeArrowheads="1"/>
          </p:cNvPicPr>
          <p:nvPr/>
        </p:nvPicPr>
        <p:blipFill>
          <a:blip r:embed="rId26"/>
          <a:srcRect/>
          <a:stretch>
            <a:fillRect/>
          </a:stretch>
        </p:blipFill>
        <p:spPr bwMode="ltGray">
          <a:xfrm>
            <a:off x="4254500" y="5969000"/>
            <a:ext cx="528638" cy="782638"/>
          </a:xfrm>
          <a:prstGeom prst="rect">
            <a:avLst/>
          </a:prstGeom>
          <a:noFill/>
          <a:ln w="9525">
            <a:noFill/>
            <a:miter lim="800000"/>
            <a:headEnd/>
            <a:tailEnd/>
          </a:ln>
        </p:spPr>
      </p:pic>
      <p:grpSp>
        <p:nvGrpSpPr>
          <p:cNvPr id="6" name="グループ化 182"/>
          <p:cNvGrpSpPr>
            <a:grpSpLocks/>
          </p:cNvGrpSpPr>
          <p:nvPr/>
        </p:nvGrpSpPr>
        <p:grpSpPr bwMode="ltGray">
          <a:xfrm>
            <a:off x="4318001" y="3068639"/>
            <a:ext cx="1319213" cy="301625"/>
            <a:chOff x="8991600" y="3733800"/>
            <a:chExt cx="1354850" cy="310415"/>
          </a:xfrm>
          <a:solidFill>
            <a:srgbClr val="009900"/>
          </a:solidFill>
        </p:grpSpPr>
        <p:grpSp>
          <p:nvGrpSpPr>
            <p:cNvPr id="7" name="Group 18"/>
            <p:cNvGrpSpPr>
              <a:grpSpLocks/>
            </p:cNvGrpSpPr>
            <p:nvPr/>
          </p:nvGrpSpPr>
          <p:grpSpPr bwMode="ltGray">
            <a:xfrm>
              <a:off x="8991600" y="3733800"/>
              <a:ext cx="288050" cy="310415"/>
              <a:chOff x="3158" y="3103"/>
              <a:chExt cx="377" cy="343"/>
            </a:xfrm>
            <a:grpFill/>
          </p:grpSpPr>
          <p:sp>
            <p:nvSpPr>
              <p:cNvPr id="170" name="AutoShape 19"/>
              <p:cNvSpPr>
                <a:spLocks noChangeArrowheads="1"/>
              </p:cNvSpPr>
              <p:nvPr/>
            </p:nvSpPr>
            <p:spPr bwMode="ltGray">
              <a:xfrm>
                <a:off x="3158" y="3103"/>
                <a:ext cx="377" cy="343"/>
              </a:xfrm>
              <a:prstGeom prst="roundRect">
                <a:avLst>
                  <a:gd name="adj" fmla="val 16667"/>
                </a:avLst>
              </a:prstGeom>
              <a:grpFill/>
              <a:ln w="25400" algn="ctr">
                <a:solidFill>
                  <a:schemeClr val="bg1"/>
                </a:solidFill>
                <a:round/>
                <a:headEnd/>
                <a:tailEnd/>
              </a:ln>
              <a:effectLst/>
            </p:spPr>
            <p:txBody>
              <a:bodyPr wrap="none" anchor="ctr"/>
              <a:lstStyle/>
              <a:p>
                <a:pPr algn="ctr">
                  <a:lnSpc>
                    <a:spcPct val="75000"/>
                  </a:lnSpc>
                  <a:defRPr/>
                </a:pPr>
                <a:endParaRPr lang="ja-JP" altLang="ja-JP" sz="1600" b="1" dirty="0">
                  <a:solidFill>
                    <a:schemeClr val="bg2"/>
                  </a:solidFill>
                </a:endParaRPr>
              </a:p>
            </p:txBody>
          </p:sp>
          <p:sp>
            <p:nvSpPr>
              <p:cNvPr id="171" name="Line 20"/>
              <p:cNvSpPr>
                <a:spLocks noChangeShapeType="1"/>
              </p:cNvSpPr>
              <p:nvPr/>
            </p:nvSpPr>
            <p:spPr bwMode="ltGray">
              <a:xfrm>
                <a:off x="3162" y="3206"/>
                <a:ext cx="370" cy="0"/>
              </a:xfrm>
              <a:prstGeom prst="line">
                <a:avLst/>
              </a:prstGeom>
              <a:grpFill/>
              <a:ln w="12700">
                <a:solidFill>
                  <a:schemeClr val="bg1"/>
                </a:solidFill>
                <a:round/>
                <a:headEnd/>
                <a:tailEnd/>
              </a:ln>
            </p:spPr>
            <p:txBody>
              <a:bodyPr anchor="ctr"/>
              <a:lstStyle/>
              <a:p>
                <a:pPr>
                  <a:defRPr/>
                </a:pPr>
                <a:endParaRPr lang="ja-JP" altLang="en-US"/>
              </a:p>
            </p:txBody>
          </p:sp>
        </p:grpSp>
        <p:grpSp>
          <p:nvGrpSpPr>
            <p:cNvPr id="8" name="Group 18"/>
            <p:cNvGrpSpPr>
              <a:grpSpLocks/>
            </p:cNvGrpSpPr>
            <p:nvPr/>
          </p:nvGrpSpPr>
          <p:grpSpPr bwMode="ltGray">
            <a:xfrm>
              <a:off x="9525000" y="3733800"/>
              <a:ext cx="288050" cy="310415"/>
              <a:chOff x="3158" y="3103"/>
              <a:chExt cx="377" cy="343"/>
            </a:xfrm>
            <a:grpFill/>
          </p:grpSpPr>
          <p:sp>
            <p:nvSpPr>
              <p:cNvPr id="173" name="AutoShape 19"/>
              <p:cNvSpPr>
                <a:spLocks noChangeArrowheads="1"/>
              </p:cNvSpPr>
              <p:nvPr/>
            </p:nvSpPr>
            <p:spPr bwMode="ltGray">
              <a:xfrm>
                <a:off x="3158" y="3103"/>
                <a:ext cx="377" cy="343"/>
              </a:xfrm>
              <a:prstGeom prst="roundRect">
                <a:avLst>
                  <a:gd name="adj" fmla="val 16667"/>
                </a:avLst>
              </a:prstGeom>
              <a:grpFill/>
              <a:ln w="25400" algn="ctr">
                <a:solidFill>
                  <a:schemeClr val="bg1"/>
                </a:solidFill>
                <a:round/>
                <a:headEnd/>
                <a:tailEnd/>
              </a:ln>
              <a:effectLst/>
            </p:spPr>
            <p:txBody>
              <a:bodyPr wrap="none" anchor="ctr"/>
              <a:lstStyle/>
              <a:p>
                <a:pPr algn="ctr">
                  <a:lnSpc>
                    <a:spcPct val="75000"/>
                  </a:lnSpc>
                  <a:defRPr/>
                </a:pPr>
                <a:endParaRPr lang="ja-JP" altLang="ja-JP" sz="1600" b="1" dirty="0">
                  <a:solidFill>
                    <a:schemeClr val="bg2"/>
                  </a:solidFill>
                </a:endParaRPr>
              </a:p>
            </p:txBody>
          </p:sp>
          <p:sp>
            <p:nvSpPr>
              <p:cNvPr id="174" name="Line 20"/>
              <p:cNvSpPr>
                <a:spLocks noChangeShapeType="1"/>
              </p:cNvSpPr>
              <p:nvPr/>
            </p:nvSpPr>
            <p:spPr bwMode="ltGray">
              <a:xfrm>
                <a:off x="3162" y="3206"/>
                <a:ext cx="370" cy="0"/>
              </a:xfrm>
              <a:prstGeom prst="line">
                <a:avLst/>
              </a:prstGeom>
              <a:grpFill/>
              <a:ln w="12700">
                <a:solidFill>
                  <a:schemeClr val="bg1"/>
                </a:solidFill>
                <a:round/>
                <a:headEnd/>
                <a:tailEnd/>
              </a:ln>
            </p:spPr>
            <p:txBody>
              <a:bodyPr anchor="ctr"/>
              <a:lstStyle/>
              <a:p>
                <a:pPr>
                  <a:defRPr/>
                </a:pPr>
                <a:endParaRPr lang="ja-JP" altLang="en-US"/>
              </a:p>
            </p:txBody>
          </p:sp>
        </p:grpSp>
        <p:grpSp>
          <p:nvGrpSpPr>
            <p:cNvPr id="9" name="Group 18"/>
            <p:cNvGrpSpPr>
              <a:grpSpLocks/>
            </p:cNvGrpSpPr>
            <p:nvPr/>
          </p:nvGrpSpPr>
          <p:grpSpPr bwMode="ltGray">
            <a:xfrm>
              <a:off x="10058400" y="3733800"/>
              <a:ext cx="288050" cy="310415"/>
              <a:chOff x="3158" y="3103"/>
              <a:chExt cx="377" cy="343"/>
            </a:xfrm>
            <a:grpFill/>
          </p:grpSpPr>
          <p:sp>
            <p:nvSpPr>
              <p:cNvPr id="176" name="AutoShape 19"/>
              <p:cNvSpPr>
                <a:spLocks noChangeArrowheads="1"/>
              </p:cNvSpPr>
              <p:nvPr/>
            </p:nvSpPr>
            <p:spPr bwMode="ltGray">
              <a:xfrm>
                <a:off x="3158" y="3103"/>
                <a:ext cx="377" cy="343"/>
              </a:xfrm>
              <a:prstGeom prst="roundRect">
                <a:avLst>
                  <a:gd name="adj" fmla="val 16667"/>
                </a:avLst>
              </a:prstGeom>
              <a:grpFill/>
              <a:ln w="25400" algn="ctr">
                <a:solidFill>
                  <a:schemeClr val="bg1"/>
                </a:solidFill>
                <a:round/>
                <a:headEnd/>
                <a:tailEnd/>
              </a:ln>
              <a:effectLst/>
            </p:spPr>
            <p:txBody>
              <a:bodyPr wrap="none" anchor="ctr"/>
              <a:lstStyle/>
              <a:p>
                <a:pPr algn="ctr">
                  <a:lnSpc>
                    <a:spcPct val="75000"/>
                  </a:lnSpc>
                  <a:defRPr/>
                </a:pPr>
                <a:endParaRPr lang="ja-JP" altLang="ja-JP" sz="1600" b="1" dirty="0">
                  <a:solidFill>
                    <a:schemeClr val="bg2"/>
                  </a:solidFill>
                </a:endParaRPr>
              </a:p>
            </p:txBody>
          </p:sp>
          <p:sp>
            <p:nvSpPr>
              <p:cNvPr id="177" name="Line 20"/>
              <p:cNvSpPr>
                <a:spLocks noChangeShapeType="1"/>
              </p:cNvSpPr>
              <p:nvPr/>
            </p:nvSpPr>
            <p:spPr bwMode="ltGray">
              <a:xfrm>
                <a:off x="3162" y="3206"/>
                <a:ext cx="370" cy="0"/>
              </a:xfrm>
              <a:prstGeom prst="line">
                <a:avLst/>
              </a:prstGeom>
              <a:grpFill/>
              <a:ln w="12700">
                <a:solidFill>
                  <a:schemeClr val="bg1"/>
                </a:solidFill>
                <a:round/>
                <a:headEnd/>
                <a:tailEnd/>
              </a:ln>
            </p:spPr>
            <p:txBody>
              <a:bodyPr anchor="ctr"/>
              <a:lstStyle/>
              <a:p>
                <a:pPr>
                  <a:defRPr/>
                </a:pPr>
                <a:endParaRPr lang="ja-JP" altLang="en-US"/>
              </a:p>
            </p:txBody>
          </p:sp>
        </p:grpSp>
        <p:cxnSp>
          <p:nvCxnSpPr>
            <p:cNvPr id="179" name="直線矢印コネクタ 178"/>
            <p:cNvCxnSpPr/>
            <p:nvPr/>
          </p:nvCxnSpPr>
          <p:spPr bwMode="ltGray">
            <a:xfrm>
              <a:off x="9280179" y="3810586"/>
              <a:ext cx="244558" cy="1634"/>
            </a:xfrm>
            <a:prstGeom prst="straightConnector1">
              <a:avLst/>
            </a:prstGeom>
            <a:grpFill/>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80" name="直線矢印コネクタ 179"/>
            <p:cNvCxnSpPr/>
            <p:nvPr/>
          </p:nvCxnSpPr>
          <p:spPr bwMode="ltGray">
            <a:xfrm>
              <a:off x="9829618" y="3810586"/>
              <a:ext cx="246189" cy="1634"/>
            </a:xfrm>
            <a:prstGeom prst="straightConnector1">
              <a:avLst/>
            </a:prstGeom>
            <a:grpFill/>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81" name="直線矢印コネクタ 180"/>
            <p:cNvCxnSpPr/>
            <p:nvPr/>
          </p:nvCxnSpPr>
          <p:spPr bwMode="ltGray">
            <a:xfrm>
              <a:off x="9829618" y="3962527"/>
              <a:ext cx="246189" cy="1633"/>
            </a:xfrm>
            <a:prstGeom prst="straightConnector1">
              <a:avLst/>
            </a:prstGeom>
            <a:grpFill/>
            <a:ln w="28575">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2" name="直線矢印コネクタ 181"/>
            <p:cNvCxnSpPr/>
            <p:nvPr/>
          </p:nvCxnSpPr>
          <p:spPr bwMode="ltGray">
            <a:xfrm>
              <a:off x="9296482" y="3962527"/>
              <a:ext cx="244558" cy="1633"/>
            </a:xfrm>
            <a:prstGeom prst="straightConnector1">
              <a:avLst/>
            </a:prstGeom>
            <a:grpFill/>
            <a:ln w="28575">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243" name="Text Box 19"/>
          <p:cNvSpPr txBox="1">
            <a:spLocks noChangeArrowheads="1"/>
          </p:cNvSpPr>
          <p:nvPr/>
        </p:nvSpPr>
        <p:spPr bwMode="ltGray">
          <a:xfrm>
            <a:off x="5969000" y="2413001"/>
            <a:ext cx="2730500" cy="276225"/>
          </a:xfrm>
          <a:prstGeom prst="rect">
            <a:avLst/>
          </a:prstGeom>
          <a:noFill/>
          <a:ln w="9525" algn="ctr">
            <a:noFill/>
            <a:miter lim="800000"/>
            <a:headEnd/>
            <a:tailEnd/>
          </a:ln>
        </p:spPr>
        <p:txBody>
          <a:bodyPr lIns="91436" tIns="45718" rIns="91436" bIns="45718" anchor="ctr">
            <a:spAutoFit/>
          </a:bodyPr>
          <a:lstStyle/>
          <a:p>
            <a:r>
              <a:rPr lang="ja-JP" altLang="en-US" sz="1200">
                <a:effectLst>
                  <a:outerShdw blurRad="38100" dist="38100" dir="2700000" algn="tl">
                    <a:srgbClr val="000000">
                      <a:alpha val="43137"/>
                    </a:srgbClr>
                  </a:outerShdw>
                </a:effectLst>
              </a:rPr>
              <a:t>ユーザーインターフェイスの制御</a:t>
            </a:r>
          </a:p>
        </p:txBody>
      </p:sp>
      <p:sp>
        <p:nvSpPr>
          <p:cNvPr id="9244" name="Text Box 19"/>
          <p:cNvSpPr txBox="1">
            <a:spLocks noChangeArrowheads="1"/>
          </p:cNvSpPr>
          <p:nvPr/>
        </p:nvSpPr>
        <p:spPr bwMode="ltGray">
          <a:xfrm>
            <a:off x="5969000" y="3030539"/>
            <a:ext cx="2095500" cy="276225"/>
          </a:xfrm>
          <a:prstGeom prst="rect">
            <a:avLst/>
          </a:prstGeom>
          <a:noFill/>
          <a:ln w="9525" algn="ctr">
            <a:noFill/>
            <a:miter lim="800000"/>
            <a:headEnd/>
            <a:tailEnd/>
          </a:ln>
        </p:spPr>
        <p:txBody>
          <a:bodyPr lIns="91436" tIns="45718" rIns="91436" bIns="45718" anchor="ctr">
            <a:spAutoFit/>
          </a:bodyPr>
          <a:lstStyle/>
          <a:p>
            <a:r>
              <a:rPr lang="ja-JP" altLang="en-US" sz="1200">
                <a:effectLst>
                  <a:outerShdw blurRad="38100" dist="38100" dir="2700000" algn="tl">
                    <a:srgbClr val="000000">
                      <a:alpha val="43137"/>
                    </a:srgbClr>
                  </a:outerShdw>
                </a:effectLst>
              </a:rPr>
              <a:t>ユーザープロセスの制御</a:t>
            </a:r>
          </a:p>
        </p:txBody>
      </p:sp>
      <p:cxnSp>
        <p:nvCxnSpPr>
          <p:cNvPr id="199" name="曲線コネクタ 198"/>
          <p:cNvCxnSpPr>
            <a:stCxn id="206" idx="3"/>
            <a:endCxn id="170" idx="0"/>
          </p:cNvCxnSpPr>
          <p:nvPr/>
        </p:nvCxnSpPr>
        <p:spPr bwMode="ltGray">
          <a:xfrm rot="5400000">
            <a:off x="4364038" y="2760663"/>
            <a:ext cx="401638" cy="214313"/>
          </a:xfrm>
          <a:prstGeom prst="curvedConnector3">
            <a:avLst>
              <a:gd name="adj1" fmla="val 50000"/>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202" name="曲線コネクタ 201"/>
          <p:cNvCxnSpPr>
            <a:stCxn id="213" idx="3"/>
            <a:endCxn id="176" idx="0"/>
          </p:cNvCxnSpPr>
          <p:nvPr/>
        </p:nvCxnSpPr>
        <p:spPr bwMode="ltGray">
          <a:xfrm rot="16200000" flipH="1">
            <a:off x="5225257" y="2796382"/>
            <a:ext cx="401638" cy="142875"/>
          </a:xfrm>
          <a:prstGeom prst="curvedConnector3">
            <a:avLst>
              <a:gd name="adj1" fmla="val 50000"/>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grpSp>
        <p:nvGrpSpPr>
          <p:cNvPr id="10" name="グループ化 207"/>
          <p:cNvGrpSpPr/>
          <p:nvPr/>
        </p:nvGrpSpPr>
        <p:grpSpPr bwMode="ltGray">
          <a:xfrm>
            <a:off x="4381501" y="2286000"/>
            <a:ext cx="523875" cy="381000"/>
            <a:chOff x="9448800" y="4191000"/>
            <a:chExt cx="533400" cy="381000"/>
          </a:xfrm>
          <a:solidFill>
            <a:schemeClr val="bg1">
              <a:lumMod val="65000"/>
            </a:schemeClr>
          </a:solidFill>
          <a:scene3d>
            <a:camera prst="isometricLeftDown"/>
            <a:lightRig rig="threePt" dir="t"/>
          </a:scene3d>
        </p:grpSpPr>
        <p:sp>
          <p:nvSpPr>
            <p:cNvPr id="189" name="Line 64"/>
            <p:cNvSpPr>
              <a:spLocks noChangeShapeType="1"/>
            </p:cNvSpPr>
            <p:nvPr/>
          </p:nvSpPr>
          <p:spPr bwMode="ltGray">
            <a:xfrm>
              <a:off x="9525000" y="4419600"/>
              <a:ext cx="323144" cy="0"/>
            </a:xfrm>
            <a:prstGeom prst="line">
              <a:avLst/>
            </a:prstGeom>
            <a:grpFill/>
            <a:ln w="28575">
              <a:solidFill>
                <a:schemeClr val="tx1"/>
              </a:solidFill>
              <a:round/>
              <a:headEnd/>
              <a:tailEnd/>
            </a:ln>
          </p:spPr>
          <p:txBody>
            <a:bodyPr anchor="ctr">
              <a:spAutoFit/>
            </a:bodyPr>
            <a:lstStyle/>
            <a:p>
              <a:pPr>
                <a:defRPr/>
              </a:pPr>
              <a:endParaRPr lang="ja-JP" altLang="en-US"/>
            </a:p>
          </p:txBody>
        </p:sp>
        <p:pic>
          <p:nvPicPr>
            <p:cNvPr id="191" name="Picture 66" descr="orange-ball_tiny"/>
            <p:cNvPicPr>
              <a:picLocks noChangeAspect="1" noChangeArrowheads="1"/>
            </p:cNvPicPr>
            <p:nvPr/>
          </p:nvPicPr>
          <p:blipFill>
            <a:blip r:embed="rId27" cstate="print"/>
            <a:srcRect/>
            <a:stretch>
              <a:fillRect/>
            </a:stretch>
          </p:blipFill>
          <p:spPr bwMode="ltGray">
            <a:xfrm>
              <a:off x="9448800" y="4359243"/>
              <a:ext cx="103011" cy="128257"/>
            </a:xfrm>
            <a:prstGeom prst="rect">
              <a:avLst/>
            </a:prstGeom>
            <a:grpFill/>
            <a:ln w="9525">
              <a:noFill/>
              <a:miter lim="800000"/>
              <a:headEnd/>
              <a:tailEnd/>
            </a:ln>
          </p:spPr>
        </p:pic>
        <p:sp>
          <p:nvSpPr>
            <p:cNvPr id="206" name="直方体 205"/>
            <p:cNvSpPr/>
            <p:nvPr/>
          </p:nvSpPr>
          <p:spPr bwMode="ltGray">
            <a:xfrm>
              <a:off x="9601200" y="4191000"/>
              <a:ext cx="381000" cy="381000"/>
            </a:xfrm>
            <a:prstGeom prst="cube">
              <a:avLst>
                <a:gd name="adj" fmla="val 25000"/>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grpSp>
        <p:nvGrpSpPr>
          <p:cNvPr id="11" name="グループ化 209"/>
          <p:cNvGrpSpPr/>
          <p:nvPr/>
        </p:nvGrpSpPr>
        <p:grpSpPr bwMode="ltGray">
          <a:xfrm>
            <a:off x="5064126" y="2286000"/>
            <a:ext cx="523875" cy="381000"/>
            <a:chOff x="9448800" y="4191000"/>
            <a:chExt cx="533400" cy="381000"/>
          </a:xfrm>
          <a:solidFill>
            <a:schemeClr val="bg1">
              <a:lumMod val="65000"/>
            </a:schemeClr>
          </a:solidFill>
          <a:scene3d>
            <a:camera prst="isometricLeftDown"/>
            <a:lightRig rig="threePt" dir="t"/>
          </a:scene3d>
        </p:grpSpPr>
        <p:sp>
          <p:nvSpPr>
            <p:cNvPr id="211" name="Line 64"/>
            <p:cNvSpPr>
              <a:spLocks noChangeShapeType="1"/>
            </p:cNvSpPr>
            <p:nvPr/>
          </p:nvSpPr>
          <p:spPr bwMode="ltGray">
            <a:xfrm>
              <a:off x="9525000" y="4419600"/>
              <a:ext cx="323144" cy="0"/>
            </a:xfrm>
            <a:prstGeom prst="line">
              <a:avLst/>
            </a:prstGeom>
            <a:grpFill/>
            <a:ln w="28575">
              <a:solidFill>
                <a:schemeClr val="tx1"/>
              </a:solidFill>
              <a:round/>
              <a:headEnd/>
              <a:tailEnd/>
            </a:ln>
          </p:spPr>
          <p:txBody>
            <a:bodyPr anchor="ctr">
              <a:spAutoFit/>
            </a:bodyPr>
            <a:lstStyle/>
            <a:p>
              <a:pPr>
                <a:defRPr/>
              </a:pPr>
              <a:endParaRPr lang="ja-JP" altLang="en-US"/>
            </a:p>
          </p:txBody>
        </p:sp>
        <p:pic>
          <p:nvPicPr>
            <p:cNvPr id="212" name="Picture 66" descr="orange-ball_tiny"/>
            <p:cNvPicPr>
              <a:picLocks noChangeAspect="1" noChangeArrowheads="1"/>
            </p:cNvPicPr>
            <p:nvPr/>
          </p:nvPicPr>
          <p:blipFill>
            <a:blip r:embed="rId27" cstate="print"/>
            <a:srcRect/>
            <a:stretch>
              <a:fillRect/>
            </a:stretch>
          </p:blipFill>
          <p:spPr bwMode="ltGray">
            <a:xfrm>
              <a:off x="9448800" y="4359243"/>
              <a:ext cx="103011" cy="128257"/>
            </a:xfrm>
            <a:prstGeom prst="rect">
              <a:avLst/>
            </a:prstGeom>
            <a:grpFill/>
            <a:ln w="9525">
              <a:noFill/>
              <a:miter lim="800000"/>
              <a:headEnd/>
              <a:tailEnd/>
            </a:ln>
          </p:spPr>
        </p:pic>
        <p:sp>
          <p:nvSpPr>
            <p:cNvPr id="213" name="直方体 212"/>
            <p:cNvSpPr/>
            <p:nvPr/>
          </p:nvSpPr>
          <p:spPr bwMode="ltGray">
            <a:xfrm>
              <a:off x="9601200" y="4191000"/>
              <a:ext cx="381000" cy="381000"/>
            </a:xfrm>
            <a:prstGeom prst="cube">
              <a:avLst>
                <a:gd name="adj" fmla="val 25000"/>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grpSp>
        <p:nvGrpSpPr>
          <p:cNvPr id="12" name="グループ化 214"/>
          <p:cNvGrpSpPr/>
          <p:nvPr/>
        </p:nvGrpSpPr>
        <p:grpSpPr bwMode="ltGray">
          <a:xfrm>
            <a:off x="5842001" y="3746500"/>
            <a:ext cx="523875" cy="381000"/>
            <a:chOff x="9448800" y="4191000"/>
            <a:chExt cx="533400" cy="381000"/>
          </a:xfrm>
          <a:solidFill>
            <a:schemeClr val="bg1">
              <a:lumMod val="65000"/>
            </a:schemeClr>
          </a:solidFill>
          <a:scene3d>
            <a:camera prst="isometricLeftDown"/>
            <a:lightRig rig="threePt" dir="t"/>
          </a:scene3d>
        </p:grpSpPr>
        <p:sp>
          <p:nvSpPr>
            <p:cNvPr id="216" name="Line 64"/>
            <p:cNvSpPr>
              <a:spLocks noChangeShapeType="1"/>
            </p:cNvSpPr>
            <p:nvPr/>
          </p:nvSpPr>
          <p:spPr bwMode="ltGray">
            <a:xfrm>
              <a:off x="9525000" y="4419600"/>
              <a:ext cx="323144" cy="0"/>
            </a:xfrm>
            <a:prstGeom prst="line">
              <a:avLst/>
            </a:prstGeom>
            <a:grpFill/>
            <a:ln w="28575">
              <a:solidFill>
                <a:schemeClr val="tx1"/>
              </a:solidFill>
              <a:round/>
              <a:headEnd/>
              <a:tailEnd/>
            </a:ln>
          </p:spPr>
          <p:txBody>
            <a:bodyPr anchor="ctr">
              <a:spAutoFit/>
            </a:bodyPr>
            <a:lstStyle/>
            <a:p>
              <a:pPr>
                <a:defRPr/>
              </a:pPr>
              <a:endParaRPr lang="ja-JP" altLang="en-US"/>
            </a:p>
          </p:txBody>
        </p:sp>
        <p:pic>
          <p:nvPicPr>
            <p:cNvPr id="217" name="Picture 66" descr="orange-ball_tiny"/>
            <p:cNvPicPr>
              <a:picLocks noChangeAspect="1" noChangeArrowheads="1"/>
            </p:cNvPicPr>
            <p:nvPr/>
          </p:nvPicPr>
          <p:blipFill>
            <a:blip r:embed="rId27" cstate="print"/>
            <a:srcRect/>
            <a:stretch>
              <a:fillRect/>
            </a:stretch>
          </p:blipFill>
          <p:spPr bwMode="ltGray">
            <a:xfrm>
              <a:off x="9448800" y="4359243"/>
              <a:ext cx="103011" cy="128257"/>
            </a:xfrm>
            <a:prstGeom prst="rect">
              <a:avLst/>
            </a:prstGeom>
            <a:grpFill/>
            <a:ln w="9525">
              <a:noFill/>
              <a:miter lim="800000"/>
              <a:headEnd/>
              <a:tailEnd/>
            </a:ln>
          </p:spPr>
        </p:pic>
        <p:sp>
          <p:nvSpPr>
            <p:cNvPr id="218" name="直方体 217"/>
            <p:cNvSpPr/>
            <p:nvPr/>
          </p:nvSpPr>
          <p:spPr bwMode="ltGray">
            <a:xfrm>
              <a:off x="9601200" y="4191000"/>
              <a:ext cx="381000" cy="381000"/>
            </a:xfrm>
            <a:prstGeom prst="cube">
              <a:avLst>
                <a:gd name="adj" fmla="val 25000"/>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grpSp>
        <p:nvGrpSpPr>
          <p:cNvPr id="13" name="グループ化 218"/>
          <p:cNvGrpSpPr/>
          <p:nvPr/>
        </p:nvGrpSpPr>
        <p:grpSpPr bwMode="ltGray">
          <a:xfrm>
            <a:off x="5842001" y="4064000"/>
            <a:ext cx="523875" cy="381000"/>
            <a:chOff x="9448800" y="4191000"/>
            <a:chExt cx="533400" cy="381000"/>
          </a:xfrm>
          <a:solidFill>
            <a:schemeClr val="bg1">
              <a:lumMod val="65000"/>
            </a:schemeClr>
          </a:solidFill>
          <a:scene3d>
            <a:camera prst="isometricLeftDown"/>
            <a:lightRig rig="threePt" dir="t"/>
          </a:scene3d>
        </p:grpSpPr>
        <p:sp>
          <p:nvSpPr>
            <p:cNvPr id="220" name="Line 64"/>
            <p:cNvSpPr>
              <a:spLocks noChangeShapeType="1"/>
            </p:cNvSpPr>
            <p:nvPr/>
          </p:nvSpPr>
          <p:spPr bwMode="ltGray">
            <a:xfrm>
              <a:off x="9525000" y="4419600"/>
              <a:ext cx="323144" cy="0"/>
            </a:xfrm>
            <a:prstGeom prst="line">
              <a:avLst/>
            </a:prstGeom>
            <a:grpFill/>
            <a:ln w="28575">
              <a:solidFill>
                <a:schemeClr val="tx1"/>
              </a:solidFill>
              <a:round/>
              <a:headEnd/>
              <a:tailEnd/>
            </a:ln>
          </p:spPr>
          <p:txBody>
            <a:bodyPr anchor="ctr">
              <a:spAutoFit/>
            </a:bodyPr>
            <a:lstStyle/>
            <a:p>
              <a:pPr>
                <a:defRPr/>
              </a:pPr>
              <a:endParaRPr lang="ja-JP" altLang="en-US"/>
            </a:p>
          </p:txBody>
        </p:sp>
        <p:pic>
          <p:nvPicPr>
            <p:cNvPr id="221" name="Picture 66" descr="orange-ball_tiny"/>
            <p:cNvPicPr>
              <a:picLocks noChangeAspect="1" noChangeArrowheads="1"/>
            </p:cNvPicPr>
            <p:nvPr/>
          </p:nvPicPr>
          <p:blipFill>
            <a:blip r:embed="rId27" cstate="print"/>
            <a:srcRect/>
            <a:stretch>
              <a:fillRect/>
            </a:stretch>
          </p:blipFill>
          <p:spPr bwMode="ltGray">
            <a:xfrm>
              <a:off x="9448800" y="4359243"/>
              <a:ext cx="103011" cy="128257"/>
            </a:xfrm>
            <a:prstGeom prst="rect">
              <a:avLst/>
            </a:prstGeom>
            <a:grpFill/>
            <a:ln w="9525">
              <a:noFill/>
              <a:miter lim="800000"/>
              <a:headEnd/>
              <a:tailEnd/>
            </a:ln>
          </p:spPr>
        </p:pic>
        <p:sp>
          <p:nvSpPr>
            <p:cNvPr id="222" name="直方体 221"/>
            <p:cNvSpPr/>
            <p:nvPr/>
          </p:nvSpPr>
          <p:spPr bwMode="ltGray">
            <a:xfrm>
              <a:off x="9601200" y="4191000"/>
              <a:ext cx="381000" cy="381000"/>
            </a:xfrm>
            <a:prstGeom prst="cube">
              <a:avLst>
                <a:gd name="adj" fmla="val 25000"/>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grpSp>
        <p:nvGrpSpPr>
          <p:cNvPr id="14" name="グループ化 222"/>
          <p:cNvGrpSpPr/>
          <p:nvPr/>
        </p:nvGrpSpPr>
        <p:grpSpPr bwMode="ltGray">
          <a:xfrm>
            <a:off x="5842001" y="4381500"/>
            <a:ext cx="523875" cy="381000"/>
            <a:chOff x="9448800" y="4191000"/>
            <a:chExt cx="533400" cy="381000"/>
          </a:xfrm>
          <a:solidFill>
            <a:schemeClr val="bg1">
              <a:lumMod val="65000"/>
            </a:schemeClr>
          </a:solidFill>
          <a:scene3d>
            <a:camera prst="isometricLeftDown"/>
            <a:lightRig rig="threePt" dir="t"/>
          </a:scene3d>
        </p:grpSpPr>
        <p:sp>
          <p:nvSpPr>
            <p:cNvPr id="224" name="Line 64"/>
            <p:cNvSpPr>
              <a:spLocks noChangeShapeType="1"/>
            </p:cNvSpPr>
            <p:nvPr/>
          </p:nvSpPr>
          <p:spPr bwMode="ltGray">
            <a:xfrm>
              <a:off x="9525000" y="4419600"/>
              <a:ext cx="323144" cy="0"/>
            </a:xfrm>
            <a:prstGeom prst="line">
              <a:avLst/>
            </a:prstGeom>
            <a:grpFill/>
            <a:ln w="28575">
              <a:solidFill>
                <a:schemeClr val="tx1"/>
              </a:solidFill>
              <a:round/>
              <a:headEnd/>
              <a:tailEnd/>
            </a:ln>
          </p:spPr>
          <p:txBody>
            <a:bodyPr anchor="ctr">
              <a:spAutoFit/>
            </a:bodyPr>
            <a:lstStyle/>
            <a:p>
              <a:pPr>
                <a:defRPr/>
              </a:pPr>
              <a:endParaRPr lang="ja-JP" altLang="en-US"/>
            </a:p>
          </p:txBody>
        </p:sp>
        <p:pic>
          <p:nvPicPr>
            <p:cNvPr id="225" name="Picture 66" descr="orange-ball_tiny"/>
            <p:cNvPicPr>
              <a:picLocks noChangeAspect="1" noChangeArrowheads="1"/>
            </p:cNvPicPr>
            <p:nvPr/>
          </p:nvPicPr>
          <p:blipFill>
            <a:blip r:embed="rId27" cstate="print"/>
            <a:srcRect/>
            <a:stretch>
              <a:fillRect/>
            </a:stretch>
          </p:blipFill>
          <p:spPr bwMode="ltGray">
            <a:xfrm>
              <a:off x="9448800" y="4359243"/>
              <a:ext cx="103011" cy="128257"/>
            </a:xfrm>
            <a:prstGeom prst="rect">
              <a:avLst/>
            </a:prstGeom>
            <a:grpFill/>
            <a:ln w="9525">
              <a:noFill/>
              <a:miter lim="800000"/>
              <a:headEnd/>
              <a:tailEnd/>
            </a:ln>
          </p:spPr>
        </p:pic>
        <p:sp>
          <p:nvSpPr>
            <p:cNvPr id="226" name="直方体 225"/>
            <p:cNvSpPr/>
            <p:nvPr/>
          </p:nvSpPr>
          <p:spPr bwMode="ltGray">
            <a:xfrm>
              <a:off x="9601200" y="4191000"/>
              <a:ext cx="381000" cy="381000"/>
            </a:xfrm>
            <a:prstGeom prst="cube">
              <a:avLst>
                <a:gd name="adj" fmla="val 25000"/>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sp>
        <p:nvSpPr>
          <p:cNvPr id="9252" name="Text Box 19"/>
          <p:cNvSpPr txBox="1">
            <a:spLocks noChangeArrowheads="1"/>
          </p:cNvSpPr>
          <p:nvPr/>
        </p:nvSpPr>
        <p:spPr bwMode="ltGray">
          <a:xfrm>
            <a:off x="5588000" y="4826001"/>
            <a:ext cx="1651000" cy="276225"/>
          </a:xfrm>
          <a:prstGeom prst="rect">
            <a:avLst/>
          </a:prstGeom>
          <a:noFill/>
          <a:ln w="9525" algn="ctr">
            <a:noFill/>
            <a:miter lim="800000"/>
            <a:headEnd/>
            <a:tailEnd/>
          </a:ln>
        </p:spPr>
        <p:txBody>
          <a:bodyPr lIns="91436" tIns="45718" rIns="91436" bIns="45718" anchor="ctr">
            <a:spAutoFit/>
          </a:bodyPr>
          <a:lstStyle/>
          <a:p>
            <a:r>
              <a:rPr lang="ja-JP" altLang="en-US" sz="1200">
                <a:effectLst>
                  <a:outerShdw blurRad="38100" dist="38100" dir="2700000" algn="tl">
                    <a:srgbClr val="000000">
                      <a:alpha val="43137"/>
                    </a:srgbClr>
                  </a:outerShdw>
                </a:effectLst>
              </a:rPr>
              <a:t>ビジネス ロジック</a:t>
            </a:r>
          </a:p>
        </p:txBody>
      </p:sp>
      <p:sp>
        <p:nvSpPr>
          <p:cNvPr id="9253" name="Text Box 19"/>
          <p:cNvSpPr txBox="1">
            <a:spLocks noChangeArrowheads="1"/>
          </p:cNvSpPr>
          <p:nvPr/>
        </p:nvSpPr>
        <p:spPr bwMode="ltGray">
          <a:xfrm>
            <a:off x="7175500" y="4826001"/>
            <a:ext cx="1651000" cy="276225"/>
          </a:xfrm>
          <a:prstGeom prst="rect">
            <a:avLst/>
          </a:prstGeom>
          <a:noFill/>
          <a:ln w="9525" algn="ctr">
            <a:noFill/>
            <a:miter lim="800000"/>
            <a:headEnd/>
            <a:tailEnd/>
          </a:ln>
        </p:spPr>
        <p:txBody>
          <a:bodyPr lIns="91436" tIns="45718" rIns="91436" bIns="45718" anchor="ctr">
            <a:spAutoFit/>
          </a:bodyPr>
          <a:lstStyle/>
          <a:p>
            <a:r>
              <a:rPr lang="ja-JP" altLang="en-US" sz="1200">
                <a:effectLst>
                  <a:outerShdw blurRad="38100" dist="38100" dir="2700000" algn="tl">
                    <a:srgbClr val="000000">
                      <a:alpha val="43137"/>
                    </a:srgbClr>
                  </a:outerShdw>
                </a:effectLst>
              </a:rPr>
              <a:t>ビジネス データ</a:t>
            </a:r>
          </a:p>
        </p:txBody>
      </p:sp>
      <p:sp>
        <p:nvSpPr>
          <p:cNvPr id="229" name="角丸四角形 228"/>
          <p:cNvSpPr/>
          <p:nvPr/>
        </p:nvSpPr>
        <p:spPr bwMode="ltGray">
          <a:xfrm>
            <a:off x="4000500" y="3683000"/>
            <a:ext cx="4508500" cy="1397000"/>
          </a:xfrm>
          <a:prstGeom prst="round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anchor="ctr"/>
          <a:lstStyle/>
          <a:p>
            <a:pPr algn="ctr">
              <a:defRPr/>
            </a:pPr>
            <a:endParaRPr lang="ja-JP" altLang="en-US"/>
          </a:p>
        </p:txBody>
      </p:sp>
      <p:sp>
        <p:nvSpPr>
          <p:cNvPr id="9255" name="Text Box 19"/>
          <p:cNvSpPr txBox="1">
            <a:spLocks noChangeArrowheads="1"/>
          </p:cNvSpPr>
          <p:nvPr/>
        </p:nvSpPr>
        <p:spPr bwMode="ltGray">
          <a:xfrm>
            <a:off x="7556500" y="3676650"/>
            <a:ext cx="1524000" cy="450850"/>
          </a:xfrm>
          <a:prstGeom prst="rect">
            <a:avLst/>
          </a:prstGeom>
          <a:noFill/>
          <a:ln w="9525" algn="ctr">
            <a:noFill/>
            <a:miter lim="800000"/>
            <a:headEnd/>
            <a:tailEnd/>
          </a:ln>
        </p:spPr>
        <p:txBody>
          <a:bodyPr wrap="none" lIns="91436" tIns="45718" rIns="91436" bIns="45718" anchor="ctr"/>
          <a:lstStyle/>
          <a:p>
            <a:r>
              <a:rPr lang="ja-JP" altLang="en-US" sz="1200">
                <a:solidFill>
                  <a:schemeClr val="bg1"/>
                </a:solidFill>
              </a:rPr>
              <a:t>ビジネス プロセスの</a:t>
            </a:r>
            <a:endParaRPr lang="en-US" altLang="ja-JP" sz="1200">
              <a:solidFill>
                <a:schemeClr val="bg1"/>
              </a:solidFill>
            </a:endParaRPr>
          </a:p>
          <a:p>
            <a:r>
              <a:rPr lang="ja-JP" altLang="en-US" sz="1200">
                <a:solidFill>
                  <a:schemeClr val="bg1"/>
                </a:solidFill>
              </a:rPr>
              <a:t>サービス公開</a:t>
            </a:r>
          </a:p>
        </p:txBody>
      </p:sp>
      <p:cxnSp>
        <p:nvCxnSpPr>
          <p:cNvPr id="230" name="曲線コネクタ 229"/>
          <p:cNvCxnSpPr>
            <a:stCxn id="11339" idx="1"/>
            <a:endCxn id="217" idx="0"/>
          </p:cNvCxnSpPr>
          <p:nvPr/>
        </p:nvCxnSpPr>
        <p:spPr bwMode="ltGray">
          <a:xfrm rot="5400000" flipH="1" flipV="1">
            <a:off x="5421313" y="3619501"/>
            <a:ext cx="176213" cy="766762"/>
          </a:xfrm>
          <a:prstGeom prst="curvedConnector3">
            <a:avLst>
              <a:gd name="adj1" fmla="val 169853"/>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234" name="曲線コネクタ 233"/>
          <p:cNvCxnSpPr>
            <a:stCxn id="145" idx="3"/>
            <a:endCxn id="221" idx="0"/>
          </p:cNvCxnSpPr>
          <p:nvPr/>
        </p:nvCxnSpPr>
        <p:spPr bwMode="ltGray">
          <a:xfrm flipV="1">
            <a:off x="5280026" y="4232276"/>
            <a:ext cx="612775" cy="333375"/>
          </a:xfrm>
          <a:prstGeom prst="curvedConnector4">
            <a:avLst>
              <a:gd name="adj1" fmla="val 41772"/>
              <a:gd name="adj2" fmla="val 157144"/>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238" name="曲線コネクタ 233"/>
          <p:cNvCxnSpPr>
            <a:stCxn id="147" idx="2"/>
            <a:endCxn id="225" idx="0"/>
          </p:cNvCxnSpPr>
          <p:nvPr/>
        </p:nvCxnSpPr>
        <p:spPr bwMode="ltGray">
          <a:xfrm rot="16200000" flipH="1">
            <a:off x="5207001" y="3863976"/>
            <a:ext cx="42862" cy="1328737"/>
          </a:xfrm>
          <a:prstGeom prst="curvedConnector3">
            <a:avLst>
              <a:gd name="adj1" fmla="val 655723"/>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9259" name="AutoShape 28"/>
          <p:cNvSpPr>
            <a:spLocks noChangeArrowheads="1"/>
          </p:cNvSpPr>
          <p:nvPr/>
        </p:nvSpPr>
        <p:spPr bwMode="ltGray">
          <a:xfrm>
            <a:off x="3810001" y="3365500"/>
            <a:ext cx="347663" cy="338138"/>
          </a:xfrm>
          <a:prstGeom prst="upDownArrow">
            <a:avLst>
              <a:gd name="adj1" fmla="val 50000"/>
              <a:gd name="adj2" fmla="val 20000"/>
            </a:avLst>
          </a:prstGeom>
          <a:solidFill>
            <a:srgbClr val="FFC000"/>
          </a:solidFill>
          <a:ln w="12700" algn="ctr">
            <a:solidFill>
              <a:schemeClr val="tx1"/>
            </a:solidFill>
            <a:miter lim="800000"/>
            <a:headEnd/>
            <a:tailEnd/>
          </a:ln>
        </p:spPr>
        <p:txBody>
          <a:bodyPr wrap="none" lIns="91436" tIns="45718" rIns="91436" bIns="45718" anchor="ctr"/>
          <a:lstStyle/>
          <a:p>
            <a:endParaRPr lang="ja-JP" altLang="en-US"/>
          </a:p>
        </p:txBody>
      </p:sp>
      <p:sp>
        <p:nvSpPr>
          <p:cNvPr id="9260" name="AutoShape 28"/>
          <p:cNvSpPr>
            <a:spLocks noChangeArrowheads="1"/>
          </p:cNvSpPr>
          <p:nvPr/>
        </p:nvSpPr>
        <p:spPr bwMode="ltGray">
          <a:xfrm>
            <a:off x="3810001" y="4995864"/>
            <a:ext cx="347663" cy="338137"/>
          </a:xfrm>
          <a:prstGeom prst="upDownArrow">
            <a:avLst>
              <a:gd name="adj1" fmla="val 50000"/>
              <a:gd name="adj2" fmla="val 20000"/>
            </a:avLst>
          </a:prstGeom>
          <a:solidFill>
            <a:srgbClr val="FFC000"/>
          </a:solidFill>
          <a:ln w="12700" algn="ctr">
            <a:solidFill>
              <a:schemeClr val="tx1"/>
            </a:solidFill>
            <a:miter lim="800000"/>
            <a:headEnd/>
            <a:tailEnd/>
          </a:ln>
        </p:spPr>
        <p:txBody>
          <a:bodyPr wrap="none" lIns="91436" tIns="45718" rIns="91436" bIns="45718" anchor="ctr"/>
          <a:lstStyle/>
          <a:p>
            <a:endParaRPr lang="ja-JP" altLang="en-US"/>
          </a:p>
        </p:txBody>
      </p:sp>
      <p:sp>
        <p:nvSpPr>
          <p:cNvPr id="9261" name="Text Box 14"/>
          <p:cNvSpPr txBox="1">
            <a:spLocks noChangeArrowheads="1"/>
          </p:cNvSpPr>
          <p:nvPr/>
        </p:nvSpPr>
        <p:spPr bwMode="ltGray">
          <a:xfrm>
            <a:off x="1905001" y="2565400"/>
            <a:ext cx="2017713" cy="647700"/>
          </a:xfrm>
          <a:prstGeom prst="rect">
            <a:avLst/>
          </a:prstGeom>
          <a:noFill/>
          <a:ln w="9525" algn="ctr">
            <a:noFill/>
            <a:miter lim="800000"/>
            <a:headEnd/>
            <a:tailEnd/>
          </a:ln>
        </p:spPr>
        <p:txBody>
          <a:bodyPr lIns="91436" tIns="45718" rIns="91436" bIns="45718" anchor="ctr"/>
          <a:lstStyle/>
          <a:p>
            <a:r>
              <a:rPr lang="ja-JP" altLang="en-US" sz="1600" dirty="0">
                <a:effectLst>
                  <a:outerShdw blurRad="38100" dist="38100" dir="2700000" algn="tl">
                    <a:srgbClr val="000000">
                      <a:alpha val="43137"/>
                    </a:srgbClr>
                  </a:outerShdw>
                </a:effectLst>
              </a:rPr>
              <a:t>プレゼンテーション</a:t>
            </a:r>
            <a:br>
              <a:rPr lang="en-US" altLang="ja-JP" sz="1600" dirty="0">
                <a:effectLst>
                  <a:outerShdw blurRad="38100" dist="38100" dir="2700000" algn="tl">
                    <a:srgbClr val="000000">
                      <a:alpha val="43137"/>
                    </a:srgbClr>
                  </a:outerShdw>
                </a:effectLst>
              </a:rPr>
            </a:br>
            <a:r>
              <a:rPr lang="ja-JP" altLang="en-US" sz="1600" dirty="0">
                <a:effectLst>
                  <a:outerShdw blurRad="38100" dist="38100" dir="2700000" algn="tl">
                    <a:srgbClr val="000000">
                      <a:alpha val="43137"/>
                    </a:srgbClr>
                  </a:outerShdw>
                </a:effectLst>
              </a:rPr>
              <a:t>レイヤ</a:t>
            </a:r>
          </a:p>
        </p:txBody>
      </p:sp>
      <p:sp>
        <p:nvSpPr>
          <p:cNvPr id="9262" name="Text Box 21"/>
          <p:cNvSpPr txBox="1">
            <a:spLocks noChangeArrowheads="1"/>
          </p:cNvSpPr>
          <p:nvPr/>
        </p:nvSpPr>
        <p:spPr bwMode="ltGray">
          <a:xfrm>
            <a:off x="7302501" y="6286501"/>
            <a:ext cx="1408113" cy="309563"/>
          </a:xfrm>
          <a:prstGeom prst="rect">
            <a:avLst/>
          </a:prstGeom>
          <a:noFill/>
          <a:ln w="9525" algn="ctr">
            <a:noFill/>
            <a:miter lim="800000"/>
            <a:headEnd/>
            <a:tailEnd/>
          </a:ln>
        </p:spPr>
        <p:txBody>
          <a:bodyPr lIns="91436" tIns="45718" rIns="91436" bIns="45718" anchor="ctr">
            <a:spAutoFit/>
          </a:bodyPr>
          <a:lstStyle/>
          <a:p>
            <a:r>
              <a:rPr lang="ja-JP" altLang="en-US" sz="1400">
                <a:effectLst>
                  <a:outerShdw blurRad="38100" dist="38100" dir="2700000" algn="tl">
                    <a:srgbClr val="000000">
                      <a:alpha val="43137"/>
                    </a:srgbClr>
                  </a:outerShdw>
                </a:effectLst>
              </a:rPr>
              <a:t>外部サービス</a:t>
            </a:r>
          </a:p>
        </p:txBody>
      </p:sp>
      <p:grpSp>
        <p:nvGrpSpPr>
          <p:cNvPr id="15" name="グループ化 247"/>
          <p:cNvGrpSpPr/>
          <p:nvPr/>
        </p:nvGrpSpPr>
        <p:grpSpPr bwMode="ltGray">
          <a:xfrm>
            <a:off x="4191001" y="5397500"/>
            <a:ext cx="523875" cy="381000"/>
            <a:chOff x="9448800" y="4191000"/>
            <a:chExt cx="533400" cy="381000"/>
          </a:xfrm>
          <a:solidFill>
            <a:schemeClr val="bg1">
              <a:lumMod val="65000"/>
            </a:schemeClr>
          </a:solidFill>
          <a:scene3d>
            <a:camera prst="isometricLeftDown"/>
            <a:lightRig rig="threePt" dir="t"/>
          </a:scene3d>
        </p:grpSpPr>
        <p:sp>
          <p:nvSpPr>
            <p:cNvPr id="249" name="Line 64"/>
            <p:cNvSpPr>
              <a:spLocks noChangeShapeType="1"/>
            </p:cNvSpPr>
            <p:nvPr/>
          </p:nvSpPr>
          <p:spPr bwMode="ltGray">
            <a:xfrm>
              <a:off x="9525000" y="4419600"/>
              <a:ext cx="323144" cy="0"/>
            </a:xfrm>
            <a:prstGeom prst="line">
              <a:avLst/>
            </a:prstGeom>
            <a:grpFill/>
            <a:ln w="28575">
              <a:solidFill>
                <a:schemeClr val="tx1"/>
              </a:solidFill>
              <a:round/>
              <a:headEnd/>
              <a:tailEnd/>
            </a:ln>
          </p:spPr>
          <p:txBody>
            <a:bodyPr anchor="ctr">
              <a:spAutoFit/>
            </a:bodyPr>
            <a:lstStyle/>
            <a:p>
              <a:pPr>
                <a:defRPr/>
              </a:pPr>
              <a:endParaRPr lang="ja-JP" altLang="en-US"/>
            </a:p>
          </p:txBody>
        </p:sp>
        <p:pic>
          <p:nvPicPr>
            <p:cNvPr id="250" name="Picture 66" descr="orange-ball_tiny"/>
            <p:cNvPicPr>
              <a:picLocks noChangeAspect="1" noChangeArrowheads="1"/>
            </p:cNvPicPr>
            <p:nvPr/>
          </p:nvPicPr>
          <p:blipFill>
            <a:blip r:embed="rId27" cstate="print"/>
            <a:srcRect/>
            <a:stretch>
              <a:fillRect/>
            </a:stretch>
          </p:blipFill>
          <p:spPr bwMode="ltGray">
            <a:xfrm>
              <a:off x="9448800" y="4359243"/>
              <a:ext cx="103011" cy="128257"/>
            </a:xfrm>
            <a:prstGeom prst="rect">
              <a:avLst/>
            </a:prstGeom>
            <a:grpFill/>
            <a:ln w="9525">
              <a:noFill/>
              <a:miter lim="800000"/>
              <a:headEnd/>
              <a:tailEnd/>
            </a:ln>
          </p:spPr>
        </p:pic>
        <p:sp>
          <p:nvSpPr>
            <p:cNvPr id="251" name="直方体 250"/>
            <p:cNvSpPr/>
            <p:nvPr/>
          </p:nvSpPr>
          <p:spPr bwMode="ltGray">
            <a:xfrm>
              <a:off x="9601200" y="4191000"/>
              <a:ext cx="381000" cy="381000"/>
            </a:xfrm>
            <a:prstGeom prst="cube">
              <a:avLst>
                <a:gd name="adj" fmla="val 25000"/>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grpSp>
        <p:nvGrpSpPr>
          <p:cNvPr id="16" name="グループ化 259"/>
          <p:cNvGrpSpPr/>
          <p:nvPr/>
        </p:nvGrpSpPr>
        <p:grpSpPr bwMode="ltGray">
          <a:xfrm>
            <a:off x="6477001" y="5397500"/>
            <a:ext cx="523875" cy="381000"/>
            <a:chOff x="9448800" y="4191000"/>
            <a:chExt cx="533400" cy="381000"/>
          </a:xfrm>
          <a:solidFill>
            <a:schemeClr val="bg1">
              <a:lumMod val="65000"/>
            </a:schemeClr>
          </a:solidFill>
          <a:scene3d>
            <a:camera prst="isometricLeftDown"/>
            <a:lightRig rig="threePt" dir="t"/>
          </a:scene3d>
        </p:grpSpPr>
        <p:sp>
          <p:nvSpPr>
            <p:cNvPr id="261" name="Line 64"/>
            <p:cNvSpPr>
              <a:spLocks noChangeShapeType="1"/>
            </p:cNvSpPr>
            <p:nvPr/>
          </p:nvSpPr>
          <p:spPr bwMode="ltGray">
            <a:xfrm>
              <a:off x="9525000" y="4419600"/>
              <a:ext cx="323144" cy="0"/>
            </a:xfrm>
            <a:prstGeom prst="line">
              <a:avLst/>
            </a:prstGeom>
            <a:grpFill/>
            <a:ln w="28575">
              <a:solidFill>
                <a:schemeClr val="tx1"/>
              </a:solidFill>
              <a:round/>
              <a:headEnd/>
              <a:tailEnd/>
            </a:ln>
          </p:spPr>
          <p:txBody>
            <a:bodyPr anchor="ctr">
              <a:spAutoFit/>
            </a:bodyPr>
            <a:lstStyle/>
            <a:p>
              <a:pPr>
                <a:defRPr/>
              </a:pPr>
              <a:endParaRPr lang="ja-JP" altLang="en-US"/>
            </a:p>
          </p:txBody>
        </p:sp>
        <p:pic>
          <p:nvPicPr>
            <p:cNvPr id="262" name="Picture 66" descr="orange-ball_tiny"/>
            <p:cNvPicPr>
              <a:picLocks noChangeAspect="1" noChangeArrowheads="1"/>
            </p:cNvPicPr>
            <p:nvPr/>
          </p:nvPicPr>
          <p:blipFill>
            <a:blip r:embed="rId27" cstate="print"/>
            <a:srcRect/>
            <a:stretch>
              <a:fillRect/>
            </a:stretch>
          </p:blipFill>
          <p:spPr bwMode="ltGray">
            <a:xfrm>
              <a:off x="9448800" y="4359243"/>
              <a:ext cx="103011" cy="128257"/>
            </a:xfrm>
            <a:prstGeom prst="rect">
              <a:avLst/>
            </a:prstGeom>
            <a:grpFill/>
            <a:ln w="9525">
              <a:noFill/>
              <a:miter lim="800000"/>
              <a:headEnd/>
              <a:tailEnd/>
            </a:ln>
          </p:spPr>
        </p:pic>
        <p:sp>
          <p:nvSpPr>
            <p:cNvPr id="263" name="直方体 262"/>
            <p:cNvSpPr/>
            <p:nvPr/>
          </p:nvSpPr>
          <p:spPr bwMode="ltGray">
            <a:xfrm>
              <a:off x="9601200" y="4191000"/>
              <a:ext cx="381000" cy="381000"/>
            </a:xfrm>
            <a:prstGeom prst="cube">
              <a:avLst>
                <a:gd name="adj" fmla="val 25000"/>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sp>
        <p:nvSpPr>
          <p:cNvPr id="9265" name="Text Box 19"/>
          <p:cNvSpPr txBox="1">
            <a:spLocks noChangeArrowheads="1"/>
          </p:cNvSpPr>
          <p:nvPr/>
        </p:nvSpPr>
        <p:spPr bwMode="ltGray">
          <a:xfrm>
            <a:off x="4699000" y="5397501"/>
            <a:ext cx="1397000" cy="461963"/>
          </a:xfrm>
          <a:prstGeom prst="rect">
            <a:avLst/>
          </a:prstGeom>
          <a:noFill/>
          <a:ln w="9525" algn="ctr">
            <a:noFill/>
            <a:miter lim="800000"/>
            <a:headEnd/>
            <a:tailEnd/>
          </a:ln>
        </p:spPr>
        <p:txBody>
          <a:bodyPr lIns="91436" tIns="45718" rIns="91436" bIns="45718" anchor="ctr">
            <a:spAutoFit/>
          </a:bodyPr>
          <a:lstStyle/>
          <a:p>
            <a:r>
              <a:rPr lang="ja-JP" altLang="en-US" sz="1200">
                <a:effectLst>
                  <a:outerShdw blurRad="38100" dist="38100" dir="2700000" algn="tl">
                    <a:srgbClr val="000000">
                      <a:alpha val="43137"/>
                    </a:srgbClr>
                  </a:outerShdw>
                </a:effectLst>
              </a:rPr>
              <a:t>データアクセス</a:t>
            </a:r>
            <a:br>
              <a:rPr lang="en-US" altLang="ja-JP" sz="1200">
                <a:effectLst>
                  <a:outerShdw blurRad="38100" dist="38100" dir="2700000" algn="tl">
                    <a:srgbClr val="000000">
                      <a:alpha val="43137"/>
                    </a:srgbClr>
                  </a:outerShdw>
                </a:effectLst>
              </a:rPr>
            </a:br>
            <a:r>
              <a:rPr lang="ja-JP" altLang="en-US" sz="1200">
                <a:effectLst>
                  <a:outerShdw blurRad="38100" dist="38100" dir="2700000" algn="tl">
                    <a:srgbClr val="000000">
                      <a:alpha val="43137"/>
                    </a:srgbClr>
                  </a:outerShdw>
                </a:effectLst>
              </a:rPr>
              <a:t>ロジック</a:t>
            </a:r>
          </a:p>
        </p:txBody>
      </p:sp>
      <p:sp>
        <p:nvSpPr>
          <p:cNvPr id="9266" name="Text Box 19"/>
          <p:cNvSpPr txBox="1">
            <a:spLocks noChangeArrowheads="1"/>
          </p:cNvSpPr>
          <p:nvPr/>
        </p:nvSpPr>
        <p:spPr bwMode="ltGray">
          <a:xfrm>
            <a:off x="7112000" y="5397501"/>
            <a:ext cx="1460500" cy="461963"/>
          </a:xfrm>
          <a:prstGeom prst="rect">
            <a:avLst/>
          </a:prstGeom>
          <a:noFill/>
          <a:ln w="9525" algn="ctr">
            <a:noFill/>
            <a:miter lim="800000"/>
            <a:headEnd/>
            <a:tailEnd/>
          </a:ln>
        </p:spPr>
        <p:txBody>
          <a:bodyPr lIns="91436" tIns="45718" rIns="91436" bIns="45718" anchor="ctr">
            <a:spAutoFit/>
          </a:bodyPr>
          <a:lstStyle/>
          <a:p>
            <a:r>
              <a:rPr lang="ja-JP" altLang="en-US" sz="1200">
                <a:effectLst>
                  <a:outerShdw blurRad="38100" dist="38100" dir="2700000" algn="tl">
                    <a:srgbClr val="000000">
                      <a:alpha val="43137"/>
                    </a:srgbClr>
                  </a:outerShdw>
                </a:effectLst>
              </a:rPr>
              <a:t>外部サービス</a:t>
            </a:r>
            <a:br>
              <a:rPr lang="en-US" altLang="ja-JP" sz="1200">
                <a:effectLst>
                  <a:outerShdw blurRad="38100" dist="38100" dir="2700000" algn="tl">
                    <a:srgbClr val="000000">
                      <a:alpha val="43137"/>
                    </a:srgbClr>
                  </a:outerShdw>
                </a:effectLst>
              </a:rPr>
            </a:br>
            <a:r>
              <a:rPr lang="ja-JP" altLang="en-US" sz="1200">
                <a:effectLst>
                  <a:outerShdw blurRad="38100" dist="38100" dir="2700000" algn="tl">
                    <a:srgbClr val="000000">
                      <a:alpha val="43137"/>
                    </a:srgbClr>
                  </a:outerShdw>
                </a:effectLst>
              </a:rPr>
              <a:t>アクセス ロジック</a:t>
            </a:r>
          </a:p>
        </p:txBody>
      </p:sp>
      <p:sp>
        <p:nvSpPr>
          <p:cNvPr id="9267" name="AutoShape 28"/>
          <p:cNvSpPr>
            <a:spLocks noChangeArrowheads="1"/>
          </p:cNvSpPr>
          <p:nvPr/>
        </p:nvSpPr>
        <p:spPr bwMode="ltGray">
          <a:xfrm>
            <a:off x="3810001" y="5969000"/>
            <a:ext cx="347663" cy="338138"/>
          </a:xfrm>
          <a:prstGeom prst="upDownArrow">
            <a:avLst>
              <a:gd name="adj1" fmla="val 50000"/>
              <a:gd name="adj2" fmla="val 20000"/>
            </a:avLst>
          </a:prstGeom>
          <a:solidFill>
            <a:srgbClr val="FFC000"/>
          </a:solidFill>
          <a:ln w="12700" algn="ctr">
            <a:solidFill>
              <a:schemeClr val="tx1"/>
            </a:solidFill>
            <a:miter lim="800000"/>
            <a:headEnd/>
            <a:tailEnd/>
          </a:ln>
        </p:spPr>
        <p:txBody>
          <a:bodyPr wrap="none" lIns="91436" tIns="45718" rIns="91436" bIns="45718" anchor="ctr"/>
          <a:lstStyle/>
          <a:p>
            <a:endParaRPr lang="ja-JP" altLang="en-US"/>
          </a:p>
        </p:txBody>
      </p:sp>
      <p:sp>
        <p:nvSpPr>
          <p:cNvPr id="267" name="Rectangle 4"/>
          <p:cNvSpPr>
            <a:spLocks noChangeArrowheads="1"/>
          </p:cNvSpPr>
          <p:nvPr/>
        </p:nvSpPr>
        <p:spPr bwMode="ltGray">
          <a:xfrm rot="5400000">
            <a:off x="7885906" y="3607594"/>
            <a:ext cx="3849688" cy="1079500"/>
          </a:xfrm>
          <a:prstGeom prst="rect">
            <a:avLst/>
          </a:prstGeom>
          <a:solidFill>
            <a:srgbClr val="002060"/>
          </a:solidFill>
          <a:ln>
            <a:headEnd/>
            <a:tailEnd/>
          </a:ln>
        </p:spPr>
        <p:style>
          <a:lnRef idx="1">
            <a:schemeClr val="accent4"/>
          </a:lnRef>
          <a:fillRef idx="3">
            <a:schemeClr val="accent4"/>
          </a:fillRef>
          <a:effectRef idx="2">
            <a:schemeClr val="accent4"/>
          </a:effectRef>
          <a:fontRef idx="minor">
            <a:schemeClr val="lt1"/>
          </a:fontRef>
        </p:style>
        <p:txBody>
          <a:bodyPr wrap="none" lIns="91436" tIns="45718" rIns="91436" bIns="45718" anchor="ctr">
            <a:flatTx/>
          </a:bodyPr>
          <a:lstStyle/>
          <a:p>
            <a:pPr algn="ctr">
              <a:defRPr/>
            </a:pPr>
            <a:r>
              <a:rPr lang="ja-JP" altLang="en-US" sz="1300" dirty="0"/>
              <a:t>アプリケーション </a:t>
            </a:r>
            <a:br>
              <a:rPr lang="en-US" altLang="ja-JP" sz="1300" dirty="0"/>
            </a:br>
            <a:r>
              <a:rPr lang="ja-JP" altLang="en-US" sz="1300" dirty="0"/>
              <a:t>ライフサイクル</a:t>
            </a:r>
            <a:br>
              <a:rPr lang="en-US" altLang="ja-JP" sz="1300" dirty="0"/>
            </a:br>
            <a:r>
              <a:rPr lang="ja-JP" altLang="en-US" sz="1300" dirty="0"/>
              <a:t>マネジメント</a:t>
            </a:r>
            <a:endParaRPr lang="en-US" altLang="ja-JP" sz="1300" dirty="0"/>
          </a:p>
          <a:p>
            <a:pPr algn="ctr">
              <a:defRPr/>
            </a:pPr>
            <a:r>
              <a:rPr lang="en-US" altLang="ja-JP" sz="1300" dirty="0"/>
              <a:t>(</a:t>
            </a:r>
            <a:r>
              <a:rPr lang="ja-JP" altLang="en-US" sz="1300" dirty="0"/>
              <a:t>設計 ～ 開発 ～ テスト、</a:t>
            </a:r>
            <a:br>
              <a:rPr lang="en-US" altLang="ja-JP" sz="1300" dirty="0"/>
            </a:br>
            <a:r>
              <a:rPr lang="ja-JP" altLang="en-US" sz="1300" dirty="0"/>
              <a:t>構成管理／プロジェクト管理）</a:t>
            </a:r>
          </a:p>
        </p:txBody>
      </p:sp>
      <p:sp>
        <p:nvSpPr>
          <p:cNvPr id="114" name="角丸四角形 113"/>
          <p:cNvSpPr/>
          <p:nvPr>
            <p:custDataLst>
              <p:tags r:id="rId4"/>
            </p:custDataLst>
          </p:nvPr>
        </p:nvSpPr>
        <p:spPr bwMode="ltGray">
          <a:xfrm>
            <a:off x="2095500" y="1730368"/>
            <a:ext cx="1587500" cy="698500"/>
          </a:xfrm>
          <a:prstGeom prst="roundRect">
            <a:avLst>
              <a:gd name="adj" fmla="val 20948"/>
            </a:avLst>
          </a:prstGeom>
          <a:solidFill>
            <a:srgbClr val="0072C6"/>
          </a:solidFill>
          <a:ln/>
        </p:spPr>
        <p:style>
          <a:lnRef idx="0">
            <a:schemeClr val="accent2"/>
          </a:lnRef>
          <a:fillRef idx="3">
            <a:schemeClr val="accent2"/>
          </a:fillRef>
          <a:effectRef idx="3">
            <a:schemeClr val="accent2"/>
          </a:effectRef>
          <a:fontRef idx="minor">
            <a:schemeClr val="lt1"/>
          </a:fontRef>
        </p:style>
        <p:txBody>
          <a:bodyPr lIns="76197" tIns="38098" rIns="76197" bIns="38098" anchor="ctr"/>
          <a:lstStyle/>
          <a:p>
            <a:pPr algn="ctr">
              <a:defRPr/>
            </a:pPr>
            <a:r>
              <a:rPr lang="en-US" altLang="ja-JP" sz="1300" dirty="0">
                <a:solidFill>
                  <a:srgbClr val="FFFFFF"/>
                </a:solidFill>
                <a:effectLst>
                  <a:outerShdw blurRad="38100" dist="38100" dir="2700000" algn="tl">
                    <a:srgbClr val="000000">
                      <a:alpha val="43137"/>
                    </a:srgbClr>
                  </a:outerShdw>
                </a:effectLst>
              </a:rPr>
              <a:t>Windows</a:t>
            </a:r>
            <a:br>
              <a:rPr lang="en-US" altLang="ja-JP" sz="1300" dirty="0">
                <a:solidFill>
                  <a:srgbClr val="FFFFFF"/>
                </a:solidFill>
                <a:effectLst>
                  <a:outerShdw blurRad="38100" dist="38100" dir="2700000" algn="tl">
                    <a:srgbClr val="000000">
                      <a:alpha val="43137"/>
                    </a:srgbClr>
                  </a:outerShdw>
                </a:effectLst>
              </a:rPr>
            </a:br>
            <a:r>
              <a:rPr lang="en-US" altLang="ja-JP" sz="1300" dirty="0" err="1">
                <a:solidFill>
                  <a:srgbClr val="FFFFFF"/>
                </a:solidFill>
                <a:effectLst>
                  <a:outerShdw blurRad="38100" dist="38100" dir="2700000" algn="tl">
                    <a:srgbClr val="000000">
                      <a:alpha val="43137"/>
                    </a:srgbClr>
                  </a:outerShdw>
                </a:effectLst>
              </a:rPr>
              <a:t>CardSpace</a:t>
            </a:r>
            <a:endParaRPr lang="ja-JP" altLang="en-US" sz="1300" dirty="0">
              <a:solidFill>
                <a:srgbClr val="FFFFFF"/>
              </a:solidFill>
              <a:effectLst>
                <a:outerShdw blurRad="38100" dist="38100" dir="2700000" algn="tl">
                  <a:srgbClr val="000000">
                    <a:alpha val="43137"/>
                  </a:srgbClr>
                </a:outerShdw>
              </a:effectLst>
            </a:endParaRPr>
          </a:p>
        </p:txBody>
      </p:sp>
      <p:sp>
        <p:nvSpPr>
          <p:cNvPr id="115" name="角丸四角形 114"/>
          <p:cNvSpPr/>
          <p:nvPr>
            <p:custDataLst>
              <p:tags r:id="rId5"/>
            </p:custDataLst>
          </p:nvPr>
        </p:nvSpPr>
        <p:spPr bwMode="ltGray">
          <a:xfrm>
            <a:off x="3810000" y="1730368"/>
            <a:ext cx="1587500" cy="698500"/>
          </a:xfrm>
          <a:prstGeom prst="roundRect">
            <a:avLst>
              <a:gd name="adj" fmla="val 20948"/>
            </a:avLst>
          </a:prstGeom>
          <a:solidFill>
            <a:srgbClr val="0072C6"/>
          </a:solidFill>
          <a:ln/>
        </p:spPr>
        <p:style>
          <a:lnRef idx="0">
            <a:schemeClr val="accent2"/>
          </a:lnRef>
          <a:fillRef idx="3">
            <a:schemeClr val="accent2"/>
          </a:fillRef>
          <a:effectRef idx="3">
            <a:schemeClr val="accent2"/>
          </a:effectRef>
          <a:fontRef idx="minor">
            <a:schemeClr val="lt1"/>
          </a:fontRef>
        </p:style>
        <p:txBody>
          <a:bodyPr lIns="76197" tIns="38098" rIns="76197" bIns="38098" anchor="ctr"/>
          <a:lstStyle/>
          <a:p>
            <a:pPr algn="ctr">
              <a:defRPr/>
            </a:pPr>
            <a:r>
              <a:rPr lang="en-US" altLang="ja-JP" sz="1300" dirty="0">
                <a:solidFill>
                  <a:srgbClr val="FFFFFF"/>
                </a:solidFill>
                <a:effectLst>
                  <a:outerShdw blurRad="38100" dist="38100" dir="2700000" algn="tl">
                    <a:srgbClr val="000000">
                      <a:alpha val="43137"/>
                    </a:srgbClr>
                  </a:outerShdw>
                </a:effectLst>
              </a:rPr>
              <a:t>Windows Presentation</a:t>
            </a:r>
          </a:p>
          <a:p>
            <a:pPr algn="ctr">
              <a:defRPr/>
            </a:pPr>
            <a:r>
              <a:rPr lang="en-US" altLang="ja-JP" sz="1300" dirty="0">
                <a:solidFill>
                  <a:srgbClr val="FFFFFF"/>
                </a:solidFill>
                <a:effectLst>
                  <a:outerShdw blurRad="38100" dist="38100" dir="2700000" algn="tl">
                    <a:srgbClr val="000000">
                      <a:alpha val="43137"/>
                    </a:srgbClr>
                  </a:outerShdw>
                </a:effectLst>
              </a:rPr>
              <a:t>Foundation</a:t>
            </a:r>
            <a:endParaRPr lang="ja-JP" altLang="en-US" sz="1300" dirty="0">
              <a:solidFill>
                <a:srgbClr val="FFFFFF"/>
              </a:solidFill>
              <a:effectLst>
                <a:outerShdw blurRad="38100" dist="38100" dir="2700000" algn="tl">
                  <a:srgbClr val="000000">
                    <a:alpha val="43137"/>
                  </a:srgbClr>
                </a:outerShdw>
              </a:effectLst>
            </a:endParaRPr>
          </a:p>
        </p:txBody>
      </p:sp>
      <p:sp>
        <p:nvSpPr>
          <p:cNvPr id="117" name="角丸四角形 116"/>
          <p:cNvSpPr/>
          <p:nvPr>
            <p:custDataLst>
              <p:tags r:id="rId6"/>
            </p:custDataLst>
          </p:nvPr>
        </p:nvSpPr>
        <p:spPr bwMode="ltGray">
          <a:xfrm>
            <a:off x="7366000" y="3492500"/>
            <a:ext cx="1587500" cy="698500"/>
          </a:xfrm>
          <a:prstGeom prst="roundRect">
            <a:avLst>
              <a:gd name="adj" fmla="val 20948"/>
            </a:avLst>
          </a:prstGeom>
          <a:solidFill>
            <a:srgbClr val="0072C6"/>
          </a:solidFill>
          <a:ln/>
        </p:spPr>
        <p:style>
          <a:lnRef idx="0">
            <a:schemeClr val="accent2"/>
          </a:lnRef>
          <a:fillRef idx="3">
            <a:schemeClr val="accent2"/>
          </a:fillRef>
          <a:effectRef idx="3">
            <a:schemeClr val="accent2"/>
          </a:effectRef>
          <a:fontRef idx="minor">
            <a:schemeClr val="lt1"/>
          </a:fontRef>
        </p:style>
        <p:txBody>
          <a:bodyPr lIns="76197" tIns="38098" rIns="76197" bIns="38098" anchor="ctr"/>
          <a:lstStyle/>
          <a:p>
            <a:pPr algn="ctr">
              <a:defRPr/>
            </a:pPr>
            <a:r>
              <a:rPr lang="en-US" altLang="ja-JP" sz="1300" dirty="0">
                <a:solidFill>
                  <a:srgbClr val="FFFFFF"/>
                </a:solidFill>
                <a:effectLst>
                  <a:outerShdw blurRad="38100" dist="38100" dir="2700000" algn="tl">
                    <a:srgbClr val="000000">
                      <a:alpha val="43137"/>
                    </a:srgbClr>
                  </a:outerShdw>
                </a:effectLst>
              </a:rPr>
              <a:t>Windows</a:t>
            </a:r>
          </a:p>
          <a:p>
            <a:pPr algn="ctr">
              <a:defRPr/>
            </a:pPr>
            <a:r>
              <a:rPr lang="en-US" altLang="ja-JP" sz="1300" dirty="0">
                <a:solidFill>
                  <a:srgbClr val="FFFFFF"/>
                </a:solidFill>
                <a:effectLst>
                  <a:outerShdw blurRad="38100" dist="38100" dir="2700000" algn="tl">
                    <a:srgbClr val="000000">
                      <a:alpha val="43137"/>
                    </a:srgbClr>
                  </a:outerShdw>
                </a:effectLst>
              </a:rPr>
              <a:t>Communication</a:t>
            </a:r>
          </a:p>
          <a:p>
            <a:pPr algn="ctr">
              <a:defRPr/>
            </a:pPr>
            <a:r>
              <a:rPr lang="en-US" altLang="ja-JP" sz="1300" dirty="0">
                <a:solidFill>
                  <a:srgbClr val="FFFFFF"/>
                </a:solidFill>
                <a:effectLst>
                  <a:outerShdw blurRad="38100" dist="38100" dir="2700000" algn="tl">
                    <a:srgbClr val="000000">
                      <a:alpha val="43137"/>
                    </a:srgbClr>
                  </a:outerShdw>
                </a:effectLst>
              </a:rPr>
              <a:t>Foundation</a:t>
            </a:r>
            <a:endParaRPr lang="ja-JP" altLang="en-US" sz="1300" dirty="0">
              <a:solidFill>
                <a:srgbClr val="FFFFFF"/>
              </a:solidFill>
              <a:effectLst>
                <a:outerShdw blurRad="38100" dist="38100" dir="2700000" algn="tl">
                  <a:srgbClr val="000000">
                    <a:alpha val="43137"/>
                  </a:srgbClr>
                </a:outerShdw>
              </a:effectLst>
            </a:endParaRPr>
          </a:p>
        </p:txBody>
      </p:sp>
      <p:sp>
        <p:nvSpPr>
          <p:cNvPr id="118" name="角丸四角形 117"/>
          <p:cNvSpPr/>
          <p:nvPr>
            <p:custDataLst>
              <p:tags r:id="rId7"/>
            </p:custDataLst>
          </p:nvPr>
        </p:nvSpPr>
        <p:spPr bwMode="ltGray">
          <a:xfrm>
            <a:off x="7366000" y="5715000"/>
            <a:ext cx="1587500" cy="698500"/>
          </a:xfrm>
          <a:prstGeom prst="roundRect">
            <a:avLst>
              <a:gd name="adj" fmla="val 20948"/>
            </a:avLst>
          </a:prstGeom>
          <a:solidFill>
            <a:srgbClr val="0072C6"/>
          </a:solidFill>
          <a:ln/>
        </p:spPr>
        <p:style>
          <a:lnRef idx="0">
            <a:schemeClr val="accent2"/>
          </a:lnRef>
          <a:fillRef idx="3">
            <a:schemeClr val="accent2"/>
          </a:fillRef>
          <a:effectRef idx="3">
            <a:schemeClr val="accent2"/>
          </a:effectRef>
          <a:fontRef idx="minor">
            <a:schemeClr val="lt1"/>
          </a:fontRef>
        </p:style>
        <p:txBody>
          <a:bodyPr lIns="76197" tIns="38098" rIns="76197" bIns="38098" anchor="ctr"/>
          <a:lstStyle/>
          <a:p>
            <a:pPr algn="ctr">
              <a:defRPr/>
            </a:pPr>
            <a:r>
              <a:rPr lang="en-US" altLang="ja-JP" sz="1300" dirty="0">
                <a:solidFill>
                  <a:srgbClr val="FFFFFF"/>
                </a:solidFill>
                <a:effectLst>
                  <a:outerShdw blurRad="38100" dist="38100" dir="2700000" algn="tl">
                    <a:srgbClr val="000000">
                      <a:alpha val="43137"/>
                    </a:srgbClr>
                  </a:outerShdw>
                </a:effectLst>
              </a:rPr>
              <a:t>Windows</a:t>
            </a:r>
          </a:p>
          <a:p>
            <a:pPr algn="ctr">
              <a:defRPr/>
            </a:pPr>
            <a:r>
              <a:rPr lang="en-US" altLang="ja-JP" sz="1300" dirty="0">
                <a:solidFill>
                  <a:srgbClr val="FFFFFF"/>
                </a:solidFill>
                <a:effectLst>
                  <a:outerShdw blurRad="38100" dist="38100" dir="2700000" algn="tl">
                    <a:srgbClr val="000000">
                      <a:alpha val="43137"/>
                    </a:srgbClr>
                  </a:outerShdw>
                </a:effectLst>
              </a:rPr>
              <a:t>Communication</a:t>
            </a:r>
          </a:p>
          <a:p>
            <a:pPr algn="ctr">
              <a:defRPr/>
            </a:pPr>
            <a:r>
              <a:rPr lang="en-US" altLang="ja-JP" sz="1300" dirty="0">
                <a:solidFill>
                  <a:srgbClr val="FFFFFF"/>
                </a:solidFill>
                <a:effectLst>
                  <a:outerShdw blurRad="38100" dist="38100" dir="2700000" algn="tl">
                    <a:srgbClr val="000000">
                      <a:alpha val="43137"/>
                    </a:srgbClr>
                  </a:outerShdw>
                </a:effectLst>
              </a:rPr>
              <a:t>Foundation</a:t>
            </a:r>
            <a:endParaRPr lang="ja-JP" altLang="en-US" sz="1300" dirty="0">
              <a:solidFill>
                <a:srgbClr val="FFFFFF"/>
              </a:solidFill>
              <a:effectLst>
                <a:outerShdw blurRad="38100" dist="38100" dir="2700000" algn="tl">
                  <a:srgbClr val="000000">
                    <a:alpha val="43137"/>
                  </a:srgbClr>
                </a:outerShdw>
              </a:effectLst>
            </a:endParaRPr>
          </a:p>
        </p:txBody>
      </p:sp>
      <p:sp>
        <p:nvSpPr>
          <p:cNvPr id="119" name="角丸四角形 118"/>
          <p:cNvSpPr/>
          <p:nvPr>
            <p:custDataLst>
              <p:tags r:id="rId8"/>
            </p:custDataLst>
          </p:nvPr>
        </p:nvSpPr>
        <p:spPr bwMode="ltGray">
          <a:xfrm>
            <a:off x="3810000" y="2794000"/>
            <a:ext cx="1587500" cy="698500"/>
          </a:xfrm>
          <a:prstGeom prst="roundRect">
            <a:avLst>
              <a:gd name="adj" fmla="val 20948"/>
            </a:avLst>
          </a:prstGeom>
          <a:solidFill>
            <a:srgbClr val="0072C6"/>
          </a:solidFill>
          <a:ln/>
        </p:spPr>
        <p:style>
          <a:lnRef idx="0">
            <a:schemeClr val="accent2"/>
          </a:lnRef>
          <a:fillRef idx="3">
            <a:schemeClr val="accent2"/>
          </a:fillRef>
          <a:effectRef idx="3">
            <a:schemeClr val="accent2"/>
          </a:effectRef>
          <a:fontRef idx="minor">
            <a:schemeClr val="lt1"/>
          </a:fontRef>
        </p:style>
        <p:txBody>
          <a:bodyPr lIns="76197" tIns="38098" rIns="76197" bIns="38098" anchor="ctr"/>
          <a:lstStyle/>
          <a:p>
            <a:pPr algn="ctr">
              <a:defRPr/>
            </a:pPr>
            <a:r>
              <a:rPr lang="en-US" altLang="ja-JP" sz="1300" dirty="0">
                <a:solidFill>
                  <a:srgbClr val="FFFFFF"/>
                </a:solidFill>
                <a:effectLst>
                  <a:outerShdw blurRad="38100" dist="38100" dir="2700000" algn="tl">
                    <a:srgbClr val="000000">
                      <a:alpha val="43137"/>
                    </a:srgbClr>
                  </a:outerShdw>
                </a:effectLst>
              </a:rPr>
              <a:t>Windows</a:t>
            </a:r>
          </a:p>
          <a:p>
            <a:pPr algn="ctr">
              <a:defRPr/>
            </a:pPr>
            <a:r>
              <a:rPr lang="en-US" altLang="ja-JP" sz="1300" dirty="0">
                <a:solidFill>
                  <a:srgbClr val="FFFFFF"/>
                </a:solidFill>
                <a:effectLst>
                  <a:outerShdw blurRad="38100" dist="38100" dir="2700000" algn="tl">
                    <a:srgbClr val="000000">
                      <a:alpha val="43137"/>
                    </a:srgbClr>
                  </a:outerShdw>
                </a:effectLst>
              </a:rPr>
              <a:t>Workflow</a:t>
            </a:r>
          </a:p>
          <a:p>
            <a:pPr algn="ctr">
              <a:defRPr/>
            </a:pPr>
            <a:r>
              <a:rPr lang="en-US" altLang="ja-JP" sz="1300" dirty="0">
                <a:solidFill>
                  <a:srgbClr val="FFFFFF"/>
                </a:solidFill>
                <a:effectLst>
                  <a:outerShdw blurRad="38100" dist="38100" dir="2700000" algn="tl">
                    <a:srgbClr val="000000">
                      <a:alpha val="43137"/>
                    </a:srgbClr>
                  </a:outerShdw>
                </a:effectLst>
              </a:rPr>
              <a:t>Foundation</a:t>
            </a:r>
            <a:endParaRPr lang="ja-JP" altLang="en-US" sz="1300" dirty="0">
              <a:solidFill>
                <a:srgbClr val="FFFFFF"/>
              </a:solidFill>
              <a:effectLst>
                <a:outerShdw blurRad="38100" dist="38100" dir="2700000" algn="tl">
                  <a:srgbClr val="000000">
                    <a:alpha val="43137"/>
                  </a:srgbClr>
                </a:outerShdw>
              </a:effectLst>
            </a:endParaRPr>
          </a:p>
        </p:txBody>
      </p:sp>
      <p:sp>
        <p:nvSpPr>
          <p:cNvPr id="120" name="角丸四角形 119"/>
          <p:cNvSpPr/>
          <p:nvPr>
            <p:custDataLst>
              <p:tags r:id="rId9"/>
            </p:custDataLst>
          </p:nvPr>
        </p:nvSpPr>
        <p:spPr bwMode="ltGray">
          <a:xfrm>
            <a:off x="8794780" y="1714488"/>
            <a:ext cx="1587500" cy="698500"/>
          </a:xfrm>
          <a:prstGeom prst="roundRect">
            <a:avLst>
              <a:gd name="adj" fmla="val 20948"/>
            </a:avLst>
          </a:prstGeom>
          <a:solidFill>
            <a:srgbClr val="0072C6"/>
          </a:solidFill>
          <a:ln/>
        </p:spPr>
        <p:style>
          <a:lnRef idx="0">
            <a:schemeClr val="accent2"/>
          </a:lnRef>
          <a:fillRef idx="3">
            <a:schemeClr val="accent2"/>
          </a:fillRef>
          <a:effectRef idx="3">
            <a:schemeClr val="accent2"/>
          </a:effectRef>
          <a:fontRef idx="minor">
            <a:schemeClr val="lt1"/>
          </a:fontRef>
        </p:style>
        <p:txBody>
          <a:bodyPr lIns="76197" tIns="38098" rIns="76197" bIns="38098" anchor="ctr"/>
          <a:lstStyle/>
          <a:p>
            <a:pPr algn="ctr">
              <a:defRPr/>
            </a:pPr>
            <a:r>
              <a:rPr lang="en-US" altLang="ja-JP" sz="1300" dirty="0">
                <a:solidFill>
                  <a:srgbClr val="FFFFFF"/>
                </a:solidFill>
                <a:effectLst>
                  <a:outerShdw blurRad="38100" dist="38100" dir="2700000" algn="tl">
                    <a:srgbClr val="000000">
                      <a:alpha val="43137"/>
                    </a:srgbClr>
                  </a:outerShdw>
                </a:effectLst>
              </a:rPr>
              <a:t>ASP.NET</a:t>
            </a:r>
            <a:r>
              <a:rPr lang="ja-JP" altLang="en-US" sz="1300" dirty="0">
                <a:solidFill>
                  <a:srgbClr val="FFFFFF"/>
                </a:solidFill>
                <a:effectLst>
                  <a:outerShdw blurRad="38100" dist="38100" dir="2700000" algn="tl">
                    <a:srgbClr val="000000">
                      <a:alpha val="43137"/>
                    </a:srgbClr>
                  </a:outerShdw>
                </a:effectLst>
              </a:rPr>
              <a:t> </a:t>
            </a:r>
            <a:r>
              <a:rPr lang="en-US" altLang="ja-JP" sz="1300" dirty="0">
                <a:solidFill>
                  <a:srgbClr val="FFFFFF"/>
                </a:solidFill>
                <a:effectLst>
                  <a:outerShdw blurRad="38100" dist="38100" dir="2700000" algn="tl">
                    <a:srgbClr val="000000">
                      <a:alpha val="43137"/>
                    </a:srgbClr>
                  </a:outerShdw>
                </a:effectLst>
              </a:rPr>
              <a:t>AJAX</a:t>
            </a:r>
            <a:endParaRPr lang="ja-JP" altLang="en-US" sz="1300" dirty="0">
              <a:solidFill>
                <a:srgbClr val="FFFFFF"/>
              </a:solidFill>
              <a:effectLst>
                <a:outerShdw blurRad="38100" dist="38100" dir="2700000" algn="tl">
                  <a:srgbClr val="000000">
                    <a:alpha val="43137"/>
                  </a:srgbClr>
                </a:outerShdw>
              </a:effectLst>
            </a:endParaRPr>
          </a:p>
        </p:txBody>
      </p:sp>
      <p:sp>
        <p:nvSpPr>
          <p:cNvPr id="121" name="角丸四角形 120"/>
          <p:cNvSpPr/>
          <p:nvPr>
            <p:custDataLst>
              <p:tags r:id="rId10"/>
            </p:custDataLst>
          </p:nvPr>
        </p:nvSpPr>
        <p:spPr bwMode="ltGray">
          <a:xfrm>
            <a:off x="5524500" y="1730368"/>
            <a:ext cx="1587500" cy="698500"/>
          </a:xfrm>
          <a:prstGeom prst="roundRect">
            <a:avLst>
              <a:gd name="adj" fmla="val 20948"/>
            </a:avLst>
          </a:prstGeom>
          <a:solidFill>
            <a:srgbClr val="0072C6"/>
          </a:solidFill>
          <a:ln/>
        </p:spPr>
        <p:style>
          <a:lnRef idx="0">
            <a:schemeClr val="accent2"/>
          </a:lnRef>
          <a:fillRef idx="3">
            <a:schemeClr val="accent2"/>
          </a:fillRef>
          <a:effectRef idx="3">
            <a:schemeClr val="accent2"/>
          </a:effectRef>
          <a:fontRef idx="minor">
            <a:schemeClr val="lt1"/>
          </a:fontRef>
        </p:style>
        <p:txBody>
          <a:bodyPr lIns="76197" tIns="38098" rIns="76197" bIns="38098" anchor="ctr"/>
          <a:lstStyle/>
          <a:p>
            <a:pPr algn="ctr">
              <a:defRPr/>
            </a:pPr>
            <a:r>
              <a:rPr lang="en-US" altLang="ja-JP" sz="1300" dirty="0">
                <a:solidFill>
                  <a:srgbClr val="FFFFFF"/>
                </a:solidFill>
                <a:effectLst>
                  <a:outerShdw blurRad="38100" dist="38100" dir="2700000" algn="tl">
                    <a:srgbClr val="000000">
                      <a:alpha val="43137"/>
                    </a:srgbClr>
                  </a:outerShdw>
                </a:effectLst>
              </a:rPr>
              <a:t>VSTO</a:t>
            </a:r>
            <a:r>
              <a:rPr lang="ja-JP" altLang="en-US" sz="1300" dirty="0">
                <a:solidFill>
                  <a:srgbClr val="FFFFFF"/>
                </a:solidFill>
                <a:effectLst>
                  <a:outerShdw blurRad="38100" dist="38100" dir="2700000" algn="tl">
                    <a:srgbClr val="000000">
                      <a:alpha val="43137"/>
                    </a:srgbClr>
                  </a:outerShdw>
                </a:effectLst>
              </a:rPr>
              <a:t> </a:t>
            </a:r>
            <a:r>
              <a:rPr lang="en-US" altLang="ja-JP" sz="1300" dirty="0">
                <a:solidFill>
                  <a:srgbClr val="FFFFFF"/>
                </a:solidFill>
                <a:effectLst>
                  <a:outerShdw blurRad="38100" dist="38100" dir="2700000" algn="tl">
                    <a:srgbClr val="000000">
                      <a:alpha val="43137"/>
                    </a:srgbClr>
                  </a:outerShdw>
                </a:effectLst>
              </a:rPr>
              <a:t>2005</a:t>
            </a:r>
          </a:p>
          <a:p>
            <a:pPr algn="ctr">
              <a:defRPr/>
            </a:pPr>
            <a:r>
              <a:rPr lang="en-US" altLang="ja-JP" sz="1300" dirty="0">
                <a:solidFill>
                  <a:srgbClr val="FFFFFF"/>
                </a:solidFill>
                <a:effectLst>
                  <a:outerShdw blurRad="38100" dist="38100" dir="2700000" algn="tl">
                    <a:srgbClr val="000000">
                      <a:alpha val="43137"/>
                    </a:srgbClr>
                  </a:outerShdw>
                </a:effectLst>
              </a:rPr>
              <a:t>for 2007 Office</a:t>
            </a:r>
            <a:endParaRPr lang="ja-JP" altLang="en-US" sz="1300" dirty="0">
              <a:solidFill>
                <a:srgbClr val="FFFFFF"/>
              </a:solidFill>
              <a:effectLst>
                <a:outerShdw blurRad="38100" dist="38100" dir="2700000" algn="tl">
                  <a:srgbClr val="000000">
                    <a:alpha val="43137"/>
                  </a:srgbClr>
                </a:outerShdw>
              </a:effectLst>
            </a:endParaRPr>
          </a:p>
        </p:txBody>
      </p:sp>
      <p:grpSp>
        <p:nvGrpSpPr>
          <p:cNvPr id="17" name="Group 17"/>
          <p:cNvGrpSpPr>
            <a:grpSpLocks/>
          </p:cNvGrpSpPr>
          <p:nvPr/>
        </p:nvGrpSpPr>
        <p:grpSpPr bwMode="ltGray">
          <a:xfrm>
            <a:off x="4318001" y="3810000"/>
            <a:ext cx="962025" cy="889000"/>
            <a:chOff x="3229" y="3003"/>
            <a:chExt cx="1451" cy="1143"/>
          </a:xfrm>
          <a:solidFill>
            <a:srgbClr val="00CC00"/>
          </a:solidFill>
        </p:grpSpPr>
        <p:grpSp>
          <p:nvGrpSpPr>
            <p:cNvPr id="18" name="Group 18"/>
            <p:cNvGrpSpPr>
              <a:grpSpLocks/>
            </p:cNvGrpSpPr>
            <p:nvPr/>
          </p:nvGrpSpPr>
          <p:grpSpPr bwMode="ltGray">
            <a:xfrm>
              <a:off x="3229" y="3003"/>
              <a:ext cx="376" cy="343"/>
              <a:chOff x="3158" y="3103"/>
              <a:chExt cx="376" cy="343"/>
            </a:xfrm>
            <a:grpFill/>
          </p:grpSpPr>
          <p:sp>
            <p:nvSpPr>
              <p:cNvPr id="148" name="AutoShape 19"/>
              <p:cNvSpPr>
                <a:spLocks noChangeArrowheads="1"/>
              </p:cNvSpPr>
              <p:nvPr/>
            </p:nvSpPr>
            <p:spPr bwMode="ltGray">
              <a:xfrm>
                <a:off x="3158" y="3103"/>
                <a:ext cx="376" cy="343"/>
              </a:xfrm>
              <a:prstGeom prst="roundRect">
                <a:avLst>
                  <a:gd name="adj" fmla="val 16667"/>
                </a:avLst>
              </a:prstGeom>
              <a:grpFill/>
              <a:ln w="25400" algn="ctr">
                <a:solidFill>
                  <a:schemeClr val="bg1"/>
                </a:solidFill>
                <a:round/>
                <a:headEnd/>
                <a:tailEnd/>
              </a:ln>
              <a:effectLst/>
            </p:spPr>
            <p:txBody>
              <a:bodyPr wrap="none" anchor="ctr"/>
              <a:lstStyle/>
              <a:p>
                <a:pPr algn="ctr">
                  <a:lnSpc>
                    <a:spcPct val="75000"/>
                  </a:lnSpc>
                  <a:defRPr/>
                </a:pPr>
                <a:endParaRPr lang="ja-JP" altLang="ja-JP" sz="1600" b="1" dirty="0">
                  <a:solidFill>
                    <a:schemeClr val="bg2"/>
                  </a:solidFill>
                </a:endParaRPr>
              </a:p>
            </p:txBody>
          </p:sp>
          <p:sp>
            <p:nvSpPr>
              <p:cNvPr id="150" name="Line 20"/>
              <p:cNvSpPr>
                <a:spLocks noChangeShapeType="1"/>
              </p:cNvSpPr>
              <p:nvPr/>
            </p:nvSpPr>
            <p:spPr bwMode="ltGray">
              <a:xfrm>
                <a:off x="3162" y="3206"/>
                <a:ext cx="370" cy="0"/>
              </a:xfrm>
              <a:prstGeom prst="line">
                <a:avLst/>
              </a:prstGeom>
              <a:grpFill/>
              <a:ln w="12700">
                <a:solidFill>
                  <a:schemeClr val="bg1"/>
                </a:solidFill>
                <a:round/>
                <a:headEnd/>
                <a:tailEnd/>
              </a:ln>
            </p:spPr>
            <p:txBody>
              <a:bodyPr anchor="ctr"/>
              <a:lstStyle/>
              <a:p>
                <a:pPr>
                  <a:defRPr/>
                </a:pPr>
                <a:endParaRPr lang="ja-JP" altLang="en-US"/>
              </a:p>
            </p:txBody>
          </p:sp>
        </p:grpSp>
        <p:grpSp>
          <p:nvGrpSpPr>
            <p:cNvPr id="19" name="Group 21"/>
            <p:cNvGrpSpPr>
              <a:grpSpLocks/>
            </p:cNvGrpSpPr>
            <p:nvPr/>
          </p:nvGrpSpPr>
          <p:grpSpPr bwMode="ltGray">
            <a:xfrm>
              <a:off x="4074" y="3264"/>
              <a:ext cx="378" cy="339"/>
              <a:chOff x="3157" y="3105"/>
              <a:chExt cx="378" cy="339"/>
            </a:xfrm>
            <a:grpFill/>
          </p:grpSpPr>
          <p:sp>
            <p:nvSpPr>
              <p:cNvPr id="144" name="AutoShape 22"/>
              <p:cNvSpPr>
                <a:spLocks noChangeArrowheads="1"/>
              </p:cNvSpPr>
              <p:nvPr/>
            </p:nvSpPr>
            <p:spPr bwMode="ltGray">
              <a:xfrm>
                <a:off x="3157" y="3105"/>
                <a:ext cx="378" cy="339"/>
              </a:xfrm>
              <a:prstGeom prst="roundRect">
                <a:avLst>
                  <a:gd name="adj" fmla="val 16667"/>
                </a:avLst>
              </a:prstGeom>
              <a:grpFill/>
              <a:ln w="25400" algn="ctr">
                <a:solidFill>
                  <a:schemeClr val="bg1"/>
                </a:solidFill>
                <a:round/>
                <a:headEnd/>
                <a:tailEnd/>
              </a:ln>
              <a:effectLst/>
            </p:spPr>
            <p:txBody>
              <a:bodyPr wrap="none" anchor="ctr"/>
              <a:lstStyle/>
              <a:p>
                <a:pPr algn="ctr">
                  <a:lnSpc>
                    <a:spcPct val="75000"/>
                  </a:lnSpc>
                  <a:defRPr/>
                </a:pPr>
                <a:endParaRPr lang="ja-JP" altLang="ja-JP" sz="1600" b="1" dirty="0">
                  <a:solidFill>
                    <a:schemeClr val="bg2"/>
                  </a:solidFill>
                </a:endParaRPr>
              </a:p>
            </p:txBody>
          </p:sp>
          <p:sp>
            <p:nvSpPr>
              <p:cNvPr id="146" name="Line 23"/>
              <p:cNvSpPr>
                <a:spLocks noChangeShapeType="1"/>
              </p:cNvSpPr>
              <p:nvPr/>
            </p:nvSpPr>
            <p:spPr bwMode="ltGray">
              <a:xfrm>
                <a:off x="3162" y="3206"/>
                <a:ext cx="370" cy="0"/>
              </a:xfrm>
              <a:prstGeom prst="line">
                <a:avLst/>
              </a:prstGeom>
              <a:grpFill/>
              <a:ln w="12700">
                <a:solidFill>
                  <a:schemeClr val="bg1"/>
                </a:solidFill>
                <a:round/>
                <a:headEnd/>
                <a:tailEnd/>
              </a:ln>
            </p:spPr>
            <p:txBody>
              <a:bodyPr anchor="ctr"/>
              <a:lstStyle/>
              <a:p>
                <a:pPr>
                  <a:defRPr/>
                </a:pPr>
                <a:endParaRPr lang="ja-JP" altLang="en-US"/>
              </a:p>
            </p:txBody>
          </p:sp>
        </p:grpSp>
        <p:grpSp>
          <p:nvGrpSpPr>
            <p:cNvPr id="20" name="Group 24"/>
            <p:cNvGrpSpPr>
              <a:grpSpLocks/>
            </p:cNvGrpSpPr>
            <p:nvPr/>
          </p:nvGrpSpPr>
          <p:grpSpPr bwMode="ltGray">
            <a:xfrm>
              <a:off x="3411" y="3556"/>
              <a:ext cx="378" cy="343"/>
              <a:chOff x="3157" y="3103"/>
              <a:chExt cx="378" cy="343"/>
            </a:xfrm>
            <a:grpFill/>
          </p:grpSpPr>
          <p:sp>
            <p:nvSpPr>
              <p:cNvPr id="142" name="AutoShape 25"/>
              <p:cNvSpPr>
                <a:spLocks noChangeArrowheads="1"/>
              </p:cNvSpPr>
              <p:nvPr/>
            </p:nvSpPr>
            <p:spPr bwMode="ltGray">
              <a:xfrm>
                <a:off x="3157" y="3103"/>
                <a:ext cx="378" cy="343"/>
              </a:xfrm>
              <a:prstGeom prst="roundRect">
                <a:avLst>
                  <a:gd name="adj" fmla="val 16667"/>
                </a:avLst>
              </a:prstGeom>
              <a:grpFill/>
              <a:ln w="25400" algn="ctr">
                <a:solidFill>
                  <a:schemeClr val="bg1"/>
                </a:solidFill>
                <a:round/>
                <a:headEnd/>
                <a:tailEnd/>
              </a:ln>
              <a:effectLst/>
            </p:spPr>
            <p:txBody>
              <a:bodyPr wrap="none" anchor="ctr"/>
              <a:lstStyle/>
              <a:p>
                <a:pPr algn="ctr">
                  <a:lnSpc>
                    <a:spcPct val="75000"/>
                  </a:lnSpc>
                  <a:defRPr/>
                </a:pPr>
                <a:endParaRPr lang="ja-JP" altLang="ja-JP" sz="1600" b="1" dirty="0">
                  <a:solidFill>
                    <a:schemeClr val="bg2"/>
                  </a:solidFill>
                </a:endParaRPr>
              </a:p>
            </p:txBody>
          </p:sp>
          <p:sp>
            <p:nvSpPr>
              <p:cNvPr id="143" name="Line 26"/>
              <p:cNvSpPr>
                <a:spLocks noChangeShapeType="1"/>
              </p:cNvSpPr>
              <p:nvPr/>
            </p:nvSpPr>
            <p:spPr bwMode="ltGray">
              <a:xfrm>
                <a:off x="3162" y="3206"/>
                <a:ext cx="370" cy="0"/>
              </a:xfrm>
              <a:prstGeom prst="line">
                <a:avLst/>
              </a:prstGeom>
              <a:grpFill/>
              <a:ln w="12700">
                <a:solidFill>
                  <a:schemeClr val="bg1"/>
                </a:solidFill>
                <a:round/>
                <a:headEnd/>
                <a:tailEnd/>
              </a:ln>
            </p:spPr>
            <p:txBody>
              <a:bodyPr anchor="ctr"/>
              <a:lstStyle/>
              <a:p>
                <a:pPr>
                  <a:defRPr/>
                </a:pPr>
                <a:endParaRPr lang="ja-JP" altLang="en-US"/>
              </a:p>
            </p:txBody>
          </p:sp>
        </p:grpSp>
        <p:grpSp>
          <p:nvGrpSpPr>
            <p:cNvPr id="21" name="Group 27"/>
            <p:cNvGrpSpPr>
              <a:grpSpLocks/>
            </p:cNvGrpSpPr>
            <p:nvPr/>
          </p:nvGrpSpPr>
          <p:grpSpPr bwMode="ltGray">
            <a:xfrm>
              <a:off x="4304" y="3803"/>
              <a:ext cx="376" cy="343"/>
              <a:chOff x="3159" y="3101"/>
              <a:chExt cx="376" cy="343"/>
            </a:xfrm>
            <a:grpFill/>
          </p:grpSpPr>
          <p:sp>
            <p:nvSpPr>
              <p:cNvPr id="140" name="AutoShape 28"/>
              <p:cNvSpPr>
                <a:spLocks noChangeArrowheads="1"/>
              </p:cNvSpPr>
              <p:nvPr/>
            </p:nvSpPr>
            <p:spPr bwMode="ltGray">
              <a:xfrm>
                <a:off x="3159" y="3101"/>
                <a:ext cx="376" cy="343"/>
              </a:xfrm>
              <a:prstGeom prst="roundRect">
                <a:avLst>
                  <a:gd name="adj" fmla="val 16667"/>
                </a:avLst>
              </a:prstGeom>
              <a:grpFill/>
              <a:ln w="25400" algn="ctr">
                <a:solidFill>
                  <a:schemeClr val="bg1"/>
                </a:solidFill>
                <a:round/>
                <a:headEnd/>
                <a:tailEnd/>
              </a:ln>
              <a:effectLst/>
            </p:spPr>
            <p:txBody>
              <a:bodyPr wrap="none" anchor="ctr"/>
              <a:lstStyle/>
              <a:p>
                <a:pPr algn="ctr">
                  <a:lnSpc>
                    <a:spcPct val="75000"/>
                  </a:lnSpc>
                  <a:defRPr/>
                </a:pPr>
                <a:endParaRPr lang="ja-JP" altLang="ja-JP" sz="1600" b="1" dirty="0">
                  <a:solidFill>
                    <a:schemeClr val="bg2"/>
                  </a:solidFill>
                </a:endParaRPr>
              </a:p>
            </p:txBody>
          </p:sp>
          <p:sp>
            <p:nvSpPr>
              <p:cNvPr id="141" name="Line 29"/>
              <p:cNvSpPr>
                <a:spLocks noChangeShapeType="1"/>
              </p:cNvSpPr>
              <p:nvPr/>
            </p:nvSpPr>
            <p:spPr bwMode="ltGray">
              <a:xfrm>
                <a:off x="3162" y="3206"/>
                <a:ext cx="370" cy="0"/>
              </a:xfrm>
              <a:prstGeom prst="line">
                <a:avLst/>
              </a:prstGeom>
              <a:grpFill/>
              <a:ln w="12700">
                <a:solidFill>
                  <a:schemeClr val="bg1"/>
                </a:solidFill>
                <a:round/>
                <a:headEnd/>
                <a:tailEnd/>
              </a:ln>
            </p:spPr>
            <p:txBody>
              <a:bodyPr anchor="ctr"/>
              <a:lstStyle/>
              <a:p>
                <a:pPr>
                  <a:defRPr/>
                </a:pPr>
                <a:endParaRPr lang="ja-JP" altLang="en-US"/>
              </a:p>
            </p:txBody>
          </p:sp>
        </p:grpSp>
        <p:sp>
          <p:nvSpPr>
            <p:cNvPr id="136" name="Arc 30"/>
            <p:cNvSpPr>
              <a:spLocks/>
            </p:cNvSpPr>
            <p:nvPr/>
          </p:nvSpPr>
          <p:spPr bwMode="ltGray">
            <a:xfrm>
              <a:off x="3625" y="3138"/>
              <a:ext cx="511" cy="1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pFill/>
            <a:ln w="25400">
              <a:solidFill>
                <a:schemeClr val="bg1"/>
              </a:solidFill>
              <a:round/>
              <a:headEnd/>
              <a:tailEnd type="triangle" w="med" len="med"/>
            </a:ln>
          </p:spPr>
          <p:txBody>
            <a:bodyPr wrap="none" anchor="ctr"/>
            <a:lstStyle/>
            <a:p>
              <a:pPr>
                <a:defRPr/>
              </a:pPr>
              <a:endParaRPr lang="ja-JP" altLang="en-US" sz="1600"/>
            </a:p>
          </p:txBody>
        </p:sp>
        <p:sp>
          <p:nvSpPr>
            <p:cNvPr id="137" name="Arc 31"/>
            <p:cNvSpPr>
              <a:spLocks/>
            </p:cNvSpPr>
            <p:nvPr/>
          </p:nvSpPr>
          <p:spPr bwMode="ltGray">
            <a:xfrm flipH="1">
              <a:off x="3690" y="3443"/>
              <a:ext cx="381" cy="13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pFill/>
            <a:ln w="25400">
              <a:solidFill>
                <a:schemeClr val="bg1"/>
              </a:solidFill>
              <a:round/>
              <a:headEnd/>
              <a:tailEnd type="triangle" w="med" len="med"/>
            </a:ln>
          </p:spPr>
          <p:txBody>
            <a:bodyPr wrap="none" anchor="ctr"/>
            <a:lstStyle/>
            <a:p>
              <a:pPr>
                <a:defRPr/>
              </a:pPr>
              <a:endParaRPr lang="ja-JP" altLang="en-US" sz="1600"/>
            </a:p>
          </p:txBody>
        </p:sp>
        <p:sp>
          <p:nvSpPr>
            <p:cNvPr id="138" name="Arc 32"/>
            <p:cNvSpPr>
              <a:spLocks/>
            </p:cNvSpPr>
            <p:nvPr/>
          </p:nvSpPr>
          <p:spPr bwMode="ltGray">
            <a:xfrm flipV="1">
              <a:off x="3799" y="3573"/>
              <a:ext cx="359" cy="17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pFill/>
            <a:ln w="25400">
              <a:solidFill>
                <a:schemeClr val="bg1"/>
              </a:solidFill>
              <a:round/>
              <a:headEnd/>
              <a:tailEnd type="triangle" w="med" len="med"/>
            </a:ln>
          </p:spPr>
          <p:txBody>
            <a:bodyPr wrap="none" anchor="ctr"/>
            <a:lstStyle/>
            <a:p>
              <a:pPr>
                <a:defRPr/>
              </a:pPr>
              <a:endParaRPr lang="ja-JP" altLang="en-US" sz="1600"/>
            </a:p>
          </p:txBody>
        </p:sp>
        <p:sp>
          <p:nvSpPr>
            <p:cNvPr id="139" name="Arc 33"/>
            <p:cNvSpPr>
              <a:spLocks/>
            </p:cNvSpPr>
            <p:nvPr/>
          </p:nvSpPr>
          <p:spPr bwMode="ltGray">
            <a:xfrm>
              <a:off x="4397" y="3584"/>
              <a:ext cx="152" cy="1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pFill/>
            <a:ln w="25400">
              <a:solidFill>
                <a:schemeClr val="bg1"/>
              </a:solidFill>
              <a:round/>
              <a:headEnd/>
              <a:tailEnd type="triangle" w="med" len="med"/>
            </a:ln>
          </p:spPr>
          <p:txBody>
            <a:bodyPr wrap="none" anchor="ctr"/>
            <a:lstStyle/>
            <a:p>
              <a:pPr>
                <a:defRPr/>
              </a:pPr>
              <a:endParaRPr lang="ja-JP" altLang="en-US" sz="1600"/>
            </a:p>
          </p:txBody>
        </p:sp>
      </p:grpSp>
      <p:sp>
        <p:nvSpPr>
          <p:cNvPr id="116" name="角丸四角形 115"/>
          <p:cNvSpPr/>
          <p:nvPr>
            <p:custDataLst>
              <p:tags r:id="rId11"/>
            </p:custDataLst>
          </p:nvPr>
        </p:nvSpPr>
        <p:spPr bwMode="ltGray">
          <a:xfrm>
            <a:off x="3810000" y="3937000"/>
            <a:ext cx="1587500" cy="698500"/>
          </a:xfrm>
          <a:prstGeom prst="roundRect">
            <a:avLst>
              <a:gd name="adj" fmla="val 20948"/>
            </a:avLst>
          </a:prstGeom>
          <a:solidFill>
            <a:srgbClr val="0072C6"/>
          </a:solidFill>
          <a:ln/>
        </p:spPr>
        <p:style>
          <a:lnRef idx="0">
            <a:schemeClr val="accent2"/>
          </a:lnRef>
          <a:fillRef idx="3">
            <a:schemeClr val="accent2"/>
          </a:fillRef>
          <a:effectRef idx="3">
            <a:schemeClr val="accent2"/>
          </a:effectRef>
          <a:fontRef idx="minor">
            <a:schemeClr val="lt1"/>
          </a:fontRef>
        </p:style>
        <p:txBody>
          <a:bodyPr lIns="76197" tIns="38098" rIns="76197" bIns="38098" anchor="ctr"/>
          <a:lstStyle/>
          <a:p>
            <a:pPr algn="ctr">
              <a:defRPr/>
            </a:pPr>
            <a:r>
              <a:rPr lang="en-US" altLang="ja-JP" sz="1300" dirty="0">
                <a:solidFill>
                  <a:srgbClr val="FFFFFF"/>
                </a:solidFill>
                <a:effectLst>
                  <a:outerShdw blurRad="38100" dist="38100" dir="2700000" algn="tl">
                    <a:srgbClr val="000000">
                      <a:alpha val="43137"/>
                    </a:srgbClr>
                  </a:outerShdw>
                </a:effectLst>
              </a:rPr>
              <a:t>Windows</a:t>
            </a:r>
          </a:p>
          <a:p>
            <a:pPr algn="ctr">
              <a:defRPr/>
            </a:pPr>
            <a:r>
              <a:rPr lang="en-US" altLang="ja-JP" sz="1300" dirty="0">
                <a:solidFill>
                  <a:srgbClr val="FFFFFF"/>
                </a:solidFill>
                <a:effectLst>
                  <a:outerShdw blurRad="38100" dist="38100" dir="2700000" algn="tl">
                    <a:srgbClr val="000000">
                      <a:alpha val="43137"/>
                    </a:srgbClr>
                  </a:outerShdw>
                </a:effectLst>
              </a:rPr>
              <a:t>Workflow</a:t>
            </a:r>
          </a:p>
          <a:p>
            <a:pPr algn="ctr">
              <a:defRPr/>
            </a:pPr>
            <a:r>
              <a:rPr lang="en-US" altLang="ja-JP" sz="1300" dirty="0">
                <a:solidFill>
                  <a:srgbClr val="FFFFFF"/>
                </a:solidFill>
                <a:effectLst>
                  <a:outerShdw blurRad="38100" dist="38100" dir="2700000" algn="tl">
                    <a:srgbClr val="000000">
                      <a:alpha val="43137"/>
                    </a:srgbClr>
                  </a:outerShdw>
                </a:effectLst>
              </a:rPr>
              <a:t>Foundation</a:t>
            </a:r>
            <a:endParaRPr lang="ja-JP" altLang="en-US" sz="1300" dirty="0">
              <a:solidFill>
                <a:srgbClr val="FFFFFF"/>
              </a:solidFill>
              <a:effectLst>
                <a:outerShdw blurRad="38100" dist="38100" dir="2700000" algn="tl">
                  <a:srgbClr val="000000">
                    <a:alpha val="43137"/>
                  </a:srgbClr>
                </a:outerShdw>
              </a:effectLst>
            </a:endParaRPr>
          </a:p>
        </p:txBody>
      </p:sp>
      <p:pic>
        <p:nvPicPr>
          <p:cNvPr id="122" name="Picture 30" descr="XP icon my computer"/>
          <p:cNvPicPr>
            <a:picLocks noChangeAspect="1" noChangeArrowheads="1"/>
          </p:cNvPicPr>
          <p:nvPr/>
        </p:nvPicPr>
        <p:blipFill>
          <a:blip r:embed="rId28" cstate="print"/>
          <a:srcRect/>
          <a:stretch>
            <a:fillRect/>
          </a:stretch>
        </p:blipFill>
        <p:spPr bwMode="ltGray">
          <a:xfrm>
            <a:off x="2095472" y="1146134"/>
            <a:ext cx="425478" cy="425478"/>
          </a:xfrm>
          <a:prstGeom prst="rect">
            <a:avLst/>
          </a:prstGeom>
          <a:noFill/>
          <a:ln w="9525">
            <a:noFill/>
            <a:miter lim="800000"/>
            <a:headEnd/>
            <a:tailEnd/>
          </a:ln>
        </p:spPr>
      </p:pic>
      <p:sp>
        <p:nvSpPr>
          <p:cNvPr id="123" name="タイトル 122"/>
          <p:cNvSpPr>
            <a:spLocks noGrp="1"/>
          </p:cNvSpPr>
          <p:nvPr>
            <p:ph type="title"/>
          </p:nvPr>
        </p:nvSpPr>
        <p:spPr/>
        <p:txBody>
          <a:bodyPr>
            <a:normAutofit fontScale="90000"/>
          </a:bodyPr>
          <a:lstStyle/>
          <a:p>
            <a:r>
              <a:rPr kumimoji="1" lang="ja-JP" altLang="en-US"/>
              <a:t>アプリケーション全体像</a:t>
            </a:r>
            <a:br>
              <a:rPr kumimoji="1" lang="en-US" altLang="ja-JP"/>
            </a:br>
            <a:r>
              <a:rPr lang="en-US" altLang="ja-JP" sz="2700">
                <a:solidFill>
                  <a:schemeClr val="accent6"/>
                </a:solidFill>
              </a:rPr>
              <a:t>.NET Framework 3.0</a:t>
            </a:r>
            <a:endParaRPr lang="ja-JP" altLang="en-US" sz="2700" dirty="0">
              <a:solidFill>
                <a:schemeClr val="accent6"/>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5"/>
                                        </p:tgtEl>
                                        <p:attrNameLst>
                                          <p:attrName>style.visibility</p:attrName>
                                        </p:attrNameLst>
                                      </p:cBhvr>
                                      <p:to>
                                        <p:strVal val="visible"/>
                                      </p:to>
                                    </p:set>
                                    <p:animEffect transition="in" filter="fade">
                                      <p:cBhvr>
                                        <p:cTn id="11" dur="500"/>
                                        <p:tgtEl>
                                          <p:spTgt spid="11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1"/>
                                        </p:tgtEl>
                                        <p:attrNameLst>
                                          <p:attrName>style.visibility</p:attrName>
                                        </p:attrNameLst>
                                      </p:cBhvr>
                                      <p:to>
                                        <p:strVal val="visible"/>
                                      </p:to>
                                    </p:set>
                                    <p:animEffect transition="in" filter="fade">
                                      <p:cBhvr>
                                        <p:cTn id="15" dur="500"/>
                                        <p:tgtEl>
                                          <p:spTgt spid="12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fade">
                                      <p:cBhvr>
                                        <p:cTn id="19" dur="500"/>
                                        <p:tgtEl>
                                          <p:spTgt spid="12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7"/>
                                        </p:tgtEl>
                                        <p:attrNameLst>
                                          <p:attrName>style.visibility</p:attrName>
                                        </p:attrNameLst>
                                      </p:cBhvr>
                                      <p:to>
                                        <p:strVal val="visible"/>
                                      </p:to>
                                    </p:set>
                                    <p:animEffect transition="in" filter="fade">
                                      <p:cBhvr>
                                        <p:cTn id="23" dur="500"/>
                                        <p:tgtEl>
                                          <p:spTgt spid="117"/>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18"/>
                                        </p:tgtEl>
                                        <p:attrNameLst>
                                          <p:attrName>style.visibility</p:attrName>
                                        </p:attrNameLst>
                                      </p:cBhvr>
                                      <p:to>
                                        <p:strVal val="visible"/>
                                      </p:to>
                                    </p:set>
                                    <p:animEffect transition="in" filter="fade">
                                      <p:cBhvr>
                                        <p:cTn id="27" dur="500"/>
                                        <p:tgtEl>
                                          <p:spTgt spid="118"/>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16"/>
                                        </p:tgtEl>
                                        <p:attrNameLst>
                                          <p:attrName>style.visibility</p:attrName>
                                        </p:attrNameLst>
                                      </p:cBhvr>
                                      <p:to>
                                        <p:strVal val="visible"/>
                                      </p:to>
                                    </p:set>
                                    <p:animEffect transition="in" filter="fade">
                                      <p:cBhvr>
                                        <p:cTn id="31" dur="500"/>
                                        <p:tgtEl>
                                          <p:spTgt spid="116"/>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19"/>
                                        </p:tgtEl>
                                        <p:attrNameLst>
                                          <p:attrName>style.visibility</p:attrName>
                                        </p:attrNameLst>
                                      </p:cBhvr>
                                      <p:to>
                                        <p:strVal val="visible"/>
                                      </p:to>
                                    </p:set>
                                    <p:animEffect transition="in" filter="fade">
                                      <p:cBhvr>
                                        <p:cTn id="35"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115" grpId="0" animBg="1"/>
      <p:bldP spid="117" grpId="0" animBg="1"/>
      <p:bldP spid="118" grpId="0" animBg="1"/>
      <p:bldP spid="119" grpId="0" animBg="1"/>
      <p:bldP spid="120" grpId="0" animBg="1"/>
      <p:bldP spid="121" grpId="0" animBg="1"/>
      <p:bldP spid="1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573DC6F5-BFD1-451E-AA2E-E07D07710698}"/>
              </a:ext>
            </a:extLst>
          </p:cNvPr>
          <p:cNvSpPr>
            <a:spLocks noGrp="1"/>
          </p:cNvSpPr>
          <p:nvPr>
            <p:ph type="title"/>
          </p:nvPr>
        </p:nvSpPr>
        <p:spPr/>
        <p:txBody>
          <a:bodyPr/>
          <a:lstStyle/>
          <a:p>
            <a:r>
              <a:rPr lang="en-US" altLang="ja-JP" dirty="0"/>
              <a:t>COM</a:t>
            </a:r>
            <a:endParaRPr lang="ja-JP" altLang="en-US" dirty="0"/>
          </a:p>
        </p:txBody>
      </p:sp>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4532" name="Picture 4" descr="7"/>
          <p:cNvPicPr>
            <a:picLocks noChangeAspect="1" noChangeArrowheads="1"/>
          </p:cNvPicPr>
          <p:nvPr/>
        </p:nvPicPr>
        <p:blipFill>
          <a:blip r:embed="rId3" cstate="print"/>
          <a:srcRect/>
          <a:stretch>
            <a:fillRect/>
          </a:stretch>
        </p:blipFill>
        <p:spPr bwMode="auto">
          <a:xfrm>
            <a:off x="6792938" y="1857364"/>
            <a:ext cx="2978150" cy="2139950"/>
          </a:xfrm>
          <a:prstGeom prst="rect">
            <a:avLst/>
          </a:prstGeom>
          <a:noFill/>
          <a:effectLst>
            <a:outerShdw blurRad="50800" dist="38100" dir="8100000" algn="tr" rotWithShape="0">
              <a:prstClr val="black">
                <a:alpha val="40000"/>
              </a:prstClr>
            </a:outerShdw>
          </a:effectLst>
        </p:spPr>
      </p:pic>
      <p:pic>
        <p:nvPicPr>
          <p:cNvPr id="534533" name="Picture 5" descr="9"/>
          <p:cNvPicPr>
            <a:picLocks noChangeAspect="1" noChangeArrowheads="1"/>
          </p:cNvPicPr>
          <p:nvPr/>
        </p:nvPicPr>
        <p:blipFill>
          <a:blip r:embed="rId4" cstate="print"/>
          <a:srcRect/>
          <a:stretch>
            <a:fillRect/>
          </a:stretch>
        </p:blipFill>
        <p:spPr bwMode="auto">
          <a:xfrm>
            <a:off x="7578756" y="3500438"/>
            <a:ext cx="2946400" cy="2209800"/>
          </a:xfrm>
          <a:prstGeom prst="rect">
            <a:avLst/>
          </a:prstGeom>
          <a:noFill/>
          <a:effectLst>
            <a:outerShdw blurRad="50800" dist="38100" dir="8100000" algn="tr" rotWithShape="0">
              <a:prstClr val="black">
                <a:alpha val="40000"/>
              </a:prstClr>
            </a:outerShdw>
          </a:effectLst>
        </p:spPr>
      </p:pic>
      <p:sp>
        <p:nvSpPr>
          <p:cNvPr id="534536" name="Rectangle 8"/>
          <p:cNvSpPr>
            <a:spLocks noGrp="1" noChangeArrowheads="1"/>
          </p:cNvSpPr>
          <p:nvPr>
            <p:ph sz="quarter" idx="10"/>
          </p:nvPr>
        </p:nvSpPr>
        <p:spPr/>
        <p:txBody>
          <a:bodyPr>
            <a:normAutofit lnSpcReduction="10000"/>
          </a:bodyPr>
          <a:lstStyle/>
          <a:p>
            <a:r>
              <a:rPr lang="ja-JP" altLang="en-US" sz="2800"/>
              <a:t>プレゼンテーション テクノロジの統合</a:t>
            </a:r>
          </a:p>
          <a:p>
            <a:pPr lvl="1"/>
            <a:r>
              <a:rPr lang="ja-JP" altLang="en-US" sz="2400"/>
              <a:t>高度な表現力</a:t>
            </a:r>
          </a:p>
          <a:p>
            <a:pPr lvl="2"/>
            <a:r>
              <a:rPr lang="en-US" altLang="ja-JP" sz="2200"/>
              <a:t>UI </a:t>
            </a:r>
            <a:r>
              <a:rPr lang="ja-JP" altLang="en-US" sz="2200"/>
              <a:t>コンポーネント</a:t>
            </a:r>
          </a:p>
          <a:p>
            <a:pPr lvl="2"/>
            <a:r>
              <a:rPr lang="ja-JP" altLang="en-US" sz="2200"/>
              <a:t>メディア</a:t>
            </a:r>
          </a:p>
          <a:p>
            <a:pPr lvl="2">
              <a:buFont typeface="Wingdings 2" pitchFamily="18" charset="2"/>
              <a:buNone/>
            </a:pPr>
            <a:r>
              <a:rPr lang="ja-JP" altLang="en-US" sz="2200"/>
              <a:t>	（</a:t>
            </a:r>
            <a:r>
              <a:rPr lang="en-US" altLang="ja-JP" sz="2200"/>
              <a:t>2D</a:t>
            </a:r>
            <a:r>
              <a:rPr lang="ja-JP" altLang="en-US" sz="2200"/>
              <a:t>、</a:t>
            </a:r>
            <a:r>
              <a:rPr lang="en-US" altLang="ja-JP" sz="2200"/>
              <a:t>3D</a:t>
            </a:r>
            <a:r>
              <a:rPr lang="ja-JP" altLang="en-US" sz="2200"/>
              <a:t>、オーディオ、 </a:t>
            </a:r>
          </a:p>
          <a:p>
            <a:pPr lvl="2">
              <a:buFont typeface="Wingdings 2" pitchFamily="18" charset="2"/>
              <a:buNone/>
            </a:pPr>
            <a:r>
              <a:rPr lang="ja-JP" altLang="en-US" sz="2200"/>
              <a:t>		ビデオ、アニメーション）</a:t>
            </a:r>
          </a:p>
          <a:p>
            <a:pPr lvl="2"/>
            <a:r>
              <a:rPr lang="ja-JP" altLang="en-US" sz="2200"/>
              <a:t>ドキュメント</a:t>
            </a:r>
          </a:p>
          <a:p>
            <a:pPr lvl="1"/>
            <a:r>
              <a:rPr lang="ja-JP" altLang="en-US" sz="2400"/>
              <a:t>統一的なプログラミング スタイル</a:t>
            </a:r>
          </a:p>
          <a:p>
            <a:endParaRPr lang="ja-JP" altLang="en-US" sz="1000"/>
          </a:p>
          <a:p>
            <a:r>
              <a:rPr lang="ja-JP" altLang="en-US" sz="2800"/>
              <a:t>ランタイムのグラフィック サポート</a:t>
            </a:r>
          </a:p>
          <a:p>
            <a:pPr lvl="1"/>
            <a:r>
              <a:rPr lang="ja-JP" altLang="en-US" sz="2400"/>
              <a:t>ベクタ ベースによる高品質な表示</a:t>
            </a:r>
          </a:p>
          <a:p>
            <a:pPr lvl="1"/>
            <a:r>
              <a:rPr lang="ja-JP" altLang="en-US" sz="2400"/>
              <a:t>パフォーマンスの向上</a:t>
            </a:r>
            <a:br>
              <a:rPr lang="ja-JP" altLang="en-US" sz="2400"/>
            </a:br>
            <a:r>
              <a:rPr lang="ja-JP" altLang="en-US" sz="2400"/>
              <a:t>（グラフィック ハードウェアの活用）</a:t>
            </a:r>
            <a:endParaRPr lang="ja-JP" altLang="en-US" sz="2400" dirty="0"/>
          </a:p>
        </p:txBody>
      </p:sp>
      <p:sp>
        <p:nvSpPr>
          <p:cNvPr id="534535" name="Rectangle 7"/>
          <p:cNvSpPr>
            <a:spLocks noGrp="1" noChangeArrowheads="1"/>
          </p:cNvSpPr>
          <p:nvPr>
            <p:ph type="title"/>
          </p:nvPr>
        </p:nvSpPr>
        <p:spPr/>
        <p:txBody>
          <a:bodyPr>
            <a:normAutofit fontScale="90000"/>
          </a:bodyPr>
          <a:lstStyle/>
          <a:p>
            <a:r>
              <a:rPr lang="en-US" altLang="ja-JP" sz="3200" dirty="0">
                <a:solidFill>
                  <a:srgbClr val="000000"/>
                </a:solidFill>
              </a:rPr>
              <a:t>Windows Presentation Foundation (WPF)</a:t>
            </a:r>
            <a:br>
              <a:rPr lang="en-US" altLang="ja-JP" sz="3600" dirty="0">
                <a:solidFill>
                  <a:srgbClr val="000000"/>
                </a:solidFill>
              </a:rPr>
            </a:br>
            <a:r>
              <a:rPr lang="ja-JP" altLang="en-US" sz="2700" dirty="0">
                <a:solidFill>
                  <a:srgbClr val="000000"/>
                </a:solidFill>
              </a:rPr>
              <a:t>ユーザーエクスペリエンスの強化</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83" name="Rectangle 7"/>
          <p:cNvSpPr>
            <a:spLocks noGrp="1" noChangeArrowheads="1"/>
          </p:cNvSpPr>
          <p:nvPr>
            <p:ph sz="quarter" idx="10"/>
          </p:nvPr>
        </p:nvSpPr>
        <p:spPr/>
        <p:txBody>
          <a:bodyPr>
            <a:normAutofit/>
          </a:bodyPr>
          <a:lstStyle/>
          <a:p>
            <a:r>
              <a:rPr lang="en-US" altLang="ja-JP" sz="2800"/>
              <a:t>XAML </a:t>
            </a:r>
            <a:r>
              <a:rPr lang="ja-JP" altLang="en-US" sz="2800"/>
              <a:t>のメリット</a:t>
            </a:r>
          </a:p>
          <a:p>
            <a:pPr lvl="1"/>
            <a:r>
              <a:rPr lang="en-US" altLang="ja-JP"/>
              <a:t>UI </a:t>
            </a:r>
            <a:r>
              <a:rPr lang="ja-JP" altLang="en-US"/>
              <a:t>とロジックの分離による保守性と拡張性の向上</a:t>
            </a:r>
          </a:p>
          <a:p>
            <a:pPr lvl="1"/>
            <a:r>
              <a:rPr lang="ja-JP" altLang="en-US"/>
              <a:t>開発者とデザイナの役割の明確化、並行開発の</a:t>
            </a:r>
            <a:br>
              <a:rPr lang="en-US" altLang="ja-JP"/>
            </a:br>
            <a:r>
              <a:rPr lang="ja-JP" altLang="en-US"/>
              <a:t>促進 </a:t>
            </a:r>
          </a:p>
          <a:p>
            <a:endParaRPr lang="ja-JP" altLang="en-US" sz="900" dirty="0"/>
          </a:p>
        </p:txBody>
      </p:sp>
      <p:sp>
        <p:nvSpPr>
          <p:cNvPr id="45" name="タイトル 44"/>
          <p:cNvSpPr>
            <a:spLocks noGrp="1"/>
          </p:cNvSpPr>
          <p:nvPr>
            <p:ph type="title"/>
          </p:nvPr>
        </p:nvSpPr>
        <p:spPr/>
        <p:txBody>
          <a:bodyPr>
            <a:normAutofit/>
          </a:bodyPr>
          <a:lstStyle/>
          <a:p>
            <a:r>
              <a:rPr altLang="ja-JP" sz="3600"/>
              <a:t>XAML : </a:t>
            </a:r>
            <a:r>
              <a:rPr lang="ja-JP" altLang="en-US" sz="3600"/>
              <a:t>宣言型プログラミングモデル</a:t>
            </a:r>
            <a:endParaRPr lang="ja-JP" altLang="en-US" sz="3600" dirty="0"/>
          </a:p>
        </p:txBody>
      </p:sp>
      <p:pic>
        <p:nvPicPr>
          <p:cNvPr id="536584" name="Picture 3"/>
          <p:cNvPicPr>
            <a:picLocks noChangeAspect="1" noChangeArrowheads="1"/>
          </p:cNvPicPr>
          <p:nvPr/>
        </p:nvPicPr>
        <p:blipFill>
          <a:blip r:embed="rId3"/>
          <a:srcRect/>
          <a:stretch>
            <a:fillRect/>
          </a:stretch>
        </p:blipFill>
        <p:spPr bwMode="ltGray">
          <a:xfrm>
            <a:off x="8983664" y="6235701"/>
            <a:ext cx="1684337" cy="631825"/>
          </a:xfrm>
          <a:prstGeom prst="rect">
            <a:avLst/>
          </a:prstGeom>
          <a:solidFill>
            <a:schemeClr val="bg1">
              <a:alpha val="0"/>
            </a:schemeClr>
          </a:solidFill>
          <a:ln w="9525">
            <a:noFill/>
            <a:miter lim="800000"/>
            <a:headEnd/>
            <a:tailEnd/>
          </a:ln>
        </p:spPr>
      </p:pic>
      <p:pic>
        <p:nvPicPr>
          <p:cNvPr id="29" name="Picture 9" descr="Microsoft"/>
          <p:cNvPicPr>
            <a:picLocks noChangeAspect="1" noChangeArrowheads="1"/>
          </p:cNvPicPr>
          <p:nvPr/>
        </p:nvPicPr>
        <p:blipFill>
          <a:blip r:embed="rId4" cstate="print"/>
          <a:srcRect/>
          <a:stretch>
            <a:fillRect/>
          </a:stretch>
        </p:blipFill>
        <p:spPr bwMode="ltGray">
          <a:xfrm>
            <a:off x="9221788" y="5264150"/>
            <a:ext cx="615950" cy="615950"/>
          </a:xfrm>
          <a:prstGeom prst="rect">
            <a:avLst/>
          </a:prstGeom>
          <a:noFill/>
        </p:spPr>
      </p:pic>
      <p:pic>
        <p:nvPicPr>
          <p:cNvPr id="30" name="Picture 10" descr="Microsoft"/>
          <p:cNvPicPr>
            <a:picLocks noChangeAspect="1" noChangeArrowheads="1"/>
          </p:cNvPicPr>
          <p:nvPr/>
        </p:nvPicPr>
        <p:blipFill>
          <a:blip r:embed="rId5" cstate="print"/>
          <a:srcRect/>
          <a:stretch>
            <a:fillRect/>
          </a:stretch>
        </p:blipFill>
        <p:spPr bwMode="ltGray">
          <a:xfrm>
            <a:off x="9836150" y="5878513"/>
            <a:ext cx="615950" cy="615950"/>
          </a:xfrm>
          <a:prstGeom prst="rect">
            <a:avLst/>
          </a:prstGeom>
          <a:noFill/>
        </p:spPr>
      </p:pic>
      <p:pic>
        <p:nvPicPr>
          <p:cNvPr id="31" name="Picture 11" descr="Microsoft"/>
          <p:cNvPicPr>
            <a:picLocks noChangeAspect="1" noChangeArrowheads="1"/>
          </p:cNvPicPr>
          <p:nvPr/>
        </p:nvPicPr>
        <p:blipFill>
          <a:blip r:embed="rId6" cstate="print"/>
          <a:srcRect/>
          <a:stretch>
            <a:fillRect/>
          </a:stretch>
        </p:blipFill>
        <p:spPr bwMode="ltGray">
          <a:xfrm>
            <a:off x="9221788" y="5878513"/>
            <a:ext cx="615950" cy="615950"/>
          </a:xfrm>
          <a:prstGeom prst="rect">
            <a:avLst/>
          </a:prstGeom>
          <a:noFill/>
        </p:spPr>
      </p:pic>
      <p:sp>
        <p:nvSpPr>
          <p:cNvPr id="32" name="Oval 12"/>
          <p:cNvSpPr>
            <a:spLocks noChangeArrowheads="1"/>
          </p:cNvSpPr>
          <p:nvPr/>
        </p:nvSpPr>
        <p:spPr bwMode="ltGray">
          <a:xfrm>
            <a:off x="9229725" y="5268914"/>
            <a:ext cx="1214438" cy="1214437"/>
          </a:xfrm>
          <a:prstGeom prst="ellipse">
            <a:avLst/>
          </a:prstGeom>
          <a:solidFill>
            <a:srgbClr val="000000">
              <a:alpha val="85001"/>
            </a:srgbClr>
          </a:solidFill>
          <a:ln w="9525">
            <a:noFill/>
            <a:round/>
            <a:headEnd/>
            <a:tailEnd/>
          </a:ln>
          <a:effectLst/>
        </p:spPr>
        <p:txBody>
          <a:bodyPr wrap="none" anchor="ctr"/>
          <a:lstStyle/>
          <a:p>
            <a:endParaRPr lang="ja-JP" altLang="en-US"/>
          </a:p>
        </p:txBody>
      </p:sp>
      <p:pic>
        <p:nvPicPr>
          <p:cNvPr id="33" name="Picture 13" descr="Microsoft"/>
          <p:cNvPicPr>
            <a:picLocks noChangeAspect="1" noChangeArrowheads="1"/>
          </p:cNvPicPr>
          <p:nvPr/>
        </p:nvPicPr>
        <p:blipFill>
          <a:blip r:embed="rId7" cstate="print"/>
          <a:srcRect/>
          <a:stretch>
            <a:fillRect/>
          </a:stretch>
        </p:blipFill>
        <p:spPr bwMode="ltGray">
          <a:xfrm>
            <a:off x="9836150" y="5264150"/>
            <a:ext cx="615950" cy="615950"/>
          </a:xfrm>
          <a:prstGeom prst="rect">
            <a:avLst/>
          </a:prstGeom>
          <a:noFill/>
        </p:spPr>
      </p:pic>
      <p:pic>
        <p:nvPicPr>
          <p:cNvPr id="34" name="Picture 14" descr="Microsoft"/>
          <p:cNvPicPr>
            <a:picLocks noChangeAspect="1" noChangeArrowheads="1"/>
          </p:cNvPicPr>
          <p:nvPr/>
        </p:nvPicPr>
        <p:blipFill>
          <a:blip r:embed="rId8" cstate="print"/>
          <a:srcRect/>
          <a:stretch>
            <a:fillRect/>
          </a:stretch>
        </p:blipFill>
        <p:spPr bwMode="ltGray">
          <a:xfrm>
            <a:off x="9390063" y="5432426"/>
            <a:ext cx="893762" cy="893763"/>
          </a:xfrm>
          <a:prstGeom prst="rect">
            <a:avLst/>
          </a:prstGeom>
          <a:noFill/>
        </p:spPr>
      </p:pic>
      <p:pic>
        <p:nvPicPr>
          <p:cNvPr id="38" name="Picture 2" descr="WinFX__1401"/>
          <p:cNvPicPr>
            <a:picLocks noChangeAspect="1" noChangeArrowheads="1"/>
          </p:cNvPicPr>
          <p:nvPr/>
        </p:nvPicPr>
        <p:blipFill>
          <a:blip r:embed="rId9"/>
          <a:srcRect/>
          <a:stretch>
            <a:fillRect/>
          </a:stretch>
        </p:blipFill>
        <p:spPr bwMode="ltGray">
          <a:xfrm>
            <a:off x="1524000" y="3402014"/>
            <a:ext cx="9144000" cy="3455987"/>
          </a:xfrm>
          <a:prstGeom prst="rect">
            <a:avLst/>
          </a:prstGeom>
          <a:noFill/>
        </p:spPr>
      </p:pic>
      <p:pic>
        <p:nvPicPr>
          <p:cNvPr id="39" name="Picture 3" descr="WinFX__1402"/>
          <p:cNvPicPr>
            <a:picLocks noChangeAspect="1" noChangeArrowheads="1"/>
          </p:cNvPicPr>
          <p:nvPr/>
        </p:nvPicPr>
        <p:blipFill>
          <a:blip r:embed="rId10"/>
          <a:srcRect/>
          <a:stretch>
            <a:fillRect/>
          </a:stretch>
        </p:blipFill>
        <p:spPr bwMode="ltGray">
          <a:xfrm>
            <a:off x="1572941" y="3411539"/>
            <a:ext cx="9144000" cy="3455987"/>
          </a:xfrm>
          <a:prstGeom prst="rect">
            <a:avLst/>
          </a:prstGeom>
          <a:noFill/>
        </p:spPr>
      </p:pic>
      <p:pic>
        <p:nvPicPr>
          <p:cNvPr id="43" name="Picture 7" descr="WinFX__1404"/>
          <p:cNvPicPr>
            <a:picLocks noChangeAspect="1" noChangeArrowheads="1"/>
          </p:cNvPicPr>
          <p:nvPr/>
        </p:nvPicPr>
        <p:blipFill>
          <a:blip r:embed="rId11"/>
          <a:srcRect/>
          <a:stretch>
            <a:fillRect/>
          </a:stretch>
        </p:blipFill>
        <p:spPr bwMode="ltGray">
          <a:xfrm>
            <a:off x="1619251" y="2957514"/>
            <a:ext cx="1990725" cy="942975"/>
          </a:xfrm>
          <a:prstGeom prst="rect">
            <a:avLst/>
          </a:prstGeom>
          <a:noFill/>
        </p:spPr>
      </p:pic>
      <p:grpSp>
        <p:nvGrpSpPr>
          <p:cNvPr id="2" name="Group 8"/>
          <p:cNvGrpSpPr>
            <a:grpSpLocks/>
          </p:cNvGrpSpPr>
          <p:nvPr/>
        </p:nvGrpSpPr>
        <p:grpSpPr bwMode="ltGray">
          <a:xfrm>
            <a:off x="1524001" y="4356100"/>
            <a:ext cx="3338513" cy="2501900"/>
            <a:chOff x="0" y="2744"/>
            <a:chExt cx="2103" cy="1576"/>
          </a:xfrm>
        </p:grpSpPr>
        <p:pic>
          <p:nvPicPr>
            <p:cNvPr id="48" name="Picture 9" descr="WinFX__1403"/>
            <p:cNvPicPr>
              <a:picLocks noChangeAspect="1" noChangeArrowheads="1"/>
            </p:cNvPicPr>
            <p:nvPr/>
          </p:nvPicPr>
          <p:blipFill>
            <a:blip r:embed="rId12"/>
            <a:srcRect/>
            <a:stretch>
              <a:fillRect/>
            </a:stretch>
          </p:blipFill>
          <p:spPr bwMode="ltGray">
            <a:xfrm>
              <a:off x="0" y="2744"/>
              <a:ext cx="2103" cy="1576"/>
            </a:xfrm>
            <a:prstGeom prst="rect">
              <a:avLst/>
            </a:prstGeom>
            <a:noFill/>
          </p:spPr>
        </p:pic>
        <p:sp>
          <p:nvSpPr>
            <p:cNvPr id="49" name="Rectangle 8"/>
            <p:cNvSpPr>
              <a:spLocks noChangeArrowheads="1"/>
            </p:cNvSpPr>
            <p:nvPr/>
          </p:nvSpPr>
          <p:spPr bwMode="ltGray">
            <a:xfrm>
              <a:off x="212" y="3303"/>
              <a:ext cx="1669" cy="588"/>
            </a:xfrm>
            <a:prstGeom prst="rect">
              <a:avLst/>
            </a:prstGeom>
            <a:noFill/>
            <a:ln w="9525">
              <a:noFill/>
              <a:miter lim="800000"/>
              <a:headEnd/>
              <a:tailEnd/>
            </a:ln>
          </p:spPr>
          <p:txBody>
            <a:bodyPr>
              <a:spAutoFit/>
            </a:bodyPr>
            <a:lstStyle/>
            <a:p>
              <a:r>
                <a:rPr lang="en-US" altLang="ja-JP" sz="1100" dirty="0">
                  <a:solidFill>
                    <a:schemeClr val="bg1"/>
                  </a:solidFill>
                  <a:effectLst>
                    <a:outerShdw blurRad="38100" dist="38100" dir="2700000" algn="tl">
                      <a:srgbClr val="000000">
                        <a:alpha val="43137"/>
                      </a:srgbClr>
                    </a:outerShdw>
                  </a:effectLst>
                  <a:ea typeface="ＭＳ Ｐゴシック" pitchFamily="50" charset="-128"/>
                </a:rPr>
                <a:t>&lt;Button Width="100"&gt; OK</a:t>
              </a:r>
            </a:p>
            <a:p>
              <a:r>
                <a:rPr lang="en-US" altLang="ja-JP" sz="1100" dirty="0">
                  <a:solidFill>
                    <a:schemeClr val="bg1"/>
                  </a:solidFill>
                  <a:effectLst>
                    <a:outerShdw blurRad="38100" dist="38100" dir="2700000" algn="tl">
                      <a:srgbClr val="000000">
                        <a:alpha val="43137"/>
                      </a:srgbClr>
                    </a:outerShdw>
                  </a:effectLst>
                  <a:ea typeface="ＭＳ Ｐゴシック" pitchFamily="50" charset="-128"/>
                </a:rPr>
                <a:t>  &lt;</a:t>
              </a:r>
              <a:r>
                <a:rPr lang="en-US" altLang="ja-JP" sz="1100" dirty="0" err="1">
                  <a:solidFill>
                    <a:schemeClr val="bg1"/>
                  </a:solidFill>
                  <a:effectLst>
                    <a:outerShdw blurRad="38100" dist="38100" dir="2700000" algn="tl">
                      <a:srgbClr val="000000">
                        <a:alpha val="43137"/>
                      </a:srgbClr>
                    </a:outerShdw>
                  </a:effectLst>
                  <a:ea typeface="ＭＳ Ｐゴシック" pitchFamily="50" charset="-128"/>
                </a:rPr>
                <a:t>Button.Background</a:t>
              </a:r>
              <a:r>
                <a:rPr lang="en-US" altLang="ja-JP" sz="1100" dirty="0">
                  <a:solidFill>
                    <a:schemeClr val="bg1"/>
                  </a:solidFill>
                  <a:effectLst>
                    <a:outerShdw blurRad="38100" dist="38100" dir="2700000" algn="tl">
                      <a:srgbClr val="000000">
                        <a:alpha val="43137"/>
                      </a:srgbClr>
                    </a:outerShdw>
                  </a:effectLst>
                  <a:ea typeface="ＭＳ Ｐゴシック" pitchFamily="50" charset="-128"/>
                </a:rPr>
                <a:t>&gt;</a:t>
              </a:r>
            </a:p>
            <a:p>
              <a:r>
                <a:rPr lang="en-US" altLang="ja-JP" sz="1100" dirty="0">
                  <a:solidFill>
                    <a:schemeClr val="bg1"/>
                  </a:solidFill>
                  <a:effectLst>
                    <a:outerShdw blurRad="38100" dist="38100" dir="2700000" algn="tl">
                      <a:srgbClr val="000000">
                        <a:alpha val="43137"/>
                      </a:srgbClr>
                    </a:outerShdw>
                  </a:effectLst>
                  <a:ea typeface="ＭＳ Ｐゴシック" pitchFamily="50" charset="-128"/>
                </a:rPr>
                <a:t>    </a:t>
              </a:r>
              <a:r>
                <a:rPr lang="en-US" altLang="ja-JP" sz="1100" dirty="0" err="1">
                  <a:solidFill>
                    <a:schemeClr val="bg1"/>
                  </a:solidFill>
                  <a:effectLst>
                    <a:outerShdw blurRad="38100" dist="38100" dir="2700000" algn="tl">
                      <a:srgbClr val="000000">
                        <a:alpha val="43137"/>
                      </a:srgbClr>
                    </a:outerShdw>
                  </a:effectLst>
                  <a:ea typeface="ＭＳ Ｐゴシック" pitchFamily="50" charset="-128"/>
                </a:rPr>
                <a:t>LightBlue</a:t>
              </a:r>
              <a:endParaRPr lang="en-US" altLang="ja-JP" sz="1100" dirty="0">
                <a:solidFill>
                  <a:schemeClr val="bg1"/>
                </a:solidFill>
                <a:effectLst>
                  <a:outerShdw blurRad="38100" dist="38100" dir="2700000" algn="tl">
                    <a:srgbClr val="000000">
                      <a:alpha val="43137"/>
                    </a:srgbClr>
                  </a:outerShdw>
                </a:effectLst>
                <a:ea typeface="ＭＳ Ｐゴシック" pitchFamily="50" charset="-128"/>
              </a:endParaRPr>
            </a:p>
            <a:p>
              <a:r>
                <a:rPr lang="en-US" altLang="ja-JP" sz="1100" dirty="0">
                  <a:solidFill>
                    <a:schemeClr val="bg1"/>
                  </a:solidFill>
                  <a:effectLst>
                    <a:outerShdw blurRad="38100" dist="38100" dir="2700000" algn="tl">
                      <a:srgbClr val="000000">
                        <a:alpha val="43137"/>
                      </a:srgbClr>
                    </a:outerShdw>
                  </a:effectLst>
                  <a:ea typeface="ＭＳ Ｐゴシック" pitchFamily="50" charset="-128"/>
                </a:rPr>
                <a:t>  &lt;/</a:t>
              </a:r>
              <a:r>
                <a:rPr lang="en-US" altLang="ja-JP" sz="1100" dirty="0" err="1">
                  <a:solidFill>
                    <a:schemeClr val="bg1"/>
                  </a:solidFill>
                  <a:effectLst>
                    <a:outerShdw blurRad="38100" dist="38100" dir="2700000" algn="tl">
                      <a:srgbClr val="000000">
                        <a:alpha val="43137"/>
                      </a:srgbClr>
                    </a:outerShdw>
                  </a:effectLst>
                  <a:ea typeface="ＭＳ Ｐゴシック" pitchFamily="50" charset="-128"/>
                </a:rPr>
                <a:t>Button.Background</a:t>
              </a:r>
              <a:r>
                <a:rPr lang="en-US" altLang="ja-JP" sz="1100" dirty="0">
                  <a:solidFill>
                    <a:schemeClr val="bg1"/>
                  </a:solidFill>
                  <a:effectLst>
                    <a:outerShdw blurRad="38100" dist="38100" dir="2700000" algn="tl">
                      <a:srgbClr val="000000">
                        <a:alpha val="43137"/>
                      </a:srgbClr>
                    </a:outerShdw>
                  </a:effectLst>
                  <a:ea typeface="ＭＳ Ｐゴシック" pitchFamily="50" charset="-128"/>
                </a:rPr>
                <a:t>&gt;</a:t>
              </a:r>
            </a:p>
            <a:p>
              <a:r>
                <a:rPr lang="en-US" altLang="ja-JP" sz="1100" dirty="0">
                  <a:solidFill>
                    <a:schemeClr val="bg1"/>
                  </a:solidFill>
                  <a:effectLst>
                    <a:outerShdw blurRad="38100" dist="38100" dir="2700000" algn="tl">
                      <a:srgbClr val="000000">
                        <a:alpha val="43137"/>
                      </a:srgbClr>
                    </a:outerShdw>
                  </a:effectLst>
                  <a:ea typeface="ＭＳ Ｐゴシック" pitchFamily="50" charset="-128"/>
                </a:rPr>
                <a:t>&lt;/Button&gt;</a:t>
              </a:r>
            </a:p>
          </p:txBody>
        </p:sp>
        <p:sp>
          <p:nvSpPr>
            <p:cNvPr id="53" name="Text Box 11"/>
            <p:cNvSpPr txBox="1">
              <a:spLocks noChangeArrowheads="1"/>
            </p:cNvSpPr>
            <p:nvPr/>
          </p:nvSpPr>
          <p:spPr bwMode="ltGray">
            <a:xfrm>
              <a:off x="275" y="2995"/>
              <a:ext cx="999" cy="231"/>
            </a:xfrm>
            <a:prstGeom prst="rect">
              <a:avLst/>
            </a:prstGeom>
            <a:noFill/>
            <a:ln w="9525">
              <a:noFill/>
              <a:miter lim="800000"/>
              <a:headEnd/>
              <a:tailEnd/>
            </a:ln>
            <a:effectLst/>
          </p:spPr>
          <p:txBody>
            <a:bodyPr>
              <a:spAutoFit/>
            </a:bodyPr>
            <a:lstStyle/>
            <a:p>
              <a:pPr eaLnBrk="0" hangingPunct="0">
                <a:spcBef>
                  <a:spcPct val="50000"/>
                </a:spcBef>
              </a:pPr>
              <a:r>
                <a:rPr lang="en-US" altLang="ja-JP" b="1" dirty="0">
                  <a:solidFill>
                    <a:schemeClr val="bg1"/>
                  </a:solidFill>
                  <a:effectLst>
                    <a:outerShdw blurRad="38100" dist="38100" dir="2700000" algn="tl">
                      <a:srgbClr val="000000">
                        <a:alpha val="43137"/>
                      </a:srgbClr>
                    </a:outerShdw>
                  </a:effectLst>
                  <a:ea typeface="ＭＳ Ｐゴシック" pitchFamily="50" charset="-128"/>
                </a:rPr>
                <a:t>XAML</a:t>
              </a:r>
            </a:p>
          </p:txBody>
        </p:sp>
      </p:grpSp>
      <p:grpSp>
        <p:nvGrpSpPr>
          <p:cNvPr id="3" name="Group 12"/>
          <p:cNvGrpSpPr>
            <a:grpSpLocks/>
          </p:cNvGrpSpPr>
          <p:nvPr/>
        </p:nvGrpSpPr>
        <p:grpSpPr bwMode="ltGray">
          <a:xfrm>
            <a:off x="4427538" y="4356100"/>
            <a:ext cx="6240462" cy="2501900"/>
            <a:chOff x="1829" y="2744"/>
            <a:chExt cx="3931" cy="1576"/>
          </a:xfrm>
        </p:grpSpPr>
        <p:grpSp>
          <p:nvGrpSpPr>
            <p:cNvPr id="4" name="Group 13"/>
            <p:cNvGrpSpPr>
              <a:grpSpLocks/>
            </p:cNvGrpSpPr>
            <p:nvPr/>
          </p:nvGrpSpPr>
          <p:grpSpPr bwMode="ltGray">
            <a:xfrm>
              <a:off x="1829" y="2744"/>
              <a:ext cx="2103" cy="1576"/>
              <a:chOff x="1829" y="2744"/>
              <a:chExt cx="2103" cy="1576"/>
            </a:xfrm>
          </p:grpSpPr>
          <p:pic>
            <p:nvPicPr>
              <p:cNvPr id="60" name="Picture 14" descr="WinFX__1403"/>
              <p:cNvPicPr>
                <a:picLocks noChangeAspect="1" noChangeArrowheads="1"/>
              </p:cNvPicPr>
              <p:nvPr/>
            </p:nvPicPr>
            <p:blipFill>
              <a:blip r:embed="rId12"/>
              <a:srcRect/>
              <a:stretch>
                <a:fillRect/>
              </a:stretch>
            </p:blipFill>
            <p:spPr bwMode="ltGray">
              <a:xfrm>
                <a:off x="1829" y="2744"/>
                <a:ext cx="2103" cy="1576"/>
              </a:xfrm>
              <a:prstGeom prst="rect">
                <a:avLst/>
              </a:prstGeom>
              <a:noFill/>
            </p:spPr>
          </p:pic>
          <p:sp>
            <p:nvSpPr>
              <p:cNvPr id="61" name="Rectangle 13"/>
              <p:cNvSpPr>
                <a:spLocks noChangeArrowheads="1"/>
              </p:cNvSpPr>
              <p:nvPr/>
            </p:nvSpPr>
            <p:spPr bwMode="ltGray">
              <a:xfrm>
                <a:off x="2053" y="3303"/>
                <a:ext cx="1797" cy="588"/>
              </a:xfrm>
              <a:prstGeom prst="rect">
                <a:avLst/>
              </a:prstGeom>
              <a:noFill/>
              <a:ln w="9525">
                <a:noFill/>
                <a:miter lim="800000"/>
                <a:headEnd/>
                <a:tailEnd/>
              </a:ln>
            </p:spPr>
            <p:txBody>
              <a:bodyPr>
                <a:spAutoFit/>
              </a:bodyPr>
              <a:lstStyle/>
              <a:p>
                <a:r>
                  <a:rPr lang="en-US" altLang="ja-JP" sz="1100" dirty="0">
                    <a:solidFill>
                      <a:schemeClr val="bg1"/>
                    </a:solidFill>
                    <a:effectLst>
                      <a:outerShdw blurRad="38100" dist="38100" dir="2700000" algn="tl">
                        <a:srgbClr val="000000">
                          <a:alpha val="43137"/>
                        </a:srgbClr>
                      </a:outerShdw>
                    </a:effectLst>
                    <a:ea typeface="ＭＳ Ｐゴシック" pitchFamily="50" charset="-128"/>
                  </a:rPr>
                  <a:t>Button b1 = new Button();</a:t>
                </a:r>
              </a:p>
              <a:p>
                <a:r>
                  <a:rPr lang="en-US" altLang="ja-JP" sz="1100" dirty="0">
                    <a:solidFill>
                      <a:schemeClr val="bg1"/>
                    </a:solidFill>
                    <a:effectLst>
                      <a:outerShdw blurRad="38100" dist="38100" dir="2700000" algn="tl">
                        <a:srgbClr val="000000">
                          <a:alpha val="43137"/>
                        </a:srgbClr>
                      </a:outerShdw>
                    </a:effectLst>
                    <a:ea typeface="ＭＳ Ｐゴシック" pitchFamily="50" charset="-128"/>
                  </a:rPr>
                  <a:t>b1.Content = "OK";</a:t>
                </a:r>
              </a:p>
              <a:p>
                <a:r>
                  <a:rPr lang="en-US" altLang="ja-JP" sz="1100" dirty="0">
                    <a:solidFill>
                      <a:schemeClr val="bg1"/>
                    </a:solidFill>
                    <a:effectLst>
                      <a:outerShdw blurRad="38100" dist="38100" dir="2700000" algn="tl">
                        <a:srgbClr val="000000">
                          <a:alpha val="43137"/>
                        </a:srgbClr>
                      </a:outerShdw>
                    </a:effectLst>
                    <a:ea typeface="ＭＳ Ｐゴシック" pitchFamily="50" charset="-128"/>
                  </a:rPr>
                  <a:t>b1.Background = new </a:t>
                </a:r>
                <a:r>
                  <a:rPr lang="en-US" altLang="ja-JP" sz="1100" dirty="0" err="1">
                    <a:solidFill>
                      <a:schemeClr val="bg1"/>
                    </a:solidFill>
                    <a:effectLst>
                      <a:outerShdw blurRad="38100" dist="38100" dir="2700000" algn="tl">
                        <a:srgbClr val="000000">
                          <a:alpha val="43137"/>
                        </a:srgbClr>
                      </a:outerShdw>
                    </a:effectLst>
                    <a:ea typeface="ＭＳ Ｐゴシック" pitchFamily="50" charset="-128"/>
                  </a:rPr>
                  <a:t>SolidColorBrush</a:t>
                </a:r>
                <a:r>
                  <a:rPr lang="en-US" altLang="ja-JP" sz="1100" dirty="0">
                    <a:solidFill>
                      <a:schemeClr val="bg1"/>
                    </a:solidFill>
                    <a:effectLst>
                      <a:outerShdw blurRad="38100" dist="38100" dir="2700000" algn="tl">
                        <a:srgbClr val="000000">
                          <a:alpha val="43137"/>
                        </a:srgbClr>
                      </a:outerShdw>
                    </a:effectLst>
                    <a:ea typeface="ＭＳ Ｐゴシック" pitchFamily="50" charset="-128"/>
                  </a:rPr>
                  <a:t>(</a:t>
                </a:r>
                <a:r>
                  <a:rPr lang="en-US" altLang="ja-JP" sz="1100" dirty="0" err="1">
                    <a:solidFill>
                      <a:schemeClr val="bg1"/>
                    </a:solidFill>
                    <a:effectLst>
                      <a:outerShdw blurRad="38100" dist="38100" dir="2700000" algn="tl">
                        <a:srgbClr val="000000">
                          <a:alpha val="43137"/>
                        </a:srgbClr>
                      </a:outerShdw>
                    </a:effectLst>
                    <a:ea typeface="ＭＳ Ｐゴシック" pitchFamily="50" charset="-128"/>
                  </a:rPr>
                  <a:t>Colors.LightBlue</a:t>
                </a:r>
                <a:r>
                  <a:rPr lang="en-US" altLang="ja-JP" sz="1100" dirty="0">
                    <a:solidFill>
                      <a:schemeClr val="bg1"/>
                    </a:solidFill>
                    <a:effectLst>
                      <a:outerShdw blurRad="38100" dist="38100" dir="2700000" algn="tl">
                        <a:srgbClr val="000000">
                          <a:alpha val="43137"/>
                        </a:srgbClr>
                      </a:outerShdw>
                    </a:effectLst>
                    <a:ea typeface="ＭＳ Ｐゴシック" pitchFamily="50" charset="-128"/>
                  </a:rPr>
                  <a:t>);</a:t>
                </a:r>
              </a:p>
              <a:p>
                <a:r>
                  <a:rPr lang="en-US" altLang="ja-JP" sz="1100" dirty="0">
                    <a:solidFill>
                      <a:schemeClr val="bg1"/>
                    </a:solidFill>
                    <a:effectLst>
                      <a:outerShdw blurRad="38100" dist="38100" dir="2700000" algn="tl">
                        <a:srgbClr val="000000">
                          <a:alpha val="43137"/>
                        </a:srgbClr>
                      </a:outerShdw>
                    </a:effectLst>
                    <a:ea typeface="ＭＳ Ｐゴシック" pitchFamily="50" charset="-128"/>
                  </a:rPr>
                  <a:t>b1.Width = 100;</a:t>
                </a:r>
              </a:p>
            </p:txBody>
          </p:sp>
          <p:sp>
            <p:nvSpPr>
              <p:cNvPr id="62" name="Text Box 16"/>
              <p:cNvSpPr txBox="1">
                <a:spLocks noChangeArrowheads="1"/>
              </p:cNvSpPr>
              <p:nvPr/>
            </p:nvSpPr>
            <p:spPr bwMode="ltGray">
              <a:xfrm>
                <a:off x="2116" y="2995"/>
                <a:ext cx="999" cy="231"/>
              </a:xfrm>
              <a:prstGeom prst="rect">
                <a:avLst/>
              </a:prstGeom>
              <a:noFill/>
              <a:ln w="9525">
                <a:noFill/>
                <a:miter lim="800000"/>
                <a:headEnd/>
                <a:tailEnd/>
              </a:ln>
              <a:effectLst/>
            </p:spPr>
            <p:txBody>
              <a:bodyPr>
                <a:spAutoFit/>
              </a:bodyPr>
              <a:lstStyle/>
              <a:p>
                <a:pPr eaLnBrk="0" hangingPunct="0">
                  <a:spcBef>
                    <a:spcPct val="50000"/>
                  </a:spcBef>
                </a:pPr>
                <a:r>
                  <a:rPr lang="en-US" altLang="ja-JP" b="1" dirty="0">
                    <a:solidFill>
                      <a:schemeClr val="bg1"/>
                    </a:solidFill>
                    <a:effectLst>
                      <a:outerShdw blurRad="38100" dist="38100" dir="2700000" algn="tl">
                        <a:srgbClr val="000000">
                          <a:alpha val="43137"/>
                        </a:srgbClr>
                      </a:outerShdw>
                    </a:effectLst>
                    <a:ea typeface="ＭＳ Ｐゴシック" pitchFamily="50" charset="-128"/>
                  </a:rPr>
                  <a:t>C#</a:t>
                </a:r>
              </a:p>
            </p:txBody>
          </p:sp>
        </p:grpSp>
        <p:grpSp>
          <p:nvGrpSpPr>
            <p:cNvPr id="5" name="Group 17"/>
            <p:cNvGrpSpPr>
              <a:grpSpLocks/>
            </p:cNvGrpSpPr>
            <p:nvPr/>
          </p:nvGrpSpPr>
          <p:grpSpPr bwMode="ltGray">
            <a:xfrm>
              <a:off x="3657" y="2744"/>
              <a:ext cx="2103" cy="1576"/>
              <a:chOff x="3657" y="2744"/>
              <a:chExt cx="2103" cy="1576"/>
            </a:xfrm>
          </p:grpSpPr>
          <p:pic>
            <p:nvPicPr>
              <p:cNvPr id="57" name="Picture 18" descr="WinFX__1403"/>
              <p:cNvPicPr>
                <a:picLocks noChangeAspect="1" noChangeArrowheads="1"/>
              </p:cNvPicPr>
              <p:nvPr/>
            </p:nvPicPr>
            <p:blipFill>
              <a:blip r:embed="rId12"/>
              <a:srcRect/>
              <a:stretch>
                <a:fillRect/>
              </a:stretch>
            </p:blipFill>
            <p:spPr bwMode="ltGray">
              <a:xfrm>
                <a:off x="3657" y="2744"/>
                <a:ext cx="2103" cy="1576"/>
              </a:xfrm>
              <a:prstGeom prst="rect">
                <a:avLst/>
              </a:prstGeom>
              <a:noFill/>
            </p:spPr>
          </p:pic>
          <p:sp>
            <p:nvSpPr>
              <p:cNvPr id="58" name="Rectangle 18"/>
              <p:cNvSpPr>
                <a:spLocks noChangeArrowheads="1"/>
              </p:cNvSpPr>
              <p:nvPr/>
            </p:nvSpPr>
            <p:spPr bwMode="ltGray">
              <a:xfrm>
                <a:off x="3875" y="3303"/>
                <a:ext cx="1806" cy="588"/>
              </a:xfrm>
              <a:prstGeom prst="rect">
                <a:avLst/>
              </a:prstGeom>
              <a:noFill/>
              <a:ln w="9525">
                <a:noFill/>
                <a:miter lim="800000"/>
                <a:headEnd/>
                <a:tailEnd/>
              </a:ln>
            </p:spPr>
            <p:txBody>
              <a:bodyPr>
                <a:spAutoFit/>
              </a:bodyPr>
              <a:lstStyle/>
              <a:p>
                <a:r>
                  <a:rPr lang="en-US" altLang="ja-JP" sz="1100" dirty="0">
                    <a:solidFill>
                      <a:schemeClr val="bg1"/>
                    </a:solidFill>
                    <a:effectLst>
                      <a:outerShdw blurRad="38100" dist="38100" dir="2700000" algn="tl">
                        <a:srgbClr val="000000">
                          <a:alpha val="43137"/>
                        </a:srgbClr>
                      </a:outerShdw>
                    </a:effectLst>
                    <a:ea typeface="ＭＳ Ｐゴシック" pitchFamily="50" charset="-128"/>
                  </a:rPr>
                  <a:t>Dim b1 As New Button</a:t>
                </a:r>
              </a:p>
              <a:p>
                <a:r>
                  <a:rPr lang="en-US" altLang="ja-JP" sz="1100" dirty="0">
                    <a:solidFill>
                      <a:schemeClr val="bg1"/>
                    </a:solidFill>
                    <a:effectLst>
                      <a:outerShdw blurRad="38100" dist="38100" dir="2700000" algn="tl">
                        <a:srgbClr val="000000">
                          <a:alpha val="43137"/>
                        </a:srgbClr>
                      </a:outerShdw>
                    </a:effectLst>
                    <a:ea typeface="ＭＳ Ｐゴシック" pitchFamily="50" charset="-128"/>
                  </a:rPr>
                  <a:t>b1.Content = "OK"</a:t>
                </a:r>
              </a:p>
              <a:p>
                <a:r>
                  <a:rPr lang="en-US" altLang="ja-JP" sz="1100" dirty="0">
                    <a:solidFill>
                      <a:schemeClr val="bg1"/>
                    </a:solidFill>
                    <a:effectLst>
                      <a:outerShdw blurRad="38100" dist="38100" dir="2700000" algn="tl">
                        <a:srgbClr val="000000">
                          <a:alpha val="43137"/>
                        </a:srgbClr>
                      </a:outerShdw>
                    </a:effectLst>
                    <a:ea typeface="ＭＳ Ｐゴシック" pitchFamily="50" charset="-128"/>
                  </a:rPr>
                  <a:t>b1.Background = New _</a:t>
                </a:r>
                <a:br>
                  <a:rPr lang="en-US" altLang="ja-JP" sz="1100" dirty="0">
                    <a:solidFill>
                      <a:schemeClr val="bg1"/>
                    </a:solidFill>
                    <a:effectLst>
                      <a:outerShdw blurRad="38100" dist="38100" dir="2700000" algn="tl">
                        <a:srgbClr val="000000">
                          <a:alpha val="43137"/>
                        </a:srgbClr>
                      </a:outerShdw>
                    </a:effectLst>
                    <a:ea typeface="ＭＳ Ｐゴシック" pitchFamily="50" charset="-128"/>
                  </a:rPr>
                </a:br>
                <a:r>
                  <a:rPr lang="en-US" altLang="ja-JP" sz="1100" dirty="0">
                    <a:solidFill>
                      <a:schemeClr val="bg1"/>
                    </a:solidFill>
                    <a:effectLst>
                      <a:outerShdw blurRad="38100" dist="38100" dir="2700000" algn="tl">
                        <a:srgbClr val="000000">
                          <a:alpha val="43137"/>
                        </a:srgbClr>
                      </a:outerShdw>
                    </a:effectLst>
                    <a:ea typeface="ＭＳ Ｐゴシック" pitchFamily="50" charset="-128"/>
                  </a:rPr>
                  <a:t>    </a:t>
                </a:r>
                <a:r>
                  <a:rPr lang="en-US" altLang="ja-JP" sz="1100" dirty="0" err="1">
                    <a:solidFill>
                      <a:schemeClr val="bg1"/>
                    </a:solidFill>
                    <a:effectLst>
                      <a:outerShdw blurRad="38100" dist="38100" dir="2700000" algn="tl">
                        <a:srgbClr val="000000">
                          <a:alpha val="43137"/>
                        </a:srgbClr>
                      </a:outerShdw>
                    </a:effectLst>
                    <a:ea typeface="ＭＳ Ｐゴシック" pitchFamily="50" charset="-128"/>
                  </a:rPr>
                  <a:t>SolidColorBrush</a:t>
                </a:r>
                <a:r>
                  <a:rPr lang="en-US" altLang="ja-JP" sz="1100" dirty="0">
                    <a:solidFill>
                      <a:schemeClr val="bg1"/>
                    </a:solidFill>
                    <a:effectLst>
                      <a:outerShdw blurRad="38100" dist="38100" dir="2700000" algn="tl">
                        <a:srgbClr val="000000">
                          <a:alpha val="43137"/>
                        </a:srgbClr>
                      </a:outerShdw>
                    </a:effectLst>
                    <a:ea typeface="ＭＳ Ｐゴシック" pitchFamily="50" charset="-128"/>
                  </a:rPr>
                  <a:t>(</a:t>
                </a:r>
                <a:r>
                  <a:rPr lang="en-US" altLang="ja-JP" sz="1100" dirty="0" err="1">
                    <a:solidFill>
                      <a:schemeClr val="bg1"/>
                    </a:solidFill>
                    <a:effectLst>
                      <a:outerShdw blurRad="38100" dist="38100" dir="2700000" algn="tl">
                        <a:srgbClr val="000000">
                          <a:alpha val="43137"/>
                        </a:srgbClr>
                      </a:outerShdw>
                    </a:effectLst>
                    <a:ea typeface="ＭＳ Ｐゴシック" pitchFamily="50" charset="-128"/>
                  </a:rPr>
                  <a:t>Colors.LightBlue</a:t>
                </a:r>
                <a:r>
                  <a:rPr lang="en-US" altLang="ja-JP" sz="1100" dirty="0">
                    <a:solidFill>
                      <a:schemeClr val="bg1"/>
                    </a:solidFill>
                    <a:effectLst>
                      <a:outerShdw blurRad="38100" dist="38100" dir="2700000" algn="tl">
                        <a:srgbClr val="000000">
                          <a:alpha val="43137"/>
                        </a:srgbClr>
                      </a:outerShdw>
                    </a:effectLst>
                    <a:ea typeface="ＭＳ Ｐゴシック" pitchFamily="50" charset="-128"/>
                  </a:rPr>
                  <a:t>)</a:t>
                </a:r>
              </a:p>
              <a:p>
                <a:r>
                  <a:rPr lang="en-US" altLang="ja-JP" sz="1100" dirty="0">
                    <a:solidFill>
                      <a:schemeClr val="bg1"/>
                    </a:solidFill>
                    <a:effectLst>
                      <a:outerShdw blurRad="38100" dist="38100" dir="2700000" algn="tl">
                        <a:srgbClr val="000000">
                          <a:alpha val="43137"/>
                        </a:srgbClr>
                      </a:outerShdw>
                    </a:effectLst>
                    <a:ea typeface="ＭＳ Ｐゴシック" pitchFamily="50" charset="-128"/>
                  </a:rPr>
                  <a:t>b1.Width = 100</a:t>
                </a:r>
              </a:p>
            </p:txBody>
          </p:sp>
          <p:sp>
            <p:nvSpPr>
              <p:cNvPr id="59" name="Text Box 20"/>
              <p:cNvSpPr txBox="1">
                <a:spLocks noChangeArrowheads="1"/>
              </p:cNvSpPr>
              <p:nvPr/>
            </p:nvSpPr>
            <p:spPr bwMode="ltGray">
              <a:xfrm>
                <a:off x="3938" y="2995"/>
                <a:ext cx="999" cy="231"/>
              </a:xfrm>
              <a:prstGeom prst="rect">
                <a:avLst/>
              </a:prstGeom>
              <a:noFill/>
              <a:ln w="9525">
                <a:noFill/>
                <a:miter lim="800000"/>
                <a:headEnd/>
                <a:tailEnd/>
              </a:ln>
              <a:effectLst/>
            </p:spPr>
            <p:txBody>
              <a:bodyPr>
                <a:spAutoFit/>
              </a:bodyPr>
              <a:lstStyle/>
              <a:p>
                <a:pPr eaLnBrk="0" hangingPunct="0">
                  <a:spcBef>
                    <a:spcPct val="50000"/>
                  </a:spcBef>
                </a:pPr>
                <a:r>
                  <a:rPr lang="en-US" altLang="ja-JP" b="1" dirty="0">
                    <a:solidFill>
                      <a:schemeClr val="bg1"/>
                    </a:solidFill>
                    <a:effectLst>
                      <a:outerShdw blurRad="38100" dist="38100" dir="2700000" algn="tl">
                        <a:srgbClr val="000000">
                          <a:alpha val="43137"/>
                        </a:srgbClr>
                      </a:outerShdw>
                    </a:effectLst>
                    <a:ea typeface="ＭＳ Ｐゴシック" pitchFamily="50" charset="-128"/>
                  </a:rPr>
                  <a:t>Visual Basic</a:t>
                </a: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down)">
                                      <p:cBhvr>
                                        <p:cTn id="12" dur="500"/>
                                        <p:tgtEl>
                                          <p:spTgt spid="38"/>
                                        </p:tgtEl>
                                      </p:cBhvr>
                                    </p:animEffect>
                                  </p:childTnLst>
                                </p:cTn>
                              </p:par>
                              <p:par>
                                <p:cTn id="13" presetID="23" presetClass="entr" presetSubtype="16"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p:cTn id="15" dur="500" fill="hold"/>
                                        <p:tgtEl>
                                          <p:spTgt spid="43"/>
                                        </p:tgtEl>
                                        <p:attrNameLst>
                                          <p:attrName>ppt_w</p:attrName>
                                        </p:attrNameLst>
                                      </p:cBhvr>
                                      <p:tavLst>
                                        <p:tav tm="0">
                                          <p:val>
                                            <p:fltVal val="0"/>
                                          </p:val>
                                        </p:tav>
                                        <p:tav tm="100000">
                                          <p:val>
                                            <p:strVal val="#ppt_w"/>
                                          </p:val>
                                        </p:tav>
                                      </p:tavLst>
                                    </p:anim>
                                    <p:anim calcmode="lin" valueType="num">
                                      <p:cBhvr>
                                        <p:cTn id="16" dur="500" fill="hold"/>
                                        <p:tgtEl>
                                          <p:spTgt spid="43"/>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wipe(up)">
                                      <p:cBhvr>
                                        <p:cTn id="21" dur="500"/>
                                        <p:tgtEl>
                                          <p:spTgt spid="39"/>
                                        </p:tgtEl>
                                      </p:cBhvr>
                                    </p:animEffect>
                                  </p:childTnLst>
                                </p:cTn>
                              </p:par>
                            </p:childTnLst>
                          </p:cTn>
                        </p:par>
                        <p:par>
                          <p:cTn id="22" fill="hold">
                            <p:stCondLst>
                              <p:cond delay="500"/>
                            </p:stCondLst>
                            <p:childTnLst>
                              <p:par>
                                <p:cTn id="23" presetID="2" presetClass="entr" presetSubtype="4"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1"/>
          <p:cNvSpPr>
            <a:spLocks noChangeArrowheads="1"/>
          </p:cNvSpPr>
          <p:nvPr/>
        </p:nvSpPr>
        <p:spPr bwMode="auto">
          <a:xfrm>
            <a:off x="2024036" y="6286521"/>
            <a:ext cx="1357321" cy="374455"/>
          </a:xfrm>
          <a:prstGeom prst="rect">
            <a:avLst/>
          </a:prstGeom>
          <a:noFill/>
          <a:ln w="9525">
            <a:noFill/>
            <a:miter lim="800000"/>
            <a:headEnd/>
            <a:tailEnd/>
          </a:ln>
        </p:spPr>
        <p:txBody>
          <a:bodyPr lIns="0" tIns="45715" rIns="0" bIns="45715">
            <a:spAutoFit/>
          </a:bodyPr>
          <a:lstStyle/>
          <a:p>
            <a:pPr>
              <a:defRPr/>
            </a:pPr>
            <a:r>
              <a:rPr lang="ja-JP" altLang="en-US" b="1" cap="all" dirty="0">
                <a:ln w="9000" cmpd="sng">
                  <a:solidFill>
                    <a:schemeClr val="accent4">
                      <a:shade val="50000"/>
                      <a:satMod val="120000"/>
                    </a:schemeClr>
                  </a:solidFill>
                  <a:prstDash val="solid"/>
                </a:ln>
                <a:solidFill>
                  <a:schemeClr val="tx1">
                    <a:lumMod val="95000"/>
                  </a:schemeClr>
                </a:solidFill>
                <a:effectLst>
                  <a:reflection blurRad="12700" stA="28000" endPos="45000" dist="1000" dir="5400000" sy="-100000" algn="bl" rotWithShape="0"/>
                </a:effectLst>
              </a:rPr>
              <a:t>デザイナ</a:t>
            </a:r>
          </a:p>
        </p:txBody>
      </p:sp>
      <p:sp>
        <p:nvSpPr>
          <p:cNvPr id="21" name="Rectangle 24"/>
          <p:cNvSpPr>
            <a:spLocks noChangeArrowheads="1"/>
          </p:cNvSpPr>
          <p:nvPr/>
        </p:nvSpPr>
        <p:spPr bwMode="auto">
          <a:xfrm>
            <a:off x="8232774" y="6286521"/>
            <a:ext cx="1077937" cy="374455"/>
          </a:xfrm>
          <a:prstGeom prst="rect">
            <a:avLst/>
          </a:prstGeom>
          <a:noFill/>
          <a:ln w="9525">
            <a:noFill/>
            <a:miter lim="800000"/>
            <a:headEnd/>
            <a:tailEnd/>
          </a:ln>
        </p:spPr>
        <p:txBody>
          <a:bodyPr lIns="0" tIns="45715" rIns="0" bIns="45715">
            <a:spAutoFit/>
          </a:bodyPr>
          <a:lstStyle/>
          <a:p>
            <a:pPr>
              <a:defRPr/>
            </a:pPr>
            <a:r>
              <a:rPr lang="ja-JP" altLang="en-US" b="1" cap="all" dirty="0">
                <a:ln w="9000" cmpd="sng">
                  <a:solidFill>
                    <a:schemeClr val="accent4">
                      <a:shade val="50000"/>
                      <a:satMod val="120000"/>
                    </a:schemeClr>
                  </a:solidFill>
                  <a:prstDash val="solid"/>
                </a:ln>
                <a:solidFill>
                  <a:schemeClr val="tx1">
                    <a:lumMod val="95000"/>
                  </a:schemeClr>
                </a:solidFill>
                <a:effectLst>
                  <a:reflection blurRad="12700" stA="28000" endPos="45000" dist="1000" dir="5400000" sy="-100000" algn="bl" rotWithShape="0"/>
                </a:effectLst>
              </a:rPr>
              <a:t>開発者</a:t>
            </a:r>
          </a:p>
        </p:txBody>
      </p:sp>
      <p:sp>
        <p:nvSpPr>
          <p:cNvPr id="29" name="角丸四角形 28"/>
          <p:cNvSpPr/>
          <p:nvPr/>
        </p:nvSpPr>
        <p:spPr bwMode="auto">
          <a:xfrm>
            <a:off x="5024430" y="2305654"/>
            <a:ext cx="2079640" cy="2337793"/>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91428" tIns="45715" rIns="91428" bIns="45715" anchor="ctr"/>
          <a:lstStyle/>
          <a:p>
            <a:pPr algn="ctr">
              <a:defRPr/>
            </a:pPr>
            <a:r>
              <a:rPr lang="en-US" altLang="ja-JP" sz="3700" dirty="0">
                <a:ln w="18415" cmpd="sng">
                  <a:solidFill>
                    <a:srgbClr val="FFFFFF"/>
                  </a:solidFill>
                  <a:prstDash val="solid"/>
                </a:ln>
                <a:solidFill>
                  <a:srgbClr val="FFFFFF"/>
                </a:solidFill>
                <a:effectLst>
                  <a:outerShdw blurRad="63500" dir="3600000" algn="tl" rotWithShape="0">
                    <a:srgbClr val="000000">
                      <a:alpha val="70000"/>
                    </a:srgbClr>
                  </a:outerShdw>
                </a:effectLst>
              </a:rPr>
              <a:t>XAML</a:t>
            </a:r>
            <a:endParaRPr lang="ja-JP" altLang="en-US" sz="37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33" name="二等辺三角形 32"/>
          <p:cNvSpPr/>
          <p:nvPr/>
        </p:nvSpPr>
        <p:spPr bwMode="auto">
          <a:xfrm rot="5400000">
            <a:off x="7379910" y="3286267"/>
            <a:ext cx="544286" cy="241905"/>
          </a:xfrm>
          <a:prstGeom prst="triangl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91428" tIns="45715" rIns="91428" bIns="45715"/>
          <a:lstStyle/>
          <a:p>
            <a:pPr>
              <a:defRPr/>
            </a:pPr>
            <a:endParaRPr lang="ja-JP" altLang="en-US">
              <a:solidFill>
                <a:schemeClr val="tx1"/>
              </a:solidFill>
            </a:endParaRPr>
          </a:p>
        </p:txBody>
      </p:sp>
      <p:sp>
        <p:nvSpPr>
          <p:cNvPr id="34" name="二等辺三角形 33"/>
          <p:cNvSpPr/>
          <p:nvPr/>
        </p:nvSpPr>
        <p:spPr bwMode="auto">
          <a:xfrm rot="16200000">
            <a:off x="7085996" y="3286268"/>
            <a:ext cx="544286" cy="241905"/>
          </a:xfrm>
          <a:prstGeom prst="triangl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91428" tIns="45715" rIns="91428" bIns="45715"/>
          <a:lstStyle/>
          <a:p>
            <a:pPr>
              <a:defRPr/>
            </a:pPr>
            <a:endParaRPr lang="ja-JP" altLang="en-US">
              <a:solidFill>
                <a:schemeClr val="tx1"/>
              </a:solidFill>
            </a:endParaRPr>
          </a:p>
        </p:txBody>
      </p:sp>
      <p:sp>
        <p:nvSpPr>
          <p:cNvPr id="35" name="二等辺三角形 34"/>
          <p:cNvSpPr/>
          <p:nvPr/>
        </p:nvSpPr>
        <p:spPr bwMode="auto">
          <a:xfrm rot="5400000">
            <a:off x="4373640" y="3286267"/>
            <a:ext cx="544286" cy="241905"/>
          </a:xfrm>
          <a:prstGeom prst="triangl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91428" tIns="45715" rIns="91428" bIns="45715"/>
          <a:lstStyle/>
          <a:p>
            <a:pPr>
              <a:defRPr/>
            </a:pPr>
            <a:endParaRPr lang="ja-JP" altLang="en-US">
              <a:solidFill>
                <a:schemeClr val="tx1"/>
              </a:solidFill>
            </a:endParaRPr>
          </a:p>
        </p:txBody>
      </p:sp>
      <p:sp>
        <p:nvSpPr>
          <p:cNvPr id="36" name="二等辺三角形 35"/>
          <p:cNvSpPr/>
          <p:nvPr/>
        </p:nvSpPr>
        <p:spPr bwMode="auto">
          <a:xfrm rot="16200000">
            <a:off x="4079726" y="3286268"/>
            <a:ext cx="544286" cy="241905"/>
          </a:xfrm>
          <a:prstGeom prst="triangl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91428" tIns="45715" rIns="91428" bIns="45715"/>
          <a:lstStyle/>
          <a:p>
            <a:pPr>
              <a:defRPr/>
            </a:pPr>
            <a:endParaRPr lang="ja-JP" altLang="en-US">
              <a:solidFill>
                <a:schemeClr val="tx1"/>
              </a:solidFill>
            </a:endParaRPr>
          </a:p>
        </p:txBody>
      </p:sp>
      <p:sp>
        <p:nvSpPr>
          <p:cNvPr id="14353" name="正方形/長方形 15"/>
          <p:cNvSpPr>
            <a:spLocks noChangeArrowheads="1"/>
          </p:cNvSpPr>
          <p:nvPr/>
        </p:nvSpPr>
        <p:spPr bwMode="auto">
          <a:xfrm>
            <a:off x="4367213" y="5197475"/>
            <a:ext cx="3467100" cy="1138238"/>
          </a:xfrm>
          <a:prstGeom prst="rect">
            <a:avLst/>
          </a:prstGeom>
          <a:noFill/>
          <a:ln w="9525">
            <a:noFill/>
            <a:miter lim="800000"/>
            <a:headEnd/>
            <a:tailEnd/>
          </a:ln>
        </p:spPr>
        <p:txBody>
          <a:bodyPr lIns="76191" tIns="38095" rIns="76191" bIns="38095">
            <a:spAutoFit/>
          </a:bodyPr>
          <a:lstStyle/>
          <a:p>
            <a:pPr algn="ctr"/>
            <a:r>
              <a:rPr lang="en-US" altLang="ja-JP" sz="2300" b="1" dirty="0">
                <a:solidFill>
                  <a:schemeClr val="tx2"/>
                </a:solidFill>
              </a:rPr>
              <a:t>XAML</a:t>
            </a:r>
            <a:r>
              <a:rPr lang="en-US" altLang="ja-JP" sz="2300" dirty="0">
                <a:solidFill>
                  <a:schemeClr val="tx2"/>
                </a:solidFill>
              </a:rPr>
              <a:t> – </a:t>
            </a:r>
          </a:p>
          <a:p>
            <a:pPr algn="ctr"/>
            <a:r>
              <a:rPr lang="en-US" altLang="ja-JP" sz="2300" dirty="0" err="1">
                <a:solidFill>
                  <a:schemeClr val="tx2"/>
                </a:solidFill>
              </a:rPr>
              <a:t>eXtensible</a:t>
            </a:r>
            <a:r>
              <a:rPr lang="en-US" altLang="ja-JP" sz="2300" dirty="0">
                <a:solidFill>
                  <a:schemeClr val="tx2"/>
                </a:solidFill>
              </a:rPr>
              <a:t> Application Markup Language </a:t>
            </a:r>
            <a:endParaRPr lang="ja-JP" altLang="en-US" sz="2300" dirty="0">
              <a:solidFill>
                <a:schemeClr val="tx2"/>
              </a:solidFill>
            </a:endParaRPr>
          </a:p>
        </p:txBody>
      </p:sp>
      <p:pic>
        <p:nvPicPr>
          <p:cNvPr id="14354" name="Picture 3"/>
          <p:cNvPicPr>
            <a:picLocks noChangeAspect="1" noChangeArrowheads="1"/>
          </p:cNvPicPr>
          <p:nvPr/>
        </p:nvPicPr>
        <p:blipFill>
          <a:blip r:embed="rId3"/>
          <a:srcRect l="56241" t="10616" r="22484" b="53986"/>
          <a:stretch>
            <a:fillRect/>
          </a:stretch>
        </p:blipFill>
        <p:spPr bwMode="auto">
          <a:xfrm>
            <a:off x="1727201" y="2205046"/>
            <a:ext cx="2011363" cy="2509838"/>
          </a:xfrm>
          <a:prstGeom prst="rect">
            <a:avLst/>
          </a:prstGeom>
          <a:noFill/>
          <a:ln w="9525">
            <a:noFill/>
            <a:miter lim="800000"/>
            <a:headEnd/>
            <a:tailEnd/>
          </a:ln>
        </p:spPr>
      </p:pic>
      <p:pic>
        <p:nvPicPr>
          <p:cNvPr id="22548" name="Picture 4"/>
          <p:cNvPicPr>
            <a:picLocks noChangeAspect="1" noChangeArrowheads="1"/>
          </p:cNvPicPr>
          <p:nvPr/>
        </p:nvPicPr>
        <p:blipFill>
          <a:blip r:embed="rId4"/>
          <a:srcRect l="71991" t="13271" r="7202" b="57251"/>
          <a:stretch>
            <a:fillRect/>
          </a:stretch>
        </p:blipFill>
        <p:spPr bwMode="auto">
          <a:xfrm>
            <a:off x="7881939" y="2259020"/>
            <a:ext cx="1976437" cy="2098675"/>
          </a:xfrm>
          <a:prstGeom prst="rect">
            <a:avLst/>
          </a:prstGeom>
          <a:noFill/>
          <a:ln w="9525">
            <a:solidFill>
              <a:schemeClr val="tx2">
                <a:lumMod val="65000"/>
                <a:lumOff val="35000"/>
              </a:schemeClr>
            </a:solidFill>
            <a:miter lim="800000"/>
            <a:headEnd/>
            <a:tailEnd/>
          </a:ln>
        </p:spPr>
      </p:pic>
      <p:pic>
        <p:nvPicPr>
          <p:cNvPr id="14356" name="Picture 8"/>
          <p:cNvPicPr>
            <a:picLocks noChangeAspect="1" noChangeArrowheads="1"/>
          </p:cNvPicPr>
          <p:nvPr/>
        </p:nvPicPr>
        <p:blipFill>
          <a:blip r:embed="rId5"/>
          <a:srcRect/>
          <a:stretch>
            <a:fillRect/>
          </a:stretch>
        </p:blipFill>
        <p:spPr bwMode="auto">
          <a:xfrm>
            <a:off x="9024938" y="2738438"/>
            <a:ext cx="1555750" cy="2286000"/>
          </a:xfrm>
          <a:prstGeom prst="rect">
            <a:avLst/>
          </a:prstGeom>
          <a:noFill/>
          <a:ln w="9525">
            <a:noFill/>
            <a:miter lim="800000"/>
            <a:headEnd/>
            <a:tailEnd/>
          </a:ln>
        </p:spPr>
      </p:pic>
      <p:pic>
        <p:nvPicPr>
          <p:cNvPr id="14357" name="Picture 8"/>
          <p:cNvPicPr>
            <a:picLocks noChangeAspect="1" noChangeArrowheads="1"/>
          </p:cNvPicPr>
          <p:nvPr/>
        </p:nvPicPr>
        <p:blipFill>
          <a:blip r:embed="rId5"/>
          <a:srcRect/>
          <a:stretch>
            <a:fillRect/>
          </a:stretch>
        </p:blipFill>
        <p:spPr bwMode="auto">
          <a:xfrm>
            <a:off x="2563813" y="2857500"/>
            <a:ext cx="1555750" cy="2286000"/>
          </a:xfrm>
          <a:prstGeom prst="rect">
            <a:avLst/>
          </a:prstGeom>
          <a:noFill/>
          <a:ln w="9525">
            <a:noFill/>
            <a:miter lim="800000"/>
            <a:headEnd/>
            <a:tailEnd/>
          </a:ln>
        </p:spPr>
      </p:pic>
      <p:pic>
        <p:nvPicPr>
          <p:cNvPr id="17" name="Picture 26" descr="WinFX_WPF__12e"/>
          <p:cNvPicPr>
            <a:picLocks noChangeAspect="1" noChangeArrowheads="1"/>
          </p:cNvPicPr>
          <p:nvPr/>
        </p:nvPicPr>
        <p:blipFill>
          <a:blip r:embed="rId6"/>
          <a:srcRect b="38301"/>
          <a:stretch>
            <a:fillRect/>
          </a:stretch>
        </p:blipFill>
        <p:spPr bwMode="auto">
          <a:xfrm>
            <a:off x="7953388" y="4500573"/>
            <a:ext cx="1357330" cy="1593037"/>
          </a:xfrm>
          <a:prstGeom prst="rect">
            <a:avLst/>
          </a:prstGeom>
          <a:noFill/>
          <a:ln w="9525">
            <a:noFill/>
            <a:miter lim="800000"/>
            <a:headEnd/>
            <a:tailEnd/>
          </a:ln>
          <a:effectLst>
            <a:reflection blurRad="6350" stA="52000" endA="300" endPos="35000" dir="5400000" sy="-100000" algn="bl" rotWithShape="0"/>
          </a:effectLst>
        </p:spPr>
      </p:pic>
      <p:pic>
        <p:nvPicPr>
          <p:cNvPr id="18" name="Picture 2" descr="C:\Users\brbecker\Desktop\ExpBlendEN\PPT\ExpBlendEN_3DS_ppt.png"/>
          <p:cNvPicPr>
            <a:picLocks noChangeAspect="1" noChangeArrowheads="1"/>
          </p:cNvPicPr>
          <p:nvPr/>
        </p:nvPicPr>
        <p:blipFill>
          <a:blip r:embed="rId7" cstate="print"/>
          <a:srcRect/>
          <a:stretch>
            <a:fillRect/>
          </a:stretch>
        </p:blipFill>
        <p:spPr bwMode="auto">
          <a:xfrm>
            <a:off x="1809723" y="4357695"/>
            <a:ext cx="1652125" cy="1816976"/>
          </a:xfrm>
          <a:prstGeom prst="rect">
            <a:avLst/>
          </a:prstGeom>
          <a:ln>
            <a:noFill/>
          </a:ln>
          <a:effectLst>
            <a:outerShdw blurRad="190500" algn="tl" rotWithShape="0">
              <a:srgbClr val="000000">
                <a:alpha val="70000"/>
              </a:srgbClr>
            </a:outerShdw>
            <a:reflection blurRad="6350" stA="52000" endA="300" endPos="35000" dir="5400000" sy="-100000" algn="bl" rotWithShape="0"/>
          </a:effectLst>
        </p:spPr>
      </p:pic>
      <p:sp>
        <p:nvSpPr>
          <p:cNvPr id="19" name="コンテンツ プレースホルダ 18"/>
          <p:cNvSpPr>
            <a:spLocks noGrp="1"/>
          </p:cNvSpPr>
          <p:nvPr>
            <p:ph sz="quarter" idx="10"/>
          </p:nvPr>
        </p:nvSpPr>
        <p:spPr/>
        <p:txBody>
          <a:bodyPr>
            <a:normAutofit/>
          </a:bodyPr>
          <a:lstStyle/>
          <a:p>
            <a:r>
              <a:rPr lang="ja-JP" altLang="en-US">
                <a:ea typeface="+mn-ea"/>
              </a:rPr>
              <a:t>共通言語（</a:t>
            </a:r>
            <a:r>
              <a:rPr lang="en-US" altLang="ja-JP">
                <a:ea typeface="+mn-ea"/>
              </a:rPr>
              <a:t>XAML</a:t>
            </a:r>
            <a:r>
              <a:rPr lang="ja-JP" altLang="en-US">
                <a:ea typeface="+mn-ea"/>
              </a:rPr>
              <a:t>）によるプロジェクトファイルの共有</a:t>
            </a:r>
            <a:endParaRPr kumimoji="1" lang="ja-JP" altLang="en-US" dirty="0">
              <a:ea typeface="+mn-ea"/>
            </a:endParaRPr>
          </a:p>
        </p:txBody>
      </p:sp>
      <p:sp>
        <p:nvSpPr>
          <p:cNvPr id="32" name="タイトル 31"/>
          <p:cNvSpPr>
            <a:spLocks noGrp="1"/>
          </p:cNvSpPr>
          <p:nvPr>
            <p:ph type="title"/>
          </p:nvPr>
        </p:nvSpPr>
        <p:spPr/>
        <p:txBody>
          <a:bodyPr>
            <a:normAutofit/>
          </a:bodyPr>
          <a:lstStyle/>
          <a:p>
            <a:r>
              <a:rPr lang="ja-JP" altLang="en-US" sz="3600"/>
              <a:t>開発者とデザイナのコラボレーション</a:t>
            </a:r>
            <a:endParaRPr lang="ja-JP" altLang="en-US" sz="36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012" name="Rectangle 28"/>
          <p:cNvSpPr>
            <a:spLocks noGrp="1" noChangeArrowheads="1"/>
          </p:cNvSpPr>
          <p:nvPr>
            <p:ph sz="quarter" idx="10"/>
          </p:nvPr>
        </p:nvSpPr>
        <p:spPr/>
        <p:txBody>
          <a:bodyPr/>
          <a:lstStyle/>
          <a:p>
            <a:r>
              <a:rPr lang="ja-JP" altLang="en-US"/>
              <a:t>分散テクノロジの統一</a:t>
            </a:r>
          </a:p>
          <a:p>
            <a:r>
              <a:rPr lang="ja-JP" altLang="en-US"/>
              <a:t>品質特性機能の標準実装</a:t>
            </a:r>
          </a:p>
          <a:p>
            <a:r>
              <a:rPr lang="ja-JP" altLang="en-US"/>
              <a:t>容易な組み込み</a:t>
            </a:r>
            <a:endParaRPr lang="ja-JP" altLang="en-US" dirty="0"/>
          </a:p>
        </p:txBody>
      </p:sp>
      <p:sp>
        <p:nvSpPr>
          <p:cNvPr id="554011" name="Rectangle 27"/>
          <p:cNvSpPr>
            <a:spLocks noGrp="1" noChangeArrowheads="1"/>
          </p:cNvSpPr>
          <p:nvPr>
            <p:ph type="title"/>
          </p:nvPr>
        </p:nvSpPr>
        <p:spPr/>
        <p:txBody>
          <a:bodyPr>
            <a:normAutofit fontScale="90000"/>
          </a:bodyPr>
          <a:lstStyle/>
          <a:p>
            <a:pPr>
              <a:tabLst>
                <a:tab pos="3492500" algn="l"/>
              </a:tabLst>
            </a:pPr>
            <a:r>
              <a:rPr lang="en-US" altLang="ja-JP" sz="3200" dirty="0">
                <a:solidFill>
                  <a:srgbClr val="000000"/>
                </a:solidFill>
              </a:rPr>
              <a:t>Windows Communication Foundation (WCF)</a:t>
            </a:r>
            <a:br>
              <a:rPr lang="en-US" altLang="ja-JP" sz="3200" dirty="0">
                <a:solidFill>
                  <a:srgbClr val="000000"/>
                </a:solidFill>
              </a:rPr>
            </a:br>
            <a:r>
              <a:rPr lang="ja-JP" altLang="en-US" sz="2700" dirty="0">
                <a:solidFill>
                  <a:srgbClr val="000000"/>
                </a:solidFill>
              </a:rPr>
              <a:t>生産性の向上</a:t>
            </a:r>
          </a:p>
        </p:txBody>
      </p:sp>
      <p:pic>
        <p:nvPicPr>
          <p:cNvPr id="554013" name="Picture 29" descr="Band1"/>
          <p:cNvPicPr>
            <a:picLocks noChangeAspect="1" noChangeArrowheads="1"/>
          </p:cNvPicPr>
          <p:nvPr/>
        </p:nvPicPr>
        <p:blipFill>
          <a:blip r:embed="rId3" cstate="print"/>
          <a:srcRect/>
          <a:stretch>
            <a:fillRect/>
          </a:stretch>
        </p:blipFill>
        <p:spPr bwMode="auto">
          <a:xfrm>
            <a:off x="5310189" y="3582989"/>
            <a:ext cx="974725" cy="2897187"/>
          </a:xfrm>
          <a:prstGeom prst="rect">
            <a:avLst/>
          </a:prstGeom>
          <a:noFill/>
        </p:spPr>
      </p:pic>
      <p:pic>
        <p:nvPicPr>
          <p:cNvPr id="554014" name="Picture 30" descr="Box1"/>
          <p:cNvPicPr>
            <a:picLocks noChangeAspect="1" noChangeArrowheads="1"/>
          </p:cNvPicPr>
          <p:nvPr/>
        </p:nvPicPr>
        <p:blipFill>
          <a:blip r:embed="rId4"/>
          <a:srcRect/>
          <a:stretch>
            <a:fillRect/>
          </a:stretch>
        </p:blipFill>
        <p:spPr bwMode="invGray">
          <a:xfrm>
            <a:off x="4754563" y="5168901"/>
            <a:ext cx="2089150" cy="1808163"/>
          </a:xfrm>
          <a:prstGeom prst="rect">
            <a:avLst/>
          </a:prstGeom>
          <a:noFill/>
        </p:spPr>
      </p:pic>
      <p:pic>
        <p:nvPicPr>
          <p:cNvPr id="554015" name="Picture 31" descr="Band1"/>
          <p:cNvPicPr>
            <a:picLocks noChangeAspect="1" noChangeArrowheads="1"/>
          </p:cNvPicPr>
          <p:nvPr/>
        </p:nvPicPr>
        <p:blipFill>
          <a:blip r:embed="rId5" cstate="print"/>
          <a:srcRect/>
          <a:stretch>
            <a:fillRect/>
          </a:stretch>
        </p:blipFill>
        <p:spPr bwMode="auto">
          <a:xfrm rot="1438607" flipH="1">
            <a:off x="5643564" y="3843339"/>
            <a:ext cx="2897187" cy="974725"/>
          </a:xfrm>
          <a:prstGeom prst="rect">
            <a:avLst/>
          </a:prstGeom>
          <a:noFill/>
        </p:spPr>
      </p:pic>
      <p:pic>
        <p:nvPicPr>
          <p:cNvPr id="554016" name="Picture 32" descr="Box1"/>
          <p:cNvPicPr>
            <a:picLocks noChangeAspect="1" noChangeArrowheads="1"/>
          </p:cNvPicPr>
          <p:nvPr/>
        </p:nvPicPr>
        <p:blipFill>
          <a:blip r:embed="rId6"/>
          <a:srcRect/>
          <a:stretch>
            <a:fillRect/>
          </a:stretch>
        </p:blipFill>
        <p:spPr bwMode="invGray">
          <a:xfrm>
            <a:off x="7346950" y="3668713"/>
            <a:ext cx="2089150" cy="1808162"/>
          </a:xfrm>
          <a:prstGeom prst="rect">
            <a:avLst/>
          </a:prstGeom>
          <a:noFill/>
        </p:spPr>
      </p:pic>
      <p:pic>
        <p:nvPicPr>
          <p:cNvPr id="554017" name="Picture 33" descr="Band1"/>
          <p:cNvPicPr>
            <a:picLocks noChangeAspect="1" noChangeArrowheads="1"/>
          </p:cNvPicPr>
          <p:nvPr/>
        </p:nvPicPr>
        <p:blipFill>
          <a:blip r:embed="rId5" cstate="print"/>
          <a:srcRect/>
          <a:stretch>
            <a:fillRect/>
          </a:stretch>
        </p:blipFill>
        <p:spPr bwMode="auto">
          <a:xfrm rot="-1438607">
            <a:off x="3024189" y="3843339"/>
            <a:ext cx="2897187" cy="974725"/>
          </a:xfrm>
          <a:prstGeom prst="rect">
            <a:avLst/>
          </a:prstGeom>
          <a:noFill/>
        </p:spPr>
      </p:pic>
      <p:pic>
        <p:nvPicPr>
          <p:cNvPr id="554018" name="Picture 34" descr="Box1"/>
          <p:cNvPicPr>
            <a:picLocks noChangeAspect="1" noChangeArrowheads="1"/>
          </p:cNvPicPr>
          <p:nvPr/>
        </p:nvPicPr>
        <p:blipFill>
          <a:blip r:embed="rId4"/>
          <a:srcRect/>
          <a:stretch>
            <a:fillRect/>
          </a:stretch>
        </p:blipFill>
        <p:spPr bwMode="invGray">
          <a:xfrm>
            <a:off x="2190750" y="3668713"/>
            <a:ext cx="2089150" cy="1808162"/>
          </a:xfrm>
          <a:prstGeom prst="rect">
            <a:avLst/>
          </a:prstGeom>
          <a:noFill/>
        </p:spPr>
      </p:pic>
      <p:sp>
        <p:nvSpPr>
          <p:cNvPr id="554019" name="Text Box 11"/>
          <p:cNvSpPr txBox="1">
            <a:spLocks noChangeArrowheads="1"/>
          </p:cNvSpPr>
          <p:nvPr/>
        </p:nvSpPr>
        <p:spPr bwMode="auto">
          <a:xfrm>
            <a:off x="2524101" y="4370389"/>
            <a:ext cx="1397025" cy="757237"/>
          </a:xfrm>
          <a:prstGeom prst="rect">
            <a:avLst/>
          </a:prstGeom>
          <a:noFill/>
          <a:ln w="9525">
            <a:noFill/>
            <a:miter lim="800000"/>
            <a:headEnd/>
            <a:tailEnd/>
          </a:ln>
        </p:spPr>
        <p:txBody>
          <a:bodyPr wrap="none"/>
          <a:lstStyle/>
          <a:p>
            <a:pPr algn="ctr" eaLnBrk="1">
              <a:lnSpc>
                <a:spcPct val="70000"/>
              </a:lnSpc>
              <a:spcBef>
                <a:spcPct val="25000"/>
              </a:spcBef>
            </a:pPr>
            <a:r>
              <a:rPr lang="ja-JP" altLang="en-US" sz="1600" dirty="0">
                <a:solidFill>
                  <a:schemeClr val="bg1"/>
                </a:solidFill>
                <a:cs typeface="Times New Roman" pitchFamily="18" charset="0"/>
                <a:sym typeface="Wingdings" pitchFamily="2" charset="2"/>
              </a:rPr>
              <a:t>他プラット</a:t>
            </a:r>
          </a:p>
          <a:p>
            <a:pPr algn="ctr" eaLnBrk="1">
              <a:lnSpc>
                <a:spcPct val="70000"/>
              </a:lnSpc>
              <a:spcBef>
                <a:spcPct val="25000"/>
              </a:spcBef>
            </a:pPr>
            <a:r>
              <a:rPr lang="ja-JP" altLang="en-US" sz="1600" dirty="0">
                <a:solidFill>
                  <a:schemeClr val="bg1"/>
                </a:solidFill>
                <a:cs typeface="Times New Roman" pitchFamily="18" charset="0"/>
                <a:sym typeface="Wingdings" pitchFamily="2" charset="2"/>
              </a:rPr>
              <a:t>フォームとの</a:t>
            </a:r>
          </a:p>
          <a:p>
            <a:pPr algn="ctr" eaLnBrk="1">
              <a:lnSpc>
                <a:spcPct val="70000"/>
              </a:lnSpc>
              <a:spcBef>
                <a:spcPct val="25000"/>
              </a:spcBef>
            </a:pPr>
            <a:r>
              <a:rPr lang="ja-JP" altLang="en-US" sz="1600" dirty="0">
                <a:solidFill>
                  <a:schemeClr val="bg1"/>
                </a:solidFill>
                <a:cs typeface="Times New Roman" pitchFamily="18" charset="0"/>
                <a:sym typeface="Wingdings" pitchFamily="2" charset="2"/>
              </a:rPr>
              <a:t>相互運用</a:t>
            </a:r>
          </a:p>
        </p:txBody>
      </p:sp>
      <p:sp>
        <p:nvSpPr>
          <p:cNvPr id="554020" name="Text Box 13"/>
          <p:cNvSpPr txBox="1">
            <a:spLocks noChangeArrowheads="1"/>
          </p:cNvSpPr>
          <p:nvPr/>
        </p:nvSpPr>
        <p:spPr bwMode="auto">
          <a:xfrm>
            <a:off x="2486025" y="3868739"/>
            <a:ext cx="1435100" cy="403225"/>
          </a:xfrm>
          <a:prstGeom prst="rect">
            <a:avLst/>
          </a:prstGeom>
          <a:noFill/>
          <a:ln w="9525">
            <a:noFill/>
            <a:miter lim="800000"/>
            <a:headEnd/>
            <a:tailEnd/>
          </a:ln>
        </p:spPr>
        <p:txBody>
          <a:bodyPr>
            <a:spAutoFit/>
          </a:bodyPr>
          <a:lstStyle/>
          <a:p>
            <a:pPr algn="ctr" eaLnBrk="1">
              <a:lnSpc>
                <a:spcPct val="85000"/>
              </a:lnSpc>
              <a:spcBef>
                <a:spcPct val="50000"/>
              </a:spcBef>
            </a:pPr>
            <a:r>
              <a:rPr lang="en-US" altLang="ja-JP" sz="1200" dirty="0">
                <a:solidFill>
                  <a:schemeClr val="bg1"/>
                </a:solidFill>
                <a:cs typeface="Times New Roman" pitchFamily="18" charset="0"/>
                <a:sym typeface="Wingdings" pitchFamily="2" charset="2"/>
              </a:rPr>
              <a:t>ASP.NET</a:t>
            </a:r>
            <a:br>
              <a:rPr lang="en-US" altLang="ja-JP" sz="1200" dirty="0">
                <a:solidFill>
                  <a:schemeClr val="bg1"/>
                </a:solidFill>
                <a:cs typeface="Times New Roman" pitchFamily="18" charset="0"/>
                <a:sym typeface="Wingdings" pitchFamily="2" charset="2"/>
              </a:rPr>
            </a:br>
            <a:r>
              <a:rPr lang="en-US" altLang="ja-JP" sz="1200" dirty="0">
                <a:solidFill>
                  <a:schemeClr val="bg1"/>
                </a:solidFill>
                <a:cs typeface="Times New Roman" pitchFamily="18" charset="0"/>
                <a:sym typeface="Wingdings" pitchFamily="2" charset="2"/>
              </a:rPr>
              <a:t>Web </a:t>
            </a:r>
            <a:r>
              <a:rPr lang="ja-JP" altLang="en-US" sz="1200" dirty="0">
                <a:solidFill>
                  <a:schemeClr val="bg1"/>
                </a:solidFill>
                <a:cs typeface="Times New Roman" pitchFamily="18" charset="0"/>
                <a:sym typeface="Wingdings" pitchFamily="2" charset="2"/>
              </a:rPr>
              <a:t>サービス</a:t>
            </a:r>
          </a:p>
        </p:txBody>
      </p:sp>
      <p:pic>
        <p:nvPicPr>
          <p:cNvPr id="554021" name="Picture 37" descr="Band1"/>
          <p:cNvPicPr>
            <a:picLocks noChangeAspect="1" noChangeArrowheads="1"/>
          </p:cNvPicPr>
          <p:nvPr/>
        </p:nvPicPr>
        <p:blipFill>
          <a:blip r:embed="rId5" cstate="print"/>
          <a:srcRect/>
          <a:stretch>
            <a:fillRect/>
          </a:stretch>
        </p:blipFill>
        <p:spPr bwMode="auto">
          <a:xfrm rot="-2786035">
            <a:off x="3315495" y="4544220"/>
            <a:ext cx="2897187" cy="974725"/>
          </a:xfrm>
          <a:prstGeom prst="rect">
            <a:avLst/>
          </a:prstGeom>
          <a:noFill/>
        </p:spPr>
      </p:pic>
      <p:pic>
        <p:nvPicPr>
          <p:cNvPr id="554022" name="Picture 38" descr="Box1"/>
          <p:cNvPicPr>
            <a:picLocks noChangeAspect="1" noChangeArrowheads="1"/>
          </p:cNvPicPr>
          <p:nvPr/>
        </p:nvPicPr>
        <p:blipFill>
          <a:blip r:embed="rId4"/>
          <a:srcRect/>
          <a:stretch>
            <a:fillRect/>
          </a:stretch>
        </p:blipFill>
        <p:spPr bwMode="invGray">
          <a:xfrm>
            <a:off x="2682875" y="5168901"/>
            <a:ext cx="2089150" cy="1808163"/>
          </a:xfrm>
          <a:prstGeom prst="rect">
            <a:avLst/>
          </a:prstGeom>
          <a:noFill/>
        </p:spPr>
      </p:pic>
      <p:sp>
        <p:nvSpPr>
          <p:cNvPr id="554023" name="Text Box 8"/>
          <p:cNvSpPr txBox="1">
            <a:spLocks noChangeArrowheads="1"/>
          </p:cNvSpPr>
          <p:nvPr/>
        </p:nvSpPr>
        <p:spPr bwMode="auto">
          <a:xfrm>
            <a:off x="2952728" y="5429264"/>
            <a:ext cx="1500198" cy="224100"/>
          </a:xfrm>
          <a:prstGeom prst="rect">
            <a:avLst/>
          </a:prstGeom>
          <a:noFill/>
          <a:ln w="9525">
            <a:noFill/>
            <a:miter lim="800000"/>
            <a:headEnd/>
            <a:tailEnd/>
          </a:ln>
        </p:spPr>
        <p:txBody>
          <a:bodyPr wrap="square">
            <a:spAutoFit/>
          </a:bodyPr>
          <a:lstStyle/>
          <a:p>
            <a:pPr algn="ctr" eaLnBrk="1">
              <a:lnSpc>
                <a:spcPct val="70000"/>
              </a:lnSpc>
              <a:spcBef>
                <a:spcPct val="25000"/>
              </a:spcBef>
            </a:pPr>
            <a:r>
              <a:rPr lang="en-US" altLang="ja-JP" sz="1200" dirty="0">
                <a:solidFill>
                  <a:schemeClr val="bg1"/>
                </a:solidFill>
                <a:effectLst>
                  <a:outerShdw blurRad="38100" dist="38100" dir="2700000" algn="tl">
                    <a:srgbClr val="000000"/>
                  </a:outerShdw>
                </a:effectLst>
                <a:cs typeface="Times New Roman" pitchFamily="18" charset="0"/>
                <a:sym typeface="Wingdings" pitchFamily="2" charset="2"/>
              </a:rPr>
              <a:t>Enterprise Services</a:t>
            </a:r>
          </a:p>
        </p:txBody>
      </p:sp>
      <p:sp>
        <p:nvSpPr>
          <p:cNvPr id="554024" name="Text Box 15"/>
          <p:cNvSpPr txBox="1">
            <a:spLocks noChangeArrowheads="1"/>
          </p:cNvSpPr>
          <p:nvPr/>
        </p:nvSpPr>
        <p:spPr bwMode="auto">
          <a:xfrm>
            <a:off x="3062308" y="5686426"/>
            <a:ext cx="1229824" cy="954107"/>
          </a:xfrm>
          <a:prstGeom prst="rect">
            <a:avLst/>
          </a:prstGeom>
          <a:noFill/>
          <a:ln w="9525">
            <a:noFill/>
            <a:miter lim="800000"/>
            <a:headEnd/>
            <a:tailEnd/>
          </a:ln>
        </p:spPr>
        <p:txBody>
          <a:bodyPr wrap="none">
            <a:spAutoFit/>
          </a:bodyPr>
          <a:lstStyle/>
          <a:p>
            <a:pPr algn="ctr"/>
            <a:r>
              <a:rPr lang="ja-JP" altLang="en-US" sz="1400" dirty="0">
                <a:solidFill>
                  <a:schemeClr val="bg1"/>
                </a:solidFill>
                <a:effectLst>
                  <a:outerShdw blurRad="38100" dist="38100" dir="2700000" algn="tl">
                    <a:srgbClr val="000000"/>
                  </a:outerShdw>
                </a:effectLst>
              </a:rPr>
              <a:t>属性ベースの</a:t>
            </a:r>
          </a:p>
          <a:p>
            <a:pPr algn="ctr"/>
            <a:r>
              <a:rPr lang="ja-JP" altLang="en-US" sz="1400" dirty="0">
                <a:solidFill>
                  <a:schemeClr val="bg1"/>
                </a:solidFill>
                <a:effectLst>
                  <a:outerShdw blurRad="38100" dist="38100" dir="2700000" algn="tl">
                    <a:srgbClr val="000000"/>
                  </a:outerShdw>
                </a:effectLst>
              </a:rPr>
              <a:t>プログラミングと</a:t>
            </a:r>
          </a:p>
          <a:p>
            <a:pPr algn="ctr"/>
            <a:r>
              <a:rPr lang="ja-JP" altLang="en-US" sz="1400" dirty="0">
                <a:solidFill>
                  <a:schemeClr val="bg1"/>
                </a:solidFill>
                <a:effectLst>
                  <a:outerShdw blurRad="38100" dist="38100" dir="2700000" algn="tl">
                    <a:srgbClr val="000000"/>
                  </a:outerShdw>
                </a:effectLst>
              </a:rPr>
              <a:t>オブジェクト</a:t>
            </a:r>
          </a:p>
          <a:p>
            <a:pPr algn="ctr"/>
            <a:r>
              <a:rPr lang="ja-JP" altLang="en-US" sz="1400" dirty="0">
                <a:solidFill>
                  <a:schemeClr val="bg1"/>
                </a:solidFill>
                <a:effectLst>
                  <a:outerShdw blurRad="38100" dist="38100" dir="2700000" algn="tl">
                    <a:srgbClr val="000000"/>
                  </a:outerShdw>
                </a:effectLst>
              </a:rPr>
              <a:t>コンテナ</a:t>
            </a:r>
          </a:p>
        </p:txBody>
      </p:sp>
      <p:sp>
        <p:nvSpPr>
          <p:cNvPr id="554025" name="Text Box 12"/>
          <p:cNvSpPr txBox="1">
            <a:spLocks noChangeArrowheads="1"/>
          </p:cNvSpPr>
          <p:nvPr/>
        </p:nvSpPr>
        <p:spPr bwMode="auto">
          <a:xfrm>
            <a:off x="5024430" y="5429264"/>
            <a:ext cx="1703395" cy="290016"/>
          </a:xfrm>
          <a:prstGeom prst="rect">
            <a:avLst/>
          </a:prstGeom>
          <a:noFill/>
          <a:ln w="9525">
            <a:noFill/>
            <a:miter lim="800000"/>
            <a:headEnd/>
            <a:tailEnd/>
          </a:ln>
        </p:spPr>
        <p:txBody>
          <a:bodyPr wrap="square">
            <a:spAutoFit/>
          </a:bodyPr>
          <a:lstStyle/>
          <a:p>
            <a:pPr algn="ctr" eaLnBrk="1">
              <a:lnSpc>
                <a:spcPct val="70000"/>
              </a:lnSpc>
              <a:spcBef>
                <a:spcPct val="25000"/>
              </a:spcBef>
            </a:pPr>
            <a:r>
              <a:rPr lang="en-US" altLang="ja-JP" dirty="0">
                <a:solidFill>
                  <a:schemeClr val="bg1"/>
                </a:solidFill>
                <a:effectLst>
                  <a:outerShdw blurRad="38100" dist="38100" dir="2700000" algn="tl">
                    <a:srgbClr val="000000"/>
                  </a:outerShdw>
                </a:effectLst>
                <a:cs typeface="Times New Roman" pitchFamily="18" charset="0"/>
                <a:sym typeface="Wingdings" pitchFamily="2" charset="2"/>
              </a:rPr>
              <a:t>WSE</a:t>
            </a:r>
          </a:p>
        </p:txBody>
      </p:sp>
      <p:sp>
        <p:nvSpPr>
          <p:cNvPr id="554026" name="Text Box 16"/>
          <p:cNvSpPr txBox="1">
            <a:spLocks noChangeArrowheads="1"/>
          </p:cNvSpPr>
          <p:nvPr/>
        </p:nvSpPr>
        <p:spPr bwMode="auto">
          <a:xfrm>
            <a:off x="5126038" y="5800725"/>
            <a:ext cx="1358900" cy="825500"/>
          </a:xfrm>
          <a:prstGeom prst="rect">
            <a:avLst/>
          </a:prstGeom>
          <a:noFill/>
          <a:ln w="9525">
            <a:noFill/>
            <a:miter lim="800000"/>
            <a:headEnd/>
            <a:tailEnd/>
          </a:ln>
        </p:spPr>
        <p:txBody>
          <a:bodyPr>
            <a:spAutoFit/>
          </a:bodyPr>
          <a:lstStyle/>
          <a:p>
            <a:pPr algn="ctr"/>
            <a:r>
              <a:rPr lang="en-US" altLang="ja-JP" sz="1600" dirty="0">
                <a:solidFill>
                  <a:schemeClr val="bg1"/>
                </a:solidFill>
              </a:rPr>
              <a:t>WS-* </a:t>
            </a:r>
          </a:p>
          <a:p>
            <a:pPr algn="ctr"/>
            <a:r>
              <a:rPr lang="ja-JP" altLang="en-US" sz="1600" dirty="0">
                <a:solidFill>
                  <a:schemeClr val="bg1"/>
                </a:solidFill>
              </a:rPr>
              <a:t>プロトコル</a:t>
            </a:r>
          </a:p>
          <a:p>
            <a:pPr algn="ctr"/>
            <a:r>
              <a:rPr lang="ja-JP" altLang="en-US" sz="1600" dirty="0">
                <a:solidFill>
                  <a:schemeClr val="bg1"/>
                </a:solidFill>
              </a:rPr>
              <a:t>サポート</a:t>
            </a:r>
            <a:endParaRPr lang="en-US" altLang="ja-JP" sz="1600" dirty="0">
              <a:solidFill>
                <a:schemeClr val="bg1"/>
              </a:solidFill>
            </a:endParaRPr>
          </a:p>
        </p:txBody>
      </p:sp>
      <p:pic>
        <p:nvPicPr>
          <p:cNvPr id="554027" name="Picture 43" descr="Band1"/>
          <p:cNvPicPr>
            <a:picLocks noChangeAspect="1" noChangeArrowheads="1"/>
          </p:cNvPicPr>
          <p:nvPr/>
        </p:nvPicPr>
        <p:blipFill>
          <a:blip r:embed="rId5" cstate="print"/>
          <a:srcRect/>
          <a:stretch>
            <a:fillRect/>
          </a:stretch>
        </p:blipFill>
        <p:spPr bwMode="auto">
          <a:xfrm rot="2786035" flipH="1">
            <a:off x="5363370" y="4544220"/>
            <a:ext cx="2897187" cy="974725"/>
          </a:xfrm>
          <a:prstGeom prst="rect">
            <a:avLst/>
          </a:prstGeom>
          <a:noFill/>
        </p:spPr>
      </p:pic>
      <p:pic>
        <p:nvPicPr>
          <p:cNvPr id="554028" name="Picture 44" descr="Box1"/>
          <p:cNvPicPr>
            <a:picLocks noChangeAspect="1" noChangeArrowheads="1"/>
          </p:cNvPicPr>
          <p:nvPr/>
        </p:nvPicPr>
        <p:blipFill>
          <a:blip r:embed="rId6"/>
          <a:srcRect/>
          <a:stretch>
            <a:fillRect/>
          </a:stretch>
        </p:blipFill>
        <p:spPr bwMode="invGray">
          <a:xfrm>
            <a:off x="6854825" y="5168901"/>
            <a:ext cx="2089150" cy="1808163"/>
          </a:xfrm>
          <a:prstGeom prst="rect">
            <a:avLst/>
          </a:prstGeom>
          <a:noFill/>
        </p:spPr>
      </p:pic>
      <p:sp>
        <p:nvSpPr>
          <p:cNvPr id="554029" name="Text Box 9"/>
          <p:cNvSpPr txBox="1">
            <a:spLocks noChangeArrowheads="1"/>
          </p:cNvSpPr>
          <p:nvPr/>
        </p:nvSpPr>
        <p:spPr bwMode="auto">
          <a:xfrm>
            <a:off x="7094538" y="5494338"/>
            <a:ext cx="1617662" cy="224100"/>
          </a:xfrm>
          <a:prstGeom prst="rect">
            <a:avLst/>
          </a:prstGeom>
          <a:noFill/>
          <a:ln w="9525">
            <a:noFill/>
            <a:miter lim="800000"/>
            <a:headEnd/>
            <a:tailEnd/>
          </a:ln>
        </p:spPr>
        <p:txBody>
          <a:bodyPr>
            <a:spAutoFit/>
          </a:bodyPr>
          <a:lstStyle/>
          <a:p>
            <a:pPr algn="ctr" eaLnBrk="1">
              <a:lnSpc>
                <a:spcPct val="70000"/>
              </a:lnSpc>
              <a:spcBef>
                <a:spcPct val="25000"/>
              </a:spcBef>
            </a:pPr>
            <a:r>
              <a:rPr lang="en-US" altLang="ja-JP" sz="1200">
                <a:solidFill>
                  <a:schemeClr val="bg1"/>
                </a:solidFill>
                <a:effectLst>
                  <a:outerShdw blurRad="38100" dist="38100" dir="2700000" algn="tl">
                    <a:srgbClr val="000000"/>
                  </a:outerShdw>
                </a:effectLst>
                <a:cs typeface="Times New Roman" pitchFamily="18" charset="0"/>
                <a:sym typeface="Wingdings" pitchFamily="2" charset="2"/>
              </a:rPr>
              <a:t>System.Messaging</a:t>
            </a:r>
          </a:p>
        </p:txBody>
      </p:sp>
      <p:sp>
        <p:nvSpPr>
          <p:cNvPr id="554030" name="Text Box 17"/>
          <p:cNvSpPr txBox="1">
            <a:spLocks noChangeArrowheads="1"/>
          </p:cNvSpPr>
          <p:nvPr/>
        </p:nvSpPr>
        <p:spPr bwMode="auto">
          <a:xfrm>
            <a:off x="7064375" y="5894389"/>
            <a:ext cx="1652588" cy="581025"/>
          </a:xfrm>
          <a:prstGeom prst="rect">
            <a:avLst/>
          </a:prstGeom>
          <a:noFill/>
          <a:ln w="9525">
            <a:noFill/>
            <a:miter lim="800000"/>
            <a:headEnd/>
            <a:tailEnd/>
          </a:ln>
        </p:spPr>
        <p:txBody>
          <a:bodyPr>
            <a:spAutoFit/>
          </a:bodyPr>
          <a:lstStyle/>
          <a:p>
            <a:pPr algn="ctr"/>
            <a:r>
              <a:rPr lang="ja-JP" altLang="en-US" sz="1600" dirty="0">
                <a:solidFill>
                  <a:schemeClr val="bg1"/>
                </a:solidFill>
                <a:effectLst>
                  <a:outerShdw blurRad="38100" dist="38100" dir="2700000" algn="tl">
                    <a:srgbClr val="000000"/>
                  </a:outerShdw>
                </a:effectLst>
              </a:rPr>
              <a:t>メッセージ指向</a:t>
            </a:r>
          </a:p>
          <a:p>
            <a:pPr algn="ctr"/>
            <a:r>
              <a:rPr lang="ja-JP" altLang="en-US" sz="1600" dirty="0">
                <a:solidFill>
                  <a:schemeClr val="bg1"/>
                </a:solidFill>
                <a:effectLst>
                  <a:outerShdw blurRad="38100" dist="38100" dir="2700000" algn="tl">
                    <a:srgbClr val="000000"/>
                  </a:outerShdw>
                </a:effectLst>
              </a:rPr>
              <a:t>プログラミング</a:t>
            </a:r>
          </a:p>
        </p:txBody>
      </p:sp>
      <p:sp>
        <p:nvSpPr>
          <p:cNvPr id="554031" name="Text Box 10"/>
          <p:cNvSpPr txBox="1">
            <a:spLocks noChangeArrowheads="1"/>
          </p:cNvSpPr>
          <p:nvPr/>
        </p:nvSpPr>
        <p:spPr bwMode="auto">
          <a:xfrm>
            <a:off x="7588251" y="4298950"/>
            <a:ext cx="1617663" cy="825500"/>
          </a:xfrm>
          <a:prstGeom prst="rect">
            <a:avLst/>
          </a:prstGeom>
          <a:noFill/>
          <a:ln w="9525">
            <a:noFill/>
            <a:miter lim="800000"/>
            <a:headEnd/>
            <a:tailEnd/>
          </a:ln>
        </p:spPr>
        <p:txBody>
          <a:bodyPr>
            <a:spAutoFit/>
          </a:bodyPr>
          <a:lstStyle/>
          <a:p>
            <a:pPr algn="ctr"/>
            <a:r>
              <a:rPr lang="ja-JP" altLang="en-US" sz="1600" dirty="0">
                <a:solidFill>
                  <a:schemeClr val="bg1"/>
                </a:solidFill>
              </a:rPr>
              <a:t>位置透過な</a:t>
            </a:r>
          </a:p>
          <a:p>
            <a:pPr algn="ctr"/>
            <a:r>
              <a:rPr lang="ja-JP" altLang="en-US" sz="1600" dirty="0">
                <a:solidFill>
                  <a:schemeClr val="bg1"/>
                </a:solidFill>
              </a:rPr>
              <a:t>リモート</a:t>
            </a:r>
          </a:p>
          <a:p>
            <a:pPr algn="ctr"/>
            <a:r>
              <a:rPr lang="ja-JP" altLang="en-US" sz="1600" dirty="0">
                <a:solidFill>
                  <a:schemeClr val="bg1"/>
                </a:solidFill>
              </a:rPr>
              <a:t>オブジェクト</a:t>
            </a:r>
          </a:p>
        </p:txBody>
      </p:sp>
      <p:sp>
        <p:nvSpPr>
          <p:cNvPr id="554032" name="Text Box 14"/>
          <p:cNvSpPr txBox="1">
            <a:spLocks noChangeArrowheads="1"/>
          </p:cNvSpPr>
          <p:nvPr/>
        </p:nvSpPr>
        <p:spPr bwMode="auto">
          <a:xfrm>
            <a:off x="7662863" y="3925888"/>
            <a:ext cx="1447800" cy="247650"/>
          </a:xfrm>
          <a:prstGeom prst="rect">
            <a:avLst/>
          </a:prstGeom>
          <a:noFill/>
          <a:ln w="9525">
            <a:noFill/>
            <a:miter lim="800000"/>
            <a:headEnd/>
            <a:tailEnd/>
          </a:ln>
        </p:spPr>
        <p:txBody>
          <a:bodyPr>
            <a:spAutoFit/>
          </a:bodyPr>
          <a:lstStyle/>
          <a:p>
            <a:pPr algn="ctr" eaLnBrk="1">
              <a:lnSpc>
                <a:spcPct val="85000"/>
              </a:lnSpc>
              <a:spcBef>
                <a:spcPct val="50000"/>
              </a:spcBef>
            </a:pPr>
            <a:r>
              <a:rPr lang="en-US" altLang="ja-JP" sz="1200" dirty="0">
                <a:solidFill>
                  <a:schemeClr val="bg1"/>
                </a:solidFill>
                <a:cs typeface="Times New Roman" pitchFamily="18" charset="0"/>
                <a:sym typeface="Wingdings" pitchFamily="2" charset="2"/>
              </a:rPr>
              <a:t>.NET </a:t>
            </a:r>
            <a:r>
              <a:rPr lang="en-US" altLang="ja-JP" sz="1200" dirty="0" err="1">
                <a:solidFill>
                  <a:schemeClr val="bg1"/>
                </a:solidFill>
                <a:cs typeface="Times New Roman" pitchFamily="18" charset="0"/>
                <a:sym typeface="Wingdings" pitchFamily="2" charset="2"/>
              </a:rPr>
              <a:t>Remoting</a:t>
            </a:r>
            <a:endParaRPr lang="en-US" altLang="ja-JP" sz="1200" dirty="0">
              <a:solidFill>
                <a:schemeClr val="bg1"/>
              </a:solidFill>
              <a:cs typeface="Times New Roman" pitchFamily="18" charset="0"/>
              <a:sym typeface="Wingdings" pitchFamily="2" charset="2"/>
            </a:endParaRPr>
          </a:p>
        </p:txBody>
      </p:sp>
      <p:pic>
        <p:nvPicPr>
          <p:cNvPr id="554033" name="Picture 49" descr="WCF Orb 3"/>
          <p:cNvPicPr>
            <a:picLocks noChangeAspect="1" noChangeArrowheads="1"/>
          </p:cNvPicPr>
          <p:nvPr/>
        </p:nvPicPr>
        <p:blipFill>
          <a:blip r:embed="rId7"/>
          <a:srcRect/>
          <a:stretch>
            <a:fillRect/>
          </a:stretch>
        </p:blipFill>
        <p:spPr bwMode="auto">
          <a:xfrm>
            <a:off x="4640263" y="2830514"/>
            <a:ext cx="2309812" cy="2092325"/>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Rectangle 2"/>
          <p:cNvSpPr>
            <a:spLocks noGrp="1" noChangeArrowheads="1"/>
          </p:cNvSpPr>
          <p:nvPr>
            <p:ph sz="quarter" idx="10"/>
          </p:nvPr>
        </p:nvSpPr>
        <p:spPr/>
        <p:txBody>
          <a:bodyPr>
            <a:normAutofit/>
          </a:bodyPr>
          <a:lstStyle/>
          <a:p>
            <a:r>
              <a:rPr lang="ja-JP" altLang="en-US" sz="2800">
                <a:latin typeface="+mn-ea"/>
              </a:rPr>
              <a:t>他プラットフォームとの相互運用性の向上</a:t>
            </a:r>
          </a:p>
          <a:p>
            <a:r>
              <a:rPr lang="ja-JP" altLang="en-US" sz="2800">
                <a:latin typeface="+mn-ea"/>
              </a:rPr>
              <a:t>既存テクノロジとの相互運用性の確保</a:t>
            </a:r>
          </a:p>
          <a:p>
            <a:r>
              <a:rPr lang="ja-JP" altLang="en-US" sz="2800">
                <a:latin typeface="+mn-ea"/>
              </a:rPr>
              <a:t>高い拡張性による新しいテクノロジへの対応</a:t>
            </a:r>
            <a:endParaRPr lang="ja-JP" altLang="en-US" sz="2800" dirty="0">
              <a:latin typeface="+mn-ea"/>
            </a:endParaRPr>
          </a:p>
        </p:txBody>
      </p:sp>
      <p:sp>
        <p:nvSpPr>
          <p:cNvPr id="556039" name="Rectangle 7"/>
          <p:cNvSpPr>
            <a:spLocks noGrp="1" noChangeArrowheads="1"/>
          </p:cNvSpPr>
          <p:nvPr>
            <p:ph type="title"/>
          </p:nvPr>
        </p:nvSpPr>
        <p:spPr/>
        <p:txBody>
          <a:bodyPr>
            <a:normAutofit fontScale="90000"/>
          </a:bodyPr>
          <a:lstStyle/>
          <a:p>
            <a:r>
              <a:rPr lang="en-US" altLang="ja-JP" sz="2800" dirty="0">
                <a:solidFill>
                  <a:srgbClr val="000000"/>
                </a:solidFill>
                <a:ea typeface="+mj-ea"/>
              </a:rPr>
              <a:t>Windows Communication Foundation (WCF)</a:t>
            </a:r>
            <a:br>
              <a:rPr lang="en-US" altLang="ja-JP" sz="2800" dirty="0">
                <a:solidFill>
                  <a:srgbClr val="000000"/>
                </a:solidFill>
                <a:ea typeface="+mj-ea"/>
              </a:rPr>
            </a:br>
            <a:r>
              <a:rPr lang="en-US" altLang="ja-JP" sz="2700" dirty="0">
                <a:solidFill>
                  <a:srgbClr val="000000"/>
                </a:solidFill>
                <a:ea typeface="+mj-ea"/>
              </a:rPr>
              <a:t>”WS-*”</a:t>
            </a:r>
            <a:r>
              <a:rPr lang="ja-JP" altLang="en-US" sz="2700" dirty="0">
                <a:solidFill>
                  <a:srgbClr val="000000"/>
                </a:solidFill>
                <a:ea typeface="+mj-ea"/>
              </a:rPr>
              <a:t> サポートによる相互運用性の実現</a:t>
            </a:r>
          </a:p>
        </p:txBody>
      </p:sp>
      <p:pic>
        <p:nvPicPr>
          <p:cNvPr id="14" name="Picture 3" descr="WS-Star"/>
          <p:cNvPicPr>
            <a:picLocks noChangeAspect="1" noChangeArrowheads="1"/>
          </p:cNvPicPr>
          <p:nvPr/>
        </p:nvPicPr>
        <p:blipFill>
          <a:blip r:embed="rId3"/>
          <a:srcRect/>
          <a:stretch>
            <a:fillRect/>
          </a:stretch>
        </p:blipFill>
        <p:spPr bwMode="auto">
          <a:xfrm>
            <a:off x="2238348" y="2784500"/>
            <a:ext cx="7207250" cy="4073525"/>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7" name="Rectangle 3"/>
          <p:cNvSpPr>
            <a:spLocks noGrp="1" noChangeArrowheads="1"/>
          </p:cNvSpPr>
          <p:nvPr>
            <p:ph sz="quarter" idx="10"/>
          </p:nvPr>
        </p:nvSpPr>
        <p:spPr/>
        <p:txBody>
          <a:bodyPr>
            <a:normAutofit fontScale="92500" lnSpcReduction="10000"/>
          </a:bodyPr>
          <a:lstStyle/>
          <a:p>
            <a:r>
              <a:rPr lang="ja-JP" altLang="en-US" sz="2400"/>
              <a:t>多様なワークフローの実現</a:t>
            </a:r>
          </a:p>
          <a:p>
            <a:pPr lvl="1"/>
            <a:r>
              <a:rPr lang="ja-JP" altLang="en-US" sz="2000"/>
              <a:t>「システム ワークフロー」 と 「ヒューマン ワークフロー」</a:t>
            </a:r>
          </a:p>
          <a:p>
            <a:pPr lvl="1"/>
            <a:r>
              <a:rPr lang="ja-JP" altLang="en-US" sz="2000"/>
              <a:t>様々な粒度のワークフロー ソリューションを実現可能</a:t>
            </a:r>
          </a:p>
          <a:p>
            <a:pPr lvl="1">
              <a:buFont typeface="Wingdings 2" pitchFamily="18" charset="2"/>
              <a:buNone/>
            </a:pPr>
            <a:r>
              <a:rPr lang="ja-JP" altLang="en-US" sz="2000"/>
              <a:t>	（サービス間連携、</a:t>
            </a:r>
            <a:r>
              <a:rPr lang="en-US" altLang="ja-JP" sz="2000"/>
              <a:t>1</a:t>
            </a:r>
            <a:r>
              <a:rPr lang="ja-JP" altLang="en-US" sz="2000"/>
              <a:t>システム内の処理フロー）</a:t>
            </a:r>
          </a:p>
          <a:p>
            <a:pPr lvl="1">
              <a:buFont typeface="Wingdings 2" pitchFamily="18" charset="2"/>
              <a:buNone/>
            </a:pPr>
            <a:endParaRPr lang="ja-JP" altLang="en-US" sz="800"/>
          </a:p>
          <a:p>
            <a:r>
              <a:rPr lang="ja-JP" altLang="en-US" sz="2400"/>
              <a:t>ワークフローの基盤、統一されたモデルを提供</a:t>
            </a:r>
          </a:p>
          <a:p>
            <a:pPr lvl="1"/>
            <a:r>
              <a:rPr lang="ja-JP" altLang="en-US" sz="2000"/>
              <a:t>豊富なビルドインの機能</a:t>
            </a:r>
          </a:p>
          <a:p>
            <a:pPr lvl="1">
              <a:buFont typeface="Wingdings 2" pitchFamily="18" charset="2"/>
              <a:buNone/>
            </a:pPr>
            <a:r>
              <a:rPr lang="ja-JP" altLang="en-US" sz="2000"/>
              <a:t>	 （標準アクティビティ、処理フロー／状態遷移の実現）</a:t>
            </a:r>
          </a:p>
          <a:p>
            <a:pPr lvl="1"/>
            <a:r>
              <a:rPr lang="ja-JP" altLang="en-US" sz="2000"/>
              <a:t>様々なサーバー プロダクトの基盤</a:t>
            </a:r>
          </a:p>
          <a:p>
            <a:pPr lvl="2"/>
            <a:r>
              <a:rPr lang="en-US" altLang="ja-JP" sz="2000"/>
              <a:t>BizTalk Server </a:t>
            </a:r>
            <a:r>
              <a:rPr lang="ja-JP" altLang="en-US" sz="2000"/>
              <a:t>（オーケストレーション）</a:t>
            </a:r>
          </a:p>
          <a:p>
            <a:pPr lvl="3">
              <a:buFont typeface="Wingdings 2" pitchFamily="18" charset="2"/>
              <a:buNone/>
            </a:pPr>
            <a:r>
              <a:rPr lang="en-US" altLang="ja-JP" sz="1800"/>
              <a:t>※BizTalk Server </a:t>
            </a:r>
            <a:r>
              <a:rPr lang="ja-JP" altLang="en-US" sz="1800"/>
              <a:t>は</a:t>
            </a:r>
            <a:r>
              <a:rPr lang="en-US" altLang="ja-JP" sz="1800"/>
              <a:t>B2B</a:t>
            </a:r>
            <a:r>
              <a:rPr lang="ja-JP" altLang="en-US" sz="1800"/>
              <a:t>、</a:t>
            </a:r>
            <a:r>
              <a:rPr lang="en-US" altLang="ja-JP" sz="1800"/>
              <a:t>EAI</a:t>
            </a:r>
            <a:r>
              <a:rPr lang="ja-JP" altLang="en-US" sz="1800"/>
              <a:t>、</a:t>
            </a:r>
            <a:r>
              <a:rPr lang="en-US" altLang="ja-JP" sz="1800"/>
              <a:t>BPM </a:t>
            </a:r>
            <a:r>
              <a:rPr lang="ja-JP" altLang="en-US" sz="1800"/>
              <a:t>を実現し、</a:t>
            </a:r>
          </a:p>
          <a:p>
            <a:pPr lvl="3">
              <a:buFont typeface="Wingdings 2" pitchFamily="18" charset="2"/>
              <a:buNone/>
            </a:pPr>
            <a:r>
              <a:rPr lang="ja-JP" altLang="en-US" sz="1800"/>
              <a:t>   管理機能、分析機能 （</a:t>
            </a:r>
            <a:r>
              <a:rPr lang="en-US" altLang="ja-JP" sz="1800"/>
              <a:t>BAM</a:t>
            </a:r>
            <a:r>
              <a:rPr lang="ja-JP" altLang="en-US" sz="1800"/>
              <a:t>） を提供する</a:t>
            </a:r>
          </a:p>
          <a:p>
            <a:pPr lvl="2"/>
            <a:r>
              <a:rPr lang="en-US" altLang="ja-JP" sz="2000"/>
              <a:t>2007 Microsoft Office System </a:t>
            </a:r>
            <a:r>
              <a:rPr lang="ja-JP" altLang="en-US" sz="2000"/>
              <a:t>（ワークフロー） </a:t>
            </a:r>
          </a:p>
          <a:p>
            <a:pPr lvl="3">
              <a:buFont typeface="Wingdings 2" pitchFamily="18" charset="2"/>
              <a:buNone/>
            </a:pPr>
            <a:r>
              <a:rPr lang="en-US" altLang="ja-JP" sz="1800"/>
              <a:t>※</a:t>
            </a:r>
            <a:r>
              <a:rPr lang="ja-JP" altLang="en-US" sz="1800"/>
              <a:t>ヒューマン ワークフローを容易に実現し、</a:t>
            </a:r>
          </a:p>
          <a:p>
            <a:pPr lvl="3">
              <a:buFont typeface="Wingdings 2" pitchFamily="18" charset="2"/>
              <a:buNone/>
            </a:pPr>
            <a:r>
              <a:rPr lang="en-US" altLang="ja-JP" sz="1800"/>
              <a:t>   Office </a:t>
            </a:r>
            <a:r>
              <a:rPr lang="ja-JP" altLang="en-US" sz="1800"/>
              <a:t>クライアントとのシームレスな連携が可能</a:t>
            </a:r>
            <a:endParaRPr lang="en-US" altLang="ja-JP" sz="1800" dirty="0"/>
          </a:p>
        </p:txBody>
      </p:sp>
      <p:sp>
        <p:nvSpPr>
          <p:cNvPr id="594946" name="Rectangle 2"/>
          <p:cNvSpPr>
            <a:spLocks noGrp="1" noChangeArrowheads="1"/>
          </p:cNvSpPr>
          <p:nvPr>
            <p:ph type="title"/>
          </p:nvPr>
        </p:nvSpPr>
        <p:spPr/>
        <p:txBody>
          <a:bodyPr>
            <a:normAutofit fontScale="90000"/>
          </a:bodyPr>
          <a:lstStyle/>
          <a:p>
            <a:r>
              <a:rPr lang="en-US" altLang="ja-JP" sz="3600" dirty="0">
                <a:solidFill>
                  <a:srgbClr val="000000"/>
                </a:solidFill>
              </a:rPr>
              <a:t>Windows Workflow Foundation (WF)</a:t>
            </a:r>
            <a:br>
              <a:rPr lang="en-US" altLang="ja-JP" sz="3600" dirty="0">
                <a:solidFill>
                  <a:srgbClr val="000000"/>
                </a:solidFill>
              </a:rPr>
            </a:br>
            <a:r>
              <a:rPr lang="ja-JP" altLang="en-US" sz="2700" dirty="0">
                <a:solidFill>
                  <a:srgbClr val="000000"/>
                </a:solidFill>
              </a:rPr>
              <a:t>多様なワークフロー ソリューションの実現</a:t>
            </a:r>
          </a:p>
        </p:txBody>
      </p:sp>
      <p:grpSp>
        <p:nvGrpSpPr>
          <p:cNvPr id="2" name="Group 81"/>
          <p:cNvGrpSpPr>
            <a:grpSpLocks/>
          </p:cNvGrpSpPr>
          <p:nvPr/>
        </p:nvGrpSpPr>
        <p:grpSpPr bwMode="auto">
          <a:xfrm>
            <a:off x="8805864" y="1695466"/>
            <a:ext cx="1760537" cy="1765300"/>
            <a:chOff x="4587" y="972"/>
            <a:chExt cx="1109" cy="1112"/>
          </a:xfrm>
        </p:grpSpPr>
        <p:grpSp>
          <p:nvGrpSpPr>
            <p:cNvPr id="3" name="Group 74"/>
            <p:cNvGrpSpPr>
              <a:grpSpLocks/>
            </p:cNvGrpSpPr>
            <p:nvPr/>
          </p:nvGrpSpPr>
          <p:grpSpPr bwMode="auto">
            <a:xfrm>
              <a:off x="4587" y="1299"/>
              <a:ext cx="1109" cy="785"/>
              <a:chOff x="0" y="1014"/>
              <a:chExt cx="1109" cy="785"/>
            </a:xfrm>
          </p:grpSpPr>
          <p:pic>
            <p:nvPicPr>
              <p:cNvPr id="595011" name="Picture 67" descr="orange-disc"/>
              <p:cNvPicPr>
                <a:picLocks noChangeAspect="1" noChangeArrowheads="1"/>
              </p:cNvPicPr>
              <p:nvPr/>
            </p:nvPicPr>
            <p:blipFill>
              <a:blip r:embed="rId3"/>
              <a:srcRect/>
              <a:stretch>
                <a:fillRect/>
              </a:stretch>
            </p:blipFill>
            <p:spPr bwMode="auto">
              <a:xfrm>
                <a:off x="0" y="1039"/>
                <a:ext cx="1109" cy="760"/>
              </a:xfrm>
              <a:prstGeom prst="rect">
                <a:avLst/>
              </a:prstGeom>
              <a:noFill/>
            </p:spPr>
          </p:pic>
          <p:pic>
            <p:nvPicPr>
              <p:cNvPr id="595012" name="Picture 68" descr="web-page"/>
              <p:cNvPicPr>
                <a:picLocks noChangeAspect="1" noChangeArrowheads="1"/>
              </p:cNvPicPr>
              <p:nvPr/>
            </p:nvPicPr>
            <p:blipFill>
              <a:blip r:embed="rId4" cstate="print"/>
              <a:srcRect/>
              <a:stretch>
                <a:fillRect/>
              </a:stretch>
            </p:blipFill>
            <p:spPr bwMode="auto">
              <a:xfrm>
                <a:off x="622" y="1014"/>
                <a:ext cx="387" cy="538"/>
              </a:xfrm>
              <a:prstGeom prst="rect">
                <a:avLst/>
              </a:prstGeom>
              <a:noFill/>
            </p:spPr>
          </p:pic>
          <p:pic>
            <p:nvPicPr>
              <p:cNvPr id="595013" name="Picture 69" descr="economics chart financial chart"/>
              <p:cNvPicPr>
                <a:picLocks noChangeAspect="1" noChangeArrowheads="1"/>
              </p:cNvPicPr>
              <p:nvPr/>
            </p:nvPicPr>
            <p:blipFill>
              <a:blip r:embed="rId5" cstate="print"/>
              <a:srcRect/>
              <a:stretch>
                <a:fillRect/>
              </a:stretch>
            </p:blipFill>
            <p:spPr bwMode="auto">
              <a:xfrm>
                <a:off x="207" y="1039"/>
                <a:ext cx="353" cy="323"/>
              </a:xfrm>
              <a:prstGeom prst="rect">
                <a:avLst/>
              </a:prstGeom>
              <a:noFill/>
            </p:spPr>
          </p:pic>
          <p:pic>
            <p:nvPicPr>
              <p:cNvPr id="595014" name="Picture 70" descr="MSN icon mail"/>
              <p:cNvPicPr>
                <a:picLocks noChangeAspect="1" noChangeArrowheads="1"/>
              </p:cNvPicPr>
              <p:nvPr/>
            </p:nvPicPr>
            <p:blipFill>
              <a:blip r:embed="rId6" cstate="print"/>
              <a:srcRect/>
              <a:stretch>
                <a:fillRect/>
              </a:stretch>
            </p:blipFill>
            <p:spPr bwMode="auto">
              <a:xfrm>
                <a:off x="47" y="1176"/>
                <a:ext cx="285" cy="555"/>
              </a:xfrm>
              <a:prstGeom prst="rect">
                <a:avLst/>
              </a:prstGeom>
              <a:noFill/>
            </p:spPr>
          </p:pic>
          <p:pic>
            <p:nvPicPr>
              <p:cNvPr id="595015" name="Picture 71" descr="MSN icon messenger"/>
              <p:cNvPicPr>
                <a:picLocks noChangeAspect="1" noChangeArrowheads="1"/>
              </p:cNvPicPr>
              <p:nvPr/>
            </p:nvPicPr>
            <p:blipFill>
              <a:blip r:embed="rId7" cstate="print"/>
              <a:srcRect/>
              <a:stretch>
                <a:fillRect/>
              </a:stretch>
            </p:blipFill>
            <p:spPr bwMode="auto">
              <a:xfrm>
                <a:off x="104" y="1385"/>
                <a:ext cx="145" cy="283"/>
              </a:xfrm>
              <a:prstGeom prst="rect">
                <a:avLst/>
              </a:prstGeom>
              <a:noFill/>
            </p:spPr>
          </p:pic>
          <p:pic>
            <p:nvPicPr>
              <p:cNvPr id="595016" name="Picture 72" descr="3 peice unequal Pie chart"/>
              <p:cNvPicPr>
                <a:picLocks noChangeAspect="1" noChangeArrowheads="1"/>
              </p:cNvPicPr>
              <p:nvPr/>
            </p:nvPicPr>
            <p:blipFill>
              <a:blip r:embed="rId8" cstate="print"/>
              <a:srcRect/>
              <a:stretch>
                <a:fillRect/>
              </a:stretch>
            </p:blipFill>
            <p:spPr bwMode="auto">
              <a:xfrm>
                <a:off x="415" y="1261"/>
                <a:ext cx="414" cy="306"/>
              </a:xfrm>
              <a:prstGeom prst="rect">
                <a:avLst/>
              </a:prstGeom>
              <a:noFill/>
            </p:spPr>
          </p:pic>
          <p:pic>
            <p:nvPicPr>
              <p:cNvPr id="595017" name="Picture 73" descr="Office logo h white"/>
              <p:cNvPicPr>
                <a:picLocks noChangeAspect="1" noChangeArrowheads="1"/>
              </p:cNvPicPr>
              <p:nvPr/>
            </p:nvPicPr>
            <p:blipFill>
              <a:blip r:embed="rId9" cstate="print"/>
              <a:srcRect/>
              <a:stretch>
                <a:fillRect/>
              </a:stretch>
            </p:blipFill>
            <p:spPr bwMode="auto">
              <a:xfrm>
                <a:off x="283" y="1410"/>
                <a:ext cx="557" cy="202"/>
              </a:xfrm>
              <a:prstGeom prst="rect">
                <a:avLst/>
              </a:prstGeom>
              <a:noFill/>
            </p:spPr>
          </p:pic>
        </p:grpSp>
        <p:sp>
          <p:nvSpPr>
            <p:cNvPr id="595021" name="Text Box 77"/>
            <p:cNvSpPr txBox="1">
              <a:spLocks noChangeArrowheads="1"/>
            </p:cNvSpPr>
            <p:nvPr/>
          </p:nvSpPr>
          <p:spPr bwMode="invGray">
            <a:xfrm>
              <a:off x="4604" y="972"/>
              <a:ext cx="1075" cy="320"/>
            </a:xfrm>
            <a:prstGeom prst="rect">
              <a:avLst/>
            </a:prstGeom>
            <a:noFill/>
            <a:ln w="38100" algn="ctr">
              <a:noFill/>
              <a:miter lim="800000"/>
              <a:headEnd/>
              <a:tailEnd/>
            </a:ln>
            <a:effectLst/>
          </p:spPr>
          <p:txBody>
            <a:bodyPr>
              <a:spAutoFit/>
            </a:bodyPr>
            <a:lstStyle/>
            <a:p>
              <a:pPr eaLnBrk="1" hangingPunct="1">
                <a:lnSpc>
                  <a:spcPct val="85000"/>
                </a:lnSpc>
                <a:spcBef>
                  <a:spcPct val="50000"/>
                </a:spcBef>
              </a:pPr>
              <a:r>
                <a:rPr lang="ja-JP" altLang="en-US" sz="1600" dirty="0"/>
                <a:t>ヒューマン</a:t>
              </a:r>
              <a:br>
                <a:rPr lang="ja-JP" altLang="en-US" sz="1600" dirty="0"/>
              </a:br>
              <a:r>
                <a:rPr lang="ja-JP" altLang="en-US" sz="1600" dirty="0"/>
                <a:t>ワークフロー</a:t>
              </a:r>
            </a:p>
          </p:txBody>
        </p:sp>
      </p:grpSp>
      <p:grpSp>
        <p:nvGrpSpPr>
          <p:cNvPr id="4" name="Group 76"/>
          <p:cNvGrpSpPr>
            <a:grpSpLocks/>
          </p:cNvGrpSpPr>
          <p:nvPr/>
        </p:nvGrpSpPr>
        <p:grpSpPr bwMode="auto">
          <a:xfrm>
            <a:off x="8834439" y="4154504"/>
            <a:ext cx="1703387" cy="1357313"/>
            <a:chOff x="4459" y="2701"/>
            <a:chExt cx="1073" cy="855"/>
          </a:xfrm>
        </p:grpSpPr>
        <p:grpSp>
          <p:nvGrpSpPr>
            <p:cNvPr id="5" name="Group 58"/>
            <p:cNvGrpSpPr>
              <a:grpSpLocks/>
            </p:cNvGrpSpPr>
            <p:nvPr/>
          </p:nvGrpSpPr>
          <p:grpSpPr bwMode="auto">
            <a:xfrm>
              <a:off x="4459" y="2701"/>
              <a:ext cx="1073" cy="855"/>
              <a:chOff x="432" y="2352"/>
              <a:chExt cx="2568" cy="2016"/>
            </a:xfrm>
          </p:grpSpPr>
          <p:pic>
            <p:nvPicPr>
              <p:cNvPr id="595003" name="Picture 59" descr="red-disc"/>
              <p:cNvPicPr>
                <a:picLocks noChangeAspect="1" noChangeArrowheads="1"/>
              </p:cNvPicPr>
              <p:nvPr/>
            </p:nvPicPr>
            <p:blipFill>
              <a:blip r:embed="rId10"/>
              <a:srcRect/>
              <a:stretch>
                <a:fillRect/>
              </a:stretch>
            </p:blipFill>
            <p:spPr bwMode="auto">
              <a:xfrm>
                <a:off x="432" y="2892"/>
                <a:ext cx="2568" cy="1476"/>
              </a:xfrm>
              <a:prstGeom prst="rect">
                <a:avLst/>
              </a:prstGeom>
              <a:noFill/>
            </p:spPr>
          </p:pic>
          <p:pic>
            <p:nvPicPr>
              <p:cNvPr id="595004" name="Picture 60" descr="Role based form angled"/>
              <p:cNvPicPr>
                <a:picLocks noChangeAspect="1" noChangeArrowheads="1"/>
              </p:cNvPicPr>
              <p:nvPr/>
            </p:nvPicPr>
            <p:blipFill>
              <a:blip r:embed="rId11" cstate="print"/>
              <a:srcRect/>
              <a:stretch>
                <a:fillRect/>
              </a:stretch>
            </p:blipFill>
            <p:spPr bwMode="auto">
              <a:xfrm>
                <a:off x="576" y="2352"/>
                <a:ext cx="2016" cy="1566"/>
              </a:xfrm>
              <a:prstGeom prst="rect">
                <a:avLst/>
              </a:prstGeom>
              <a:noFill/>
            </p:spPr>
          </p:pic>
          <p:pic>
            <p:nvPicPr>
              <p:cNvPr id="595005" name="Picture 61" descr="visio process chart 2"/>
              <p:cNvPicPr>
                <a:picLocks noChangeAspect="1" noChangeArrowheads="1"/>
              </p:cNvPicPr>
              <p:nvPr/>
            </p:nvPicPr>
            <p:blipFill>
              <a:blip r:embed="rId12" cstate="print"/>
              <a:srcRect/>
              <a:stretch>
                <a:fillRect/>
              </a:stretch>
            </p:blipFill>
            <p:spPr bwMode="auto">
              <a:xfrm>
                <a:off x="1008" y="2976"/>
                <a:ext cx="1776" cy="1048"/>
              </a:xfrm>
              <a:prstGeom prst="rect">
                <a:avLst/>
              </a:prstGeom>
              <a:noFill/>
            </p:spPr>
          </p:pic>
        </p:grpSp>
        <p:pic>
          <p:nvPicPr>
            <p:cNvPr id="595006" name="Picture 62" descr="processes"/>
            <p:cNvPicPr>
              <a:picLocks noChangeAspect="1" noChangeArrowheads="1"/>
            </p:cNvPicPr>
            <p:nvPr/>
          </p:nvPicPr>
          <p:blipFill>
            <a:blip r:embed="rId13">
              <a:lum bright="78000"/>
            </a:blip>
            <a:srcRect/>
            <a:stretch>
              <a:fillRect/>
            </a:stretch>
          </p:blipFill>
          <p:spPr bwMode="auto">
            <a:xfrm>
              <a:off x="4794" y="3230"/>
              <a:ext cx="699" cy="162"/>
            </a:xfrm>
            <a:prstGeom prst="rect">
              <a:avLst/>
            </a:prstGeom>
            <a:noFill/>
          </p:spPr>
        </p:pic>
      </p:grpSp>
      <p:sp>
        <p:nvSpPr>
          <p:cNvPr id="595022" name="Text Box 78"/>
          <p:cNvSpPr txBox="1">
            <a:spLocks noChangeArrowheads="1"/>
          </p:cNvSpPr>
          <p:nvPr/>
        </p:nvSpPr>
        <p:spPr bwMode="invGray">
          <a:xfrm>
            <a:off x="8832851" y="5421330"/>
            <a:ext cx="1706563" cy="508000"/>
          </a:xfrm>
          <a:prstGeom prst="rect">
            <a:avLst/>
          </a:prstGeom>
          <a:noFill/>
          <a:ln w="38100" algn="ctr">
            <a:noFill/>
            <a:miter lim="800000"/>
            <a:headEnd/>
            <a:tailEnd/>
          </a:ln>
          <a:effectLst/>
        </p:spPr>
        <p:txBody>
          <a:bodyPr>
            <a:spAutoFit/>
          </a:bodyPr>
          <a:lstStyle/>
          <a:p>
            <a:pPr eaLnBrk="1" hangingPunct="1">
              <a:lnSpc>
                <a:spcPct val="85000"/>
              </a:lnSpc>
              <a:spcBef>
                <a:spcPct val="50000"/>
              </a:spcBef>
            </a:pPr>
            <a:r>
              <a:rPr lang="ja-JP" altLang="en-US" sz="1600" dirty="0"/>
              <a:t>システム</a:t>
            </a:r>
            <a:br>
              <a:rPr lang="ja-JP" altLang="en-US" sz="1600" dirty="0"/>
            </a:br>
            <a:r>
              <a:rPr lang="ja-JP" altLang="en-US" sz="1600" dirty="0"/>
              <a:t>ワークフロー</a:t>
            </a:r>
          </a:p>
        </p:txBody>
      </p:sp>
      <p:pic>
        <p:nvPicPr>
          <p:cNvPr id="595023" name="Picture 79" descr="arrow 0 gold  arrow double headed 1-2"/>
          <p:cNvPicPr>
            <a:picLocks noChangeAspect="1" noChangeArrowheads="1"/>
          </p:cNvPicPr>
          <p:nvPr/>
        </p:nvPicPr>
        <p:blipFill>
          <a:blip r:embed="rId14"/>
          <a:srcRect/>
          <a:stretch>
            <a:fillRect/>
          </a:stretch>
        </p:blipFill>
        <p:spPr bwMode="invGray">
          <a:xfrm>
            <a:off x="9148763" y="3354403"/>
            <a:ext cx="1073150" cy="852488"/>
          </a:xfrm>
          <a:prstGeom prst="rect">
            <a:avLst/>
          </a:prstGeom>
          <a:noFill/>
        </p:spPr>
      </p:pic>
      <p:pic>
        <p:nvPicPr>
          <p:cNvPr id="595026" name="Picture 3"/>
          <p:cNvPicPr>
            <a:picLocks noChangeAspect="1" noChangeArrowheads="1"/>
          </p:cNvPicPr>
          <p:nvPr/>
        </p:nvPicPr>
        <p:blipFill>
          <a:blip r:embed="rId15"/>
          <a:srcRect/>
          <a:stretch>
            <a:fillRect/>
          </a:stretch>
        </p:blipFill>
        <p:spPr bwMode="auto">
          <a:xfrm>
            <a:off x="8983696" y="1011226"/>
            <a:ext cx="1684337" cy="631825"/>
          </a:xfrm>
          <a:prstGeom prst="rect">
            <a:avLst/>
          </a:prstGeom>
          <a:solidFill>
            <a:schemeClr val="bg1">
              <a:alpha val="0"/>
            </a:schemeClr>
          </a:solid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1" name="Rectangle 3"/>
          <p:cNvSpPr>
            <a:spLocks noGrp="1" noChangeArrowheads="1"/>
          </p:cNvSpPr>
          <p:nvPr>
            <p:ph sz="quarter" idx="10"/>
          </p:nvPr>
        </p:nvSpPr>
        <p:spPr/>
        <p:txBody>
          <a:bodyPr>
            <a:normAutofit/>
          </a:bodyPr>
          <a:lstStyle/>
          <a:p>
            <a:r>
              <a:rPr lang="ja-JP" altLang="en-US" sz="2800" dirty="0">
                <a:solidFill>
                  <a:srgbClr val="000000"/>
                </a:solidFill>
              </a:rPr>
              <a:t>ワークフローとロジックの分離</a:t>
            </a:r>
          </a:p>
          <a:p>
            <a:pPr lvl="1"/>
            <a:r>
              <a:rPr lang="ja-JP" altLang="en-US" sz="2400" dirty="0">
                <a:solidFill>
                  <a:srgbClr val="000000"/>
                </a:solidFill>
              </a:rPr>
              <a:t>コード ビハインド ファイルにより、プロセスとロジックを分離</a:t>
            </a:r>
            <a:endParaRPr lang="en-US" altLang="ja-JP" sz="2400" dirty="0">
              <a:solidFill>
                <a:srgbClr val="000000"/>
              </a:solidFill>
            </a:endParaRPr>
          </a:p>
          <a:p>
            <a:pPr lvl="1"/>
            <a:r>
              <a:rPr lang="en-US" altLang="ja-JP" sz="2400" b="1" spc="50" dirty="0">
                <a:ln w="12700" cmpd="sng">
                  <a:solidFill>
                    <a:schemeClr val="accent6">
                      <a:satMod val="120000"/>
                      <a:shade val="80000"/>
                    </a:schemeClr>
                  </a:solidFill>
                  <a:prstDash val="solid"/>
                </a:ln>
                <a:solidFill>
                  <a:srgbClr val="000000"/>
                </a:solidFill>
                <a:effectLst>
                  <a:glow rad="53100">
                    <a:schemeClr val="accent6">
                      <a:satMod val="180000"/>
                      <a:alpha val="30000"/>
                    </a:schemeClr>
                  </a:glow>
                </a:effectLst>
              </a:rPr>
              <a:t>XML </a:t>
            </a:r>
            <a:r>
              <a:rPr lang="ja-JP" altLang="en-US" sz="2400" b="1" spc="50" dirty="0">
                <a:ln w="12700" cmpd="sng">
                  <a:solidFill>
                    <a:schemeClr val="accent6">
                      <a:satMod val="120000"/>
                      <a:shade val="80000"/>
                    </a:schemeClr>
                  </a:solidFill>
                  <a:prstDash val="solid"/>
                </a:ln>
                <a:solidFill>
                  <a:srgbClr val="000000"/>
                </a:solidFill>
                <a:effectLst>
                  <a:glow rad="53100">
                    <a:schemeClr val="accent6">
                      <a:satMod val="180000"/>
                      <a:alpha val="30000"/>
                    </a:schemeClr>
                  </a:glow>
                </a:effectLst>
              </a:rPr>
              <a:t>ベースのワークフロー定義 </a:t>
            </a:r>
            <a:r>
              <a:rPr lang="en-US" altLang="ja-JP" sz="2400" b="1" spc="50" dirty="0">
                <a:ln w="12700" cmpd="sng">
                  <a:solidFill>
                    <a:schemeClr val="accent6">
                      <a:satMod val="120000"/>
                      <a:shade val="80000"/>
                    </a:schemeClr>
                  </a:solidFill>
                  <a:prstDash val="solid"/>
                </a:ln>
                <a:solidFill>
                  <a:srgbClr val="000000"/>
                </a:solidFill>
                <a:effectLst>
                  <a:glow rad="53100">
                    <a:schemeClr val="accent6">
                      <a:satMod val="180000"/>
                      <a:alpha val="30000"/>
                    </a:schemeClr>
                  </a:glow>
                </a:effectLst>
              </a:rPr>
              <a:t>(.</a:t>
            </a:r>
            <a:r>
              <a:rPr lang="en-US" altLang="ja-JP" sz="2400" b="1" spc="50" dirty="0" err="1">
                <a:ln w="12700" cmpd="sng">
                  <a:solidFill>
                    <a:schemeClr val="accent6">
                      <a:satMod val="120000"/>
                      <a:shade val="80000"/>
                    </a:schemeClr>
                  </a:solidFill>
                  <a:prstDash val="solid"/>
                </a:ln>
                <a:solidFill>
                  <a:srgbClr val="000000"/>
                </a:solidFill>
                <a:effectLst>
                  <a:glow rad="53100">
                    <a:schemeClr val="accent6">
                      <a:satMod val="180000"/>
                      <a:alpha val="30000"/>
                    </a:schemeClr>
                  </a:glow>
                </a:effectLst>
              </a:rPr>
              <a:t>xoml</a:t>
            </a:r>
            <a:r>
              <a:rPr lang="en-US" altLang="ja-JP" sz="2400" b="1" spc="50" dirty="0">
                <a:ln w="12700" cmpd="sng">
                  <a:solidFill>
                    <a:schemeClr val="accent6">
                      <a:satMod val="120000"/>
                      <a:shade val="80000"/>
                    </a:schemeClr>
                  </a:solidFill>
                  <a:prstDash val="solid"/>
                </a:ln>
                <a:solidFill>
                  <a:srgbClr val="000000"/>
                </a:solidFill>
                <a:effectLst>
                  <a:glow rad="53100">
                    <a:schemeClr val="accent6">
                      <a:satMod val="180000"/>
                      <a:alpha val="30000"/>
                    </a:schemeClr>
                  </a:glow>
                </a:effectLst>
              </a:rPr>
              <a:t>)</a:t>
            </a:r>
          </a:p>
          <a:p>
            <a:pPr lvl="1"/>
            <a:r>
              <a:rPr lang="ja-JP" altLang="en-US" sz="2400" u="sng" dirty="0">
                <a:solidFill>
                  <a:srgbClr val="000000"/>
                </a:solidFill>
              </a:rPr>
              <a:t>変更に強いシステムの構築を実現</a:t>
            </a:r>
          </a:p>
          <a:p>
            <a:pPr lvl="1"/>
            <a:endParaRPr lang="en-US" altLang="ja-JP" sz="1400" u="sng" dirty="0">
              <a:solidFill>
                <a:srgbClr val="000000"/>
              </a:solidFill>
            </a:endParaRPr>
          </a:p>
          <a:p>
            <a:r>
              <a:rPr lang="en-US" altLang="ja-JP" sz="2800" dirty="0">
                <a:solidFill>
                  <a:srgbClr val="000000"/>
                </a:solidFill>
              </a:rPr>
              <a:t>Visual Studio </a:t>
            </a:r>
            <a:r>
              <a:rPr lang="ja-JP" altLang="en-US" sz="2800" dirty="0">
                <a:solidFill>
                  <a:srgbClr val="000000"/>
                </a:solidFill>
              </a:rPr>
              <a:t>による開発</a:t>
            </a:r>
          </a:p>
          <a:p>
            <a:pPr lvl="1"/>
            <a:r>
              <a:rPr lang="en-US" altLang="ja-JP" sz="2400" dirty="0">
                <a:solidFill>
                  <a:srgbClr val="000000"/>
                </a:solidFill>
              </a:rPr>
              <a:t>Visual Studio 2005 Extensions for </a:t>
            </a:r>
          </a:p>
          <a:p>
            <a:pPr lvl="1">
              <a:buFont typeface="Wingdings 2" pitchFamily="18" charset="2"/>
              <a:buNone/>
            </a:pPr>
            <a:r>
              <a:rPr lang="en-US" altLang="ja-JP" sz="2400" dirty="0">
                <a:solidFill>
                  <a:srgbClr val="000000"/>
                </a:solidFill>
              </a:rPr>
              <a:t>	  Windows Workflow Foundation</a:t>
            </a:r>
          </a:p>
          <a:p>
            <a:pPr lvl="2"/>
            <a:r>
              <a:rPr lang="ja-JP" altLang="en-US" dirty="0">
                <a:solidFill>
                  <a:srgbClr val="000000"/>
                </a:solidFill>
              </a:rPr>
              <a:t>ワークフローのデザイナを提供</a:t>
            </a:r>
          </a:p>
          <a:p>
            <a:pPr lvl="2">
              <a:buFont typeface="Wingdings 2" pitchFamily="18" charset="2"/>
              <a:buNone/>
            </a:pPr>
            <a:r>
              <a:rPr lang="ja-JP" altLang="en-US" dirty="0">
                <a:solidFill>
                  <a:srgbClr val="000000"/>
                </a:solidFill>
              </a:rPr>
              <a:t>	（モデル化／ドラッグ</a:t>
            </a:r>
            <a:r>
              <a:rPr lang="en-US" altLang="ja-JP" dirty="0">
                <a:solidFill>
                  <a:srgbClr val="000000"/>
                </a:solidFill>
              </a:rPr>
              <a:t>&amp;</a:t>
            </a:r>
            <a:r>
              <a:rPr lang="ja-JP" altLang="en-US" dirty="0">
                <a:solidFill>
                  <a:srgbClr val="000000"/>
                </a:solidFill>
              </a:rPr>
              <a:t>ドロップ）</a:t>
            </a:r>
          </a:p>
          <a:p>
            <a:pPr lvl="2"/>
            <a:r>
              <a:rPr lang="ja-JP" altLang="en-US" dirty="0">
                <a:solidFill>
                  <a:srgbClr val="000000"/>
                </a:solidFill>
              </a:rPr>
              <a:t>モデル上でデバッグを実現</a:t>
            </a:r>
          </a:p>
          <a:p>
            <a:pPr lvl="1"/>
            <a:r>
              <a:rPr lang="ja-JP" altLang="en-US" sz="2500" u="sng" dirty="0">
                <a:solidFill>
                  <a:srgbClr val="000000"/>
                </a:solidFill>
              </a:rPr>
              <a:t>システム開発の生産性向上</a:t>
            </a:r>
          </a:p>
        </p:txBody>
      </p:sp>
      <p:sp>
        <p:nvSpPr>
          <p:cNvPr id="595970" name="Rectangle 2"/>
          <p:cNvSpPr>
            <a:spLocks noGrp="1" noChangeArrowheads="1"/>
          </p:cNvSpPr>
          <p:nvPr>
            <p:ph type="title"/>
          </p:nvPr>
        </p:nvSpPr>
        <p:spPr/>
        <p:txBody>
          <a:bodyPr>
            <a:normAutofit fontScale="90000"/>
          </a:bodyPr>
          <a:lstStyle/>
          <a:p>
            <a:r>
              <a:rPr lang="en-US" altLang="ja-JP" sz="3600">
                <a:solidFill>
                  <a:srgbClr val="000000"/>
                </a:solidFill>
              </a:rPr>
              <a:t>Windows Workflow Foundation (WF)</a:t>
            </a:r>
            <a:br>
              <a:rPr lang="en-US" altLang="ja-JP" sz="3600">
                <a:solidFill>
                  <a:srgbClr val="000000"/>
                </a:solidFill>
              </a:rPr>
            </a:br>
            <a:r>
              <a:rPr lang="ja-JP" altLang="en-US" sz="2700">
                <a:solidFill>
                  <a:srgbClr val="000000"/>
                </a:solidFill>
              </a:rPr>
              <a:t>ワークフロー開発における生産性と柔軟性</a:t>
            </a:r>
            <a:endParaRPr lang="ja-JP" altLang="en-US" sz="2700" dirty="0">
              <a:solidFill>
                <a:srgbClr val="000000"/>
              </a:solidFill>
            </a:endParaRPr>
          </a:p>
        </p:txBody>
      </p:sp>
      <p:pic>
        <p:nvPicPr>
          <p:cNvPr id="595972" name="Picture 4" descr="4_WF_Designer"/>
          <p:cNvPicPr>
            <a:picLocks noChangeAspect="1" noChangeArrowheads="1"/>
          </p:cNvPicPr>
          <p:nvPr/>
        </p:nvPicPr>
        <p:blipFill>
          <a:blip r:embed="rId3"/>
          <a:srcRect/>
          <a:stretch>
            <a:fillRect/>
          </a:stretch>
        </p:blipFill>
        <p:spPr bwMode="auto">
          <a:xfrm>
            <a:off x="7481862" y="2928935"/>
            <a:ext cx="3038437" cy="2336799"/>
          </a:xfrm>
          <a:prstGeom prst="rect">
            <a:avLst/>
          </a:prstGeom>
          <a:noFill/>
          <a:effectLst>
            <a:outerShdw blurRad="50800" dist="38100" dir="8100000" algn="tr"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835" name="Rectangle 3"/>
          <p:cNvSpPr>
            <a:spLocks noGrp="1" noChangeArrowheads="1"/>
          </p:cNvSpPr>
          <p:nvPr>
            <p:ph sz="quarter" idx="10"/>
          </p:nvPr>
        </p:nvSpPr>
        <p:spPr/>
        <p:txBody>
          <a:bodyPr>
            <a:normAutofit lnSpcReduction="10000"/>
          </a:bodyPr>
          <a:lstStyle/>
          <a:p>
            <a:r>
              <a:rPr lang="ja-JP" altLang="en-US" sz="2400"/>
              <a:t>アイデンティティ メタシステムの実現</a:t>
            </a:r>
          </a:p>
          <a:p>
            <a:pPr lvl="1"/>
            <a:r>
              <a:rPr lang="ja-JP" altLang="en-US" sz="2000"/>
              <a:t>相互連携（フェデレーション）の実現</a:t>
            </a:r>
          </a:p>
          <a:p>
            <a:pPr lvl="2"/>
            <a:r>
              <a:rPr lang="ja-JP" altLang="en-US" sz="2000"/>
              <a:t>異なるトークン タイプを使用している様々なアイデンティティ システムを抽象化するシステムを論理的に実現</a:t>
            </a:r>
          </a:p>
          <a:p>
            <a:endParaRPr lang="ja-JP" altLang="en-US" sz="600"/>
          </a:p>
          <a:p>
            <a:r>
              <a:rPr lang="ja-JP" altLang="en-US" sz="2400"/>
              <a:t>セキュアで使いやすい認証の仕組みを提供</a:t>
            </a:r>
          </a:p>
          <a:p>
            <a:pPr lvl="1"/>
            <a:r>
              <a:rPr lang="ja-JP" altLang="en-US" sz="2000"/>
              <a:t>使用するカードの選択は、あくまでユーザーの判断 </a:t>
            </a:r>
          </a:p>
          <a:p>
            <a:pPr lvl="1"/>
            <a:r>
              <a:rPr lang="ja-JP" altLang="en-US" sz="2000"/>
              <a:t>現実のカードを選択するような </a:t>
            </a:r>
            <a:r>
              <a:rPr lang="en-US" altLang="ja-JP" sz="2000"/>
              <a:t>UI</a:t>
            </a:r>
          </a:p>
          <a:p>
            <a:pPr lvl="2"/>
            <a:r>
              <a:rPr lang="ja-JP" altLang="en-US" sz="2000"/>
              <a:t>ユーザー ネーム・パスワードからの脱却</a:t>
            </a:r>
          </a:p>
          <a:p>
            <a:pPr lvl="2"/>
            <a:r>
              <a:rPr lang="ja-JP" altLang="en-US" sz="2000"/>
              <a:t>シナリオごとに適切な “</a:t>
            </a:r>
            <a:r>
              <a:rPr lang="en-US" altLang="ja-JP" sz="2000"/>
              <a:t>ID </a:t>
            </a:r>
            <a:r>
              <a:rPr lang="ja-JP" altLang="en-US" sz="2000"/>
              <a:t>カード” を選択</a:t>
            </a:r>
          </a:p>
          <a:p>
            <a:pPr lvl="1"/>
            <a:endParaRPr lang="ja-JP" altLang="en-US" sz="600"/>
          </a:p>
          <a:p>
            <a:r>
              <a:rPr lang="ja-JP" altLang="en-US" sz="2400"/>
              <a:t>相互運用性の実現</a:t>
            </a:r>
          </a:p>
          <a:p>
            <a:pPr lvl="1"/>
            <a:r>
              <a:rPr lang="ja-JP" altLang="en-US" sz="2000"/>
              <a:t>標準プロトコルの採用 （</a:t>
            </a:r>
            <a:r>
              <a:rPr lang="en-US" altLang="ja-JP" sz="2000"/>
              <a:t>WS-* </a:t>
            </a:r>
            <a:r>
              <a:rPr lang="ja-JP" altLang="en-US" sz="2000"/>
              <a:t>など）</a:t>
            </a:r>
          </a:p>
          <a:p>
            <a:pPr lvl="2"/>
            <a:r>
              <a:rPr lang="ja-JP" altLang="en-US" sz="2000"/>
              <a:t>他プラットフォームでの実装も可能</a:t>
            </a:r>
          </a:p>
          <a:p>
            <a:pPr lvl="1"/>
            <a:r>
              <a:rPr lang="ja-JP" altLang="en-US" sz="2000"/>
              <a:t>異種プラットフォーム間のアイデンティティ連携</a:t>
            </a:r>
            <a:endParaRPr lang="ja-JP" altLang="en-US" sz="2000" dirty="0"/>
          </a:p>
        </p:txBody>
      </p:sp>
      <p:sp>
        <p:nvSpPr>
          <p:cNvPr id="632834" name="Rectangle 2"/>
          <p:cNvSpPr>
            <a:spLocks noGrp="1" noChangeArrowheads="1"/>
          </p:cNvSpPr>
          <p:nvPr>
            <p:ph type="title"/>
          </p:nvPr>
        </p:nvSpPr>
        <p:spPr/>
        <p:txBody>
          <a:bodyPr/>
          <a:lstStyle/>
          <a:p>
            <a:r>
              <a:rPr lang="en-US" altLang="ja-JP">
                <a:ea typeface="ＭＳ Ｐゴシック" charset="-128"/>
              </a:rPr>
              <a:t>Windows CardSpace™ (WCS)</a:t>
            </a:r>
            <a:endParaRPr lang="ja-JP" altLang="en-US" dirty="0">
              <a:ea typeface="ＭＳ Ｐゴシック" charset="-128"/>
            </a:endParaRPr>
          </a:p>
        </p:txBody>
      </p:sp>
      <p:pic>
        <p:nvPicPr>
          <p:cNvPr id="632836" name="Picture 10"/>
          <p:cNvPicPr>
            <a:picLocks noChangeAspect="1" noChangeArrowheads="1"/>
          </p:cNvPicPr>
          <p:nvPr/>
        </p:nvPicPr>
        <p:blipFill>
          <a:blip r:embed="rId3"/>
          <a:srcRect/>
          <a:stretch>
            <a:fillRect/>
          </a:stretch>
        </p:blipFill>
        <p:spPr bwMode="auto">
          <a:xfrm>
            <a:off x="7337500" y="3571876"/>
            <a:ext cx="3149514" cy="2357454"/>
          </a:xfrm>
          <a:prstGeom prst="rect">
            <a:avLst/>
          </a:prstGeom>
          <a:noFill/>
          <a:ln w="9525">
            <a:noFill/>
            <a:miter lim="800000"/>
            <a:headEnd/>
            <a:tailEnd/>
          </a:ln>
          <a:effectLst>
            <a:outerShdw blurRad="50800" dist="38100" dir="8100000" algn="tr"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a:t>.NET Framework 3.5</a:t>
            </a:r>
            <a:endParaRPr lang="ja-JP" altLang="en-US" dirty="0"/>
          </a:p>
        </p:txBody>
      </p:sp>
    </p:spTree>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ounded Rectangle 8"/>
          <p:cNvSpPr/>
          <p:nvPr/>
        </p:nvSpPr>
        <p:spPr bwMode="auto">
          <a:xfrm>
            <a:off x="1881158" y="1428736"/>
            <a:ext cx="8501122" cy="5000660"/>
          </a:xfrm>
          <a:prstGeom prst="roundRect">
            <a:avLst>
              <a:gd name="adj" fmla="val 9033"/>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t" anchorCtr="0" compatLnSpc="1">
            <a:prstTxWarp prst="textNoShape">
              <a:avLst/>
            </a:prstTxWarp>
          </a:bodyPr>
          <a:lstStyle/>
          <a:p>
            <a:pPr algn="ctr" defTabSz="914099"/>
            <a:r>
              <a:rPr lang="en-US" sz="2300" dirty="0">
                <a:solidFill>
                  <a:schemeClr val="bg1"/>
                </a:solidFill>
                <a:effectLst>
                  <a:outerShdw blurRad="38100" dist="38100" dir="2700000" algn="tl">
                    <a:srgbClr val="000000">
                      <a:alpha val="43137"/>
                    </a:srgbClr>
                  </a:outerShdw>
                </a:effectLst>
                <a:latin typeface="Segoe" pitchFamily="34" charset="0"/>
              </a:rPr>
              <a:t>.NET Framework 3.5</a:t>
            </a:r>
          </a:p>
        </p:txBody>
      </p:sp>
      <p:sp>
        <p:nvSpPr>
          <p:cNvPr id="17" name="Rounded Rectangle 4"/>
          <p:cNvSpPr/>
          <p:nvPr/>
        </p:nvSpPr>
        <p:spPr bwMode="auto">
          <a:xfrm>
            <a:off x="2024034" y="3214686"/>
            <a:ext cx="8215370" cy="3071834"/>
          </a:xfrm>
          <a:prstGeom prst="roundRect">
            <a:avLst>
              <a:gd name="adj" fmla="val 9033"/>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2800" dirty="0">
                <a:solidFill>
                  <a:schemeClr val="bg1"/>
                </a:solidFill>
                <a:effectLst>
                  <a:outerShdw blurRad="38100" dist="38100" dir="2700000" algn="tl">
                    <a:srgbClr val="000000">
                      <a:alpha val="43137"/>
                    </a:srgbClr>
                  </a:outerShdw>
                </a:effectLst>
                <a:latin typeface="Segoe" pitchFamily="34" charset="0"/>
              </a:rPr>
              <a:t>.NET Framework 3.0 + SP1</a:t>
            </a:r>
          </a:p>
        </p:txBody>
      </p:sp>
      <p:sp>
        <p:nvSpPr>
          <p:cNvPr id="2" name="Title 1"/>
          <p:cNvSpPr>
            <a:spLocks noGrp="1"/>
          </p:cNvSpPr>
          <p:nvPr>
            <p:ph type="title"/>
          </p:nvPr>
        </p:nvSpPr>
        <p:spPr/>
        <p:txBody>
          <a:bodyPr>
            <a:normAutofit fontScale="90000"/>
          </a:bodyPr>
          <a:lstStyle/>
          <a:p>
            <a:r>
              <a:t>.NET Framework 3.5</a:t>
            </a:r>
            <a:r>
              <a:rPr lang="ja-JP" altLang="en-US"/>
              <a:t>の構成</a:t>
            </a:r>
            <a:br>
              <a:rPr altLang="ja-JP"/>
            </a:br>
            <a:r>
              <a:rPr lang="ja-JP" altLang="en-US" sz="2800"/>
              <a:t>バージョン互換と機能</a:t>
            </a:r>
            <a:endParaRPr lang="en-US" dirty="0">
              <a:solidFill>
                <a:schemeClr val="tx2"/>
              </a:solidFill>
            </a:endParaRPr>
          </a:p>
        </p:txBody>
      </p:sp>
      <p:sp>
        <p:nvSpPr>
          <p:cNvPr id="14" name="Rounded Rectangle 8"/>
          <p:cNvSpPr/>
          <p:nvPr/>
        </p:nvSpPr>
        <p:spPr bwMode="auto">
          <a:xfrm>
            <a:off x="2166910" y="2143117"/>
            <a:ext cx="1857388" cy="882953"/>
          </a:xfrm>
          <a:prstGeom prst="roundRect">
            <a:avLst>
              <a:gd name="adj" fmla="val 9033"/>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300" dirty="0">
                <a:solidFill>
                  <a:srgbClr val="FFFFFF"/>
                </a:solidFill>
                <a:effectLst>
                  <a:outerShdw blurRad="38100" dist="38100" dir="2700000" algn="tl">
                    <a:srgbClr val="000000">
                      <a:alpha val="43137"/>
                    </a:srgbClr>
                  </a:outerShdw>
                </a:effectLst>
                <a:latin typeface="Segoe" pitchFamily="34" charset="0"/>
              </a:rPr>
              <a:t>LINQ</a:t>
            </a:r>
          </a:p>
        </p:txBody>
      </p:sp>
      <p:sp>
        <p:nvSpPr>
          <p:cNvPr id="15" name="Rounded Rectangle 4"/>
          <p:cNvSpPr/>
          <p:nvPr/>
        </p:nvSpPr>
        <p:spPr bwMode="auto">
          <a:xfrm>
            <a:off x="2238349" y="4071942"/>
            <a:ext cx="1844143" cy="1357322"/>
          </a:xfrm>
          <a:prstGeom prst="roundRect">
            <a:avLst>
              <a:gd name="adj" fmla="val 9033"/>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rgbClr val="FFFFFF"/>
                </a:solidFill>
                <a:effectLst>
                  <a:outerShdw blurRad="38100" dist="38100" dir="2700000" algn="tl">
                    <a:srgbClr val="000000">
                      <a:alpha val="43137"/>
                    </a:srgbClr>
                  </a:outerShdw>
                </a:effectLst>
                <a:latin typeface="Segoe" pitchFamily="34" charset="0"/>
              </a:rPr>
              <a:t>Windows</a:t>
            </a:r>
          </a:p>
          <a:p>
            <a:pPr algn="ctr" defTabSz="914099" fontAlgn="base">
              <a:spcBef>
                <a:spcPct val="0"/>
              </a:spcBef>
              <a:spcAft>
                <a:spcPct val="0"/>
              </a:spcAft>
            </a:pPr>
            <a:r>
              <a:rPr lang="en-US" sz="2000" dirty="0">
                <a:solidFill>
                  <a:srgbClr val="FFFFFF"/>
                </a:solidFill>
                <a:effectLst>
                  <a:outerShdw blurRad="38100" dist="38100" dir="2700000" algn="tl">
                    <a:srgbClr val="000000">
                      <a:alpha val="43137"/>
                    </a:srgbClr>
                  </a:outerShdw>
                </a:effectLst>
                <a:latin typeface="Segoe" pitchFamily="34" charset="0"/>
              </a:rPr>
              <a:t>Presentation</a:t>
            </a:r>
          </a:p>
          <a:p>
            <a:pPr algn="ctr" defTabSz="914099" fontAlgn="base">
              <a:spcBef>
                <a:spcPct val="0"/>
              </a:spcBef>
              <a:spcAft>
                <a:spcPct val="0"/>
              </a:spcAft>
            </a:pPr>
            <a:r>
              <a:rPr lang="en-US" sz="2000" dirty="0">
                <a:solidFill>
                  <a:srgbClr val="FFFFFF"/>
                </a:solidFill>
                <a:effectLst>
                  <a:outerShdw blurRad="38100" dist="38100" dir="2700000" algn="tl">
                    <a:srgbClr val="000000">
                      <a:alpha val="43137"/>
                    </a:srgbClr>
                  </a:outerShdw>
                </a:effectLst>
                <a:latin typeface="Segoe" pitchFamily="34" charset="0"/>
              </a:rPr>
              <a:t>Foundation</a:t>
            </a:r>
          </a:p>
        </p:txBody>
      </p:sp>
      <p:sp>
        <p:nvSpPr>
          <p:cNvPr id="16" name="Rounded Rectangle 3"/>
          <p:cNvSpPr/>
          <p:nvPr/>
        </p:nvSpPr>
        <p:spPr bwMode="auto">
          <a:xfrm>
            <a:off x="2524100" y="5572141"/>
            <a:ext cx="6929486" cy="668639"/>
          </a:xfrm>
          <a:prstGeom prst="roundRect">
            <a:avLst>
              <a:gd name="adj" fmla="val 9033"/>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a:solidFill>
                  <a:srgbClr val="FFFFFF"/>
                </a:solidFill>
                <a:effectLst>
                  <a:outerShdw blurRad="38100" dist="38100" dir="2700000" algn="tl">
                    <a:srgbClr val="000000">
                      <a:alpha val="43137"/>
                    </a:srgbClr>
                  </a:outerShdw>
                </a:effectLst>
                <a:latin typeface="Segoe" pitchFamily="34" charset="0"/>
              </a:rPr>
              <a:t>.NET Framework 2.0 + SP1</a:t>
            </a:r>
          </a:p>
        </p:txBody>
      </p:sp>
      <p:sp>
        <p:nvSpPr>
          <p:cNvPr id="18" name="Rounded Rectangle 4"/>
          <p:cNvSpPr/>
          <p:nvPr/>
        </p:nvSpPr>
        <p:spPr bwMode="auto">
          <a:xfrm>
            <a:off x="4238613" y="4071942"/>
            <a:ext cx="1844143" cy="1357322"/>
          </a:xfrm>
          <a:prstGeom prst="roundRect">
            <a:avLst>
              <a:gd name="adj" fmla="val 9033"/>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rgbClr val="FFFFFF"/>
                </a:solidFill>
                <a:effectLst>
                  <a:outerShdw blurRad="38100" dist="38100" dir="2700000" algn="tl">
                    <a:srgbClr val="000000">
                      <a:alpha val="43137"/>
                    </a:srgbClr>
                  </a:outerShdw>
                </a:effectLst>
                <a:latin typeface="Segoe" pitchFamily="34" charset="0"/>
              </a:rPr>
              <a:t>Windows</a:t>
            </a:r>
          </a:p>
          <a:p>
            <a:pPr algn="ctr" defTabSz="914099" fontAlgn="base">
              <a:spcBef>
                <a:spcPct val="0"/>
              </a:spcBef>
              <a:spcAft>
                <a:spcPct val="0"/>
              </a:spcAft>
            </a:pPr>
            <a:r>
              <a:rPr lang="en-US" sz="1600" dirty="0">
                <a:solidFill>
                  <a:srgbClr val="FFFFFF"/>
                </a:solidFill>
                <a:effectLst>
                  <a:outerShdw blurRad="38100" dist="38100" dir="2700000" algn="tl">
                    <a:srgbClr val="000000">
                      <a:alpha val="43137"/>
                    </a:srgbClr>
                  </a:outerShdw>
                </a:effectLst>
                <a:latin typeface="Segoe" pitchFamily="34" charset="0"/>
              </a:rPr>
              <a:t>Communication</a:t>
            </a:r>
          </a:p>
          <a:p>
            <a:pPr algn="ctr" defTabSz="914099" fontAlgn="base">
              <a:spcBef>
                <a:spcPct val="0"/>
              </a:spcBef>
              <a:spcAft>
                <a:spcPct val="0"/>
              </a:spcAft>
            </a:pPr>
            <a:r>
              <a:rPr lang="en-US" sz="1600" dirty="0">
                <a:solidFill>
                  <a:srgbClr val="FFFFFF"/>
                </a:solidFill>
                <a:effectLst>
                  <a:outerShdw blurRad="38100" dist="38100" dir="2700000" algn="tl">
                    <a:srgbClr val="000000">
                      <a:alpha val="43137"/>
                    </a:srgbClr>
                  </a:outerShdw>
                </a:effectLst>
                <a:latin typeface="Segoe" pitchFamily="34" charset="0"/>
              </a:rPr>
              <a:t>Foundation</a:t>
            </a:r>
          </a:p>
        </p:txBody>
      </p:sp>
      <p:sp>
        <p:nvSpPr>
          <p:cNvPr id="19" name="Rounded Rectangle 4"/>
          <p:cNvSpPr/>
          <p:nvPr/>
        </p:nvSpPr>
        <p:spPr bwMode="auto">
          <a:xfrm>
            <a:off x="6238877" y="4071942"/>
            <a:ext cx="1844143" cy="1357322"/>
          </a:xfrm>
          <a:prstGeom prst="roundRect">
            <a:avLst>
              <a:gd name="adj" fmla="val 9033"/>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rgbClr val="FFFFFF"/>
                </a:solidFill>
                <a:effectLst>
                  <a:outerShdw blurRad="38100" dist="38100" dir="2700000" algn="tl">
                    <a:srgbClr val="000000">
                      <a:alpha val="43137"/>
                    </a:srgbClr>
                  </a:outerShdw>
                </a:effectLst>
                <a:latin typeface="Segoe" pitchFamily="34" charset="0"/>
              </a:rPr>
              <a:t>Windows</a:t>
            </a:r>
          </a:p>
          <a:p>
            <a:pPr algn="ctr" defTabSz="914099" fontAlgn="base">
              <a:spcBef>
                <a:spcPct val="0"/>
              </a:spcBef>
              <a:spcAft>
                <a:spcPct val="0"/>
              </a:spcAft>
            </a:pPr>
            <a:r>
              <a:rPr lang="en-US" sz="2000" dirty="0">
                <a:solidFill>
                  <a:srgbClr val="FFFFFF"/>
                </a:solidFill>
                <a:effectLst>
                  <a:outerShdw blurRad="38100" dist="38100" dir="2700000" algn="tl">
                    <a:srgbClr val="000000">
                      <a:alpha val="43137"/>
                    </a:srgbClr>
                  </a:outerShdw>
                </a:effectLst>
                <a:latin typeface="Segoe" pitchFamily="34" charset="0"/>
              </a:rPr>
              <a:t>Workflow</a:t>
            </a:r>
          </a:p>
          <a:p>
            <a:pPr algn="ctr" defTabSz="914099" fontAlgn="base">
              <a:spcBef>
                <a:spcPct val="0"/>
              </a:spcBef>
              <a:spcAft>
                <a:spcPct val="0"/>
              </a:spcAft>
            </a:pPr>
            <a:r>
              <a:rPr lang="en-US" sz="2000" dirty="0">
                <a:solidFill>
                  <a:srgbClr val="FFFFFF"/>
                </a:solidFill>
                <a:effectLst>
                  <a:outerShdw blurRad="38100" dist="38100" dir="2700000" algn="tl">
                    <a:srgbClr val="000000">
                      <a:alpha val="43137"/>
                    </a:srgbClr>
                  </a:outerShdw>
                </a:effectLst>
                <a:latin typeface="Segoe" pitchFamily="34" charset="0"/>
              </a:rPr>
              <a:t>Foundation</a:t>
            </a:r>
          </a:p>
        </p:txBody>
      </p:sp>
      <p:sp>
        <p:nvSpPr>
          <p:cNvPr id="20" name="Rounded Rectangle 4"/>
          <p:cNvSpPr/>
          <p:nvPr/>
        </p:nvSpPr>
        <p:spPr bwMode="auto">
          <a:xfrm>
            <a:off x="8239141" y="4071942"/>
            <a:ext cx="1844143" cy="1357322"/>
          </a:xfrm>
          <a:prstGeom prst="roundRect">
            <a:avLst>
              <a:gd name="adj" fmla="val 9033"/>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rgbClr val="FFFFFF"/>
                </a:solidFill>
                <a:effectLst>
                  <a:outerShdw blurRad="38100" dist="38100" dir="2700000" algn="tl">
                    <a:srgbClr val="000000">
                      <a:alpha val="43137"/>
                    </a:srgbClr>
                  </a:outerShdw>
                </a:effectLst>
                <a:latin typeface="Segoe" pitchFamily="34" charset="0"/>
              </a:rPr>
              <a:t>Windows </a:t>
            </a:r>
            <a:r>
              <a:rPr lang="en-US" sz="2000" dirty="0" err="1">
                <a:solidFill>
                  <a:srgbClr val="FFFFFF"/>
                </a:solidFill>
                <a:effectLst>
                  <a:outerShdw blurRad="38100" dist="38100" dir="2700000" algn="tl">
                    <a:srgbClr val="000000">
                      <a:alpha val="43137"/>
                    </a:srgbClr>
                  </a:outerShdw>
                </a:effectLst>
                <a:latin typeface="Segoe" pitchFamily="34" charset="0"/>
              </a:rPr>
              <a:t>Cardspace</a:t>
            </a:r>
            <a:endParaRPr lang="en-US" sz="2000" dirty="0">
              <a:solidFill>
                <a:srgbClr val="FFFFFF"/>
              </a:solidFill>
              <a:effectLst>
                <a:outerShdw blurRad="38100" dist="38100" dir="2700000" algn="tl">
                  <a:srgbClr val="000000">
                    <a:alpha val="43137"/>
                  </a:srgbClr>
                </a:outerShdw>
              </a:effectLst>
              <a:latin typeface="Segoe" pitchFamily="34" charset="0"/>
            </a:endParaRPr>
          </a:p>
        </p:txBody>
      </p:sp>
      <p:sp>
        <p:nvSpPr>
          <p:cNvPr id="21" name="Rounded Rectangle 8"/>
          <p:cNvSpPr/>
          <p:nvPr/>
        </p:nvSpPr>
        <p:spPr bwMode="auto">
          <a:xfrm>
            <a:off x="4167174" y="2143117"/>
            <a:ext cx="1857388" cy="882953"/>
          </a:xfrm>
          <a:prstGeom prst="roundRect">
            <a:avLst>
              <a:gd name="adj" fmla="val 9033"/>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a:solidFill>
                  <a:srgbClr val="FFFFFF"/>
                </a:solidFill>
                <a:effectLst>
                  <a:outerShdw blurRad="38100" dist="38100" dir="2700000" algn="tl">
                    <a:srgbClr val="000000">
                      <a:alpha val="43137"/>
                    </a:srgbClr>
                  </a:outerShdw>
                </a:effectLst>
                <a:latin typeface="Segoe" pitchFamily="34" charset="0"/>
              </a:rPr>
              <a:t>WF &amp; WCF</a:t>
            </a:r>
          </a:p>
          <a:p>
            <a:pPr algn="ctr" defTabSz="914099"/>
            <a:r>
              <a:rPr lang="en-US" sz="2000" dirty="0">
                <a:solidFill>
                  <a:srgbClr val="FFFFFF"/>
                </a:solidFill>
                <a:effectLst>
                  <a:outerShdw blurRad="38100" dist="38100" dir="2700000" algn="tl">
                    <a:srgbClr val="000000">
                      <a:alpha val="43137"/>
                    </a:srgbClr>
                  </a:outerShdw>
                </a:effectLst>
                <a:latin typeface="Segoe" pitchFamily="34" charset="0"/>
              </a:rPr>
              <a:t>Enhancements</a:t>
            </a:r>
          </a:p>
        </p:txBody>
      </p:sp>
      <p:sp>
        <p:nvSpPr>
          <p:cNvPr id="22" name="Rounded Rectangle 8"/>
          <p:cNvSpPr/>
          <p:nvPr/>
        </p:nvSpPr>
        <p:spPr bwMode="auto">
          <a:xfrm>
            <a:off x="6167438" y="2143117"/>
            <a:ext cx="1857388" cy="882953"/>
          </a:xfrm>
          <a:prstGeom prst="roundRect">
            <a:avLst>
              <a:gd name="adj" fmla="val 9033"/>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300" dirty="0">
                <a:solidFill>
                  <a:srgbClr val="FFFFFF"/>
                </a:solidFill>
                <a:effectLst>
                  <a:outerShdw blurRad="38100" dist="38100" dir="2700000" algn="tl">
                    <a:srgbClr val="000000">
                      <a:alpha val="43137"/>
                    </a:srgbClr>
                  </a:outerShdw>
                </a:effectLst>
                <a:latin typeface="Segoe" pitchFamily="34" charset="0"/>
              </a:rPr>
              <a:t>Add-in</a:t>
            </a:r>
          </a:p>
          <a:p>
            <a:pPr algn="ctr" defTabSz="914099"/>
            <a:r>
              <a:rPr lang="en-US" sz="2300" dirty="0">
                <a:solidFill>
                  <a:srgbClr val="FFFFFF"/>
                </a:solidFill>
                <a:effectLst>
                  <a:outerShdw blurRad="38100" dist="38100" dir="2700000" algn="tl">
                    <a:srgbClr val="000000">
                      <a:alpha val="43137"/>
                    </a:srgbClr>
                  </a:outerShdw>
                </a:effectLst>
                <a:latin typeface="Segoe" pitchFamily="34" charset="0"/>
              </a:rPr>
              <a:t>Framework</a:t>
            </a:r>
          </a:p>
        </p:txBody>
      </p:sp>
      <p:sp>
        <p:nvSpPr>
          <p:cNvPr id="23" name="Rounded Rectangle 8"/>
          <p:cNvSpPr/>
          <p:nvPr/>
        </p:nvSpPr>
        <p:spPr bwMode="auto">
          <a:xfrm>
            <a:off x="8167702" y="2143117"/>
            <a:ext cx="1857388" cy="882953"/>
          </a:xfrm>
          <a:prstGeom prst="roundRect">
            <a:avLst>
              <a:gd name="adj" fmla="val 9033"/>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a:solidFill>
                  <a:srgbClr val="FFFFFF"/>
                </a:solidFill>
                <a:effectLst>
                  <a:outerShdw blurRad="38100" dist="38100" dir="2700000" algn="tl">
                    <a:srgbClr val="000000">
                      <a:alpha val="43137"/>
                    </a:srgbClr>
                  </a:outerShdw>
                </a:effectLst>
                <a:latin typeface="Segoe" pitchFamily="34" charset="0"/>
              </a:rPr>
              <a:t>Additional</a:t>
            </a:r>
          </a:p>
          <a:p>
            <a:pPr algn="ctr" defTabSz="914099"/>
            <a:r>
              <a:rPr lang="en-US" sz="2000" dirty="0">
                <a:solidFill>
                  <a:srgbClr val="FFFFFF"/>
                </a:solidFill>
                <a:effectLst>
                  <a:outerShdw blurRad="38100" dist="38100" dir="2700000" algn="tl">
                    <a:srgbClr val="000000">
                      <a:alpha val="43137"/>
                    </a:srgbClr>
                  </a:outerShdw>
                </a:effectLst>
                <a:latin typeface="Segoe" pitchFamily="34" charset="0"/>
              </a:rPr>
              <a:t>Enhancements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1000"/>
                                        <p:tgtEl>
                                          <p:spTgt spid="22"/>
                                        </p:tgtEl>
                                      </p:cBhvr>
                                    </p:animEffect>
                                    <p:anim calcmode="lin" valueType="num">
                                      <p:cBhvr>
                                        <p:cTn id="23" dur="1000" fill="hold"/>
                                        <p:tgtEl>
                                          <p:spTgt spid="22"/>
                                        </p:tgtEl>
                                        <p:attrNameLst>
                                          <p:attrName>ppt_x</p:attrName>
                                        </p:attrNameLst>
                                      </p:cBhvr>
                                      <p:tavLst>
                                        <p:tav tm="0">
                                          <p:val>
                                            <p:strVal val="#ppt_x"/>
                                          </p:val>
                                        </p:tav>
                                        <p:tav tm="100000">
                                          <p:val>
                                            <p:strVal val="#ppt_x"/>
                                          </p:val>
                                        </p:tav>
                                      </p:tavLst>
                                    </p:anim>
                                    <p:anim calcmode="lin" valueType="num">
                                      <p:cBhvr>
                                        <p:cTn id="24" dur="1000" fill="hold"/>
                                        <p:tgtEl>
                                          <p:spTgt spid="2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
                                          </p:val>
                                        </p:tav>
                                        <p:tav tm="100000">
                                          <p:val>
                                            <p:strVal val="#ppt_x"/>
                                          </p:val>
                                        </p:tav>
                                      </p:tavLst>
                                    </p:anim>
                                    <p:anim calcmode="lin" valueType="num">
                                      <p:cBhvr>
                                        <p:cTn id="2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4" grpId="0" animBg="1"/>
      <p:bldP spid="21" grpId="0" animBg="1"/>
      <p:bldP spid="22" grpId="0" animBg="1"/>
      <p:bldP spid="2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コンテンツ プレースホルダ 34"/>
          <p:cNvSpPr>
            <a:spLocks noGrp="1"/>
          </p:cNvSpPr>
          <p:nvPr>
            <p:ph sz="quarter" idx="10"/>
          </p:nvPr>
        </p:nvSpPr>
        <p:spPr/>
        <p:txBody>
          <a:bodyPr>
            <a:normAutofit/>
          </a:bodyPr>
          <a:lstStyle/>
          <a:p>
            <a:r>
              <a:rPr lang="en-US" altLang="ja-JP" dirty="0"/>
              <a:t>COM (Component Object Model)</a:t>
            </a:r>
          </a:p>
          <a:p>
            <a:pPr lvl="1"/>
            <a:r>
              <a:rPr lang="ja-JP" altLang="en-US" dirty="0"/>
              <a:t>ビジネスロジックを部品（カプセル）化</a:t>
            </a:r>
          </a:p>
          <a:p>
            <a:pPr lvl="1"/>
            <a:r>
              <a:rPr lang="ja-JP" altLang="en-US" dirty="0"/>
              <a:t>共通のインターフェイス定義</a:t>
            </a:r>
          </a:p>
          <a:p>
            <a:pPr lvl="1"/>
            <a:r>
              <a:rPr lang="ja-JP" altLang="en-US" dirty="0"/>
              <a:t>コンポーネントとして共有、再利用</a:t>
            </a:r>
          </a:p>
          <a:p>
            <a:r>
              <a:rPr lang="en-US" altLang="ja-JP" dirty="0"/>
              <a:t>COM</a:t>
            </a:r>
            <a:r>
              <a:rPr lang="ja-JP" altLang="en-US" dirty="0"/>
              <a:t>のメリット</a:t>
            </a:r>
          </a:p>
          <a:p>
            <a:pPr lvl="1"/>
            <a:r>
              <a:rPr lang="ja-JP" altLang="en-US" dirty="0"/>
              <a:t>生産性の向上</a:t>
            </a:r>
          </a:p>
          <a:p>
            <a:pPr lvl="1"/>
            <a:r>
              <a:rPr lang="ja-JP" altLang="en-US" dirty="0"/>
              <a:t>保守性の向上</a:t>
            </a:r>
          </a:p>
          <a:p>
            <a:pPr lvl="1"/>
            <a:r>
              <a:rPr lang="ja-JP" altLang="en-US" dirty="0"/>
              <a:t>言語に非依存</a:t>
            </a:r>
            <a:br>
              <a:rPr lang="en-US" altLang="ja-JP" dirty="0"/>
            </a:br>
            <a:r>
              <a:rPr lang="en-US" altLang="ja-JP" dirty="0"/>
              <a:t>(Visual Basic,</a:t>
            </a:r>
            <a:r>
              <a:rPr lang="ja-JP" altLang="en-US" dirty="0"/>
              <a:t> </a:t>
            </a:r>
            <a:r>
              <a:rPr lang="en-US" altLang="ja-JP" dirty="0"/>
              <a:t>C++, COBOL,</a:t>
            </a:r>
            <a:r>
              <a:rPr lang="ja-JP" altLang="en-US" dirty="0"/>
              <a:t> </a:t>
            </a:r>
            <a:r>
              <a:rPr lang="en-US" altLang="ja-JP" dirty="0"/>
              <a:t>Java etc)</a:t>
            </a:r>
          </a:p>
          <a:p>
            <a:endParaRPr kumimoji="1" lang="ja-JP" altLang="en-US" dirty="0"/>
          </a:p>
        </p:txBody>
      </p:sp>
      <p:grpSp>
        <p:nvGrpSpPr>
          <p:cNvPr id="2" name="Group 2"/>
          <p:cNvGrpSpPr>
            <a:grpSpLocks/>
          </p:cNvGrpSpPr>
          <p:nvPr/>
        </p:nvGrpSpPr>
        <p:grpSpPr bwMode="ltGray">
          <a:xfrm>
            <a:off x="5381620" y="3830638"/>
            <a:ext cx="5029200" cy="2646362"/>
            <a:chOff x="2544" y="2413"/>
            <a:chExt cx="3168" cy="1667"/>
          </a:xfrm>
        </p:grpSpPr>
        <p:sp>
          <p:nvSpPr>
            <p:cNvPr id="779267" name="Rectangle 3"/>
            <p:cNvSpPr>
              <a:spLocks noChangeArrowheads="1"/>
            </p:cNvSpPr>
            <p:nvPr>
              <p:custDataLst>
                <p:tags r:id="rId4"/>
              </p:custDataLst>
            </p:nvPr>
          </p:nvSpPr>
          <p:spPr bwMode="ltGray">
            <a:xfrm>
              <a:off x="2544" y="2413"/>
              <a:ext cx="3168" cy="1667"/>
            </a:xfrm>
            <a:prstGeom prst="rect">
              <a:avLst/>
            </a:prstGeom>
            <a:solidFill>
              <a:srgbClr val="D2D2D2"/>
            </a:solidFill>
            <a:ln w="12700">
              <a:noFill/>
              <a:miter lim="800000"/>
              <a:headEnd/>
              <a:tailEnd/>
            </a:ln>
            <a:effectLst/>
            <a:extLst>
              <a:ext uri="{91240B29-F687-4F45-9708-019B960494DF}">
                <a14:hiddenLine xmlns:a14="http://schemas.microsoft.com/office/drawing/2010/main" w="12700">
                  <a:solidFill>
                    <a:schemeClr val="tx1"/>
                  </a:solidFill>
                  <a:miter lim="800000"/>
                  <a:headEnd/>
                  <a:tailEnd/>
                </a14:hiddenLine>
              </a:ext>
            </a:extLst>
          </p:spPr>
          <p:txBody>
            <a:bodyPr wrap="none" lIns="92075" tIns="46038" rIns="92075" bIns="46038" anchorCtr="1"/>
            <a:lstStyle/>
            <a:p>
              <a:pPr algn="ctr"/>
              <a:r>
                <a:rPr lang="ja-JP" altLang="en-US" dirty="0">
                  <a:solidFill>
                    <a:srgbClr val="FFFFFF"/>
                  </a:solidFill>
                  <a:effectLst>
                    <a:outerShdw blurRad="38100" dist="38100" dir="2700000" algn="tl">
                      <a:srgbClr val="000000"/>
                    </a:outerShdw>
                  </a:effectLst>
                </a:rPr>
                <a:t>クライアント</a:t>
              </a:r>
              <a:r>
                <a:rPr lang="ja-JP" altLang="en-US" i="1" dirty="0">
                  <a:solidFill>
                    <a:srgbClr val="FFFFFF"/>
                  </a:solidFill>
                  <a:effectLst>
                    <a:outerShdw blurRad="38100" dist="38100" dir="2700000" algn="tl">
                      <a:srgbClr val="000000"/>
                    </a:outerShdw>
                  </a:effectLst>
                </a:rPr>
                <a:t> </a:t>
              </a:r>
            </a:p>
          </p:txBody>
        </p:sp>
        <p:sp>
          <p:nvSpPr>
            <p:cNvPr id="779268" name="AutoShape 4"/>
            <p:cNvSpPr>
              <a:spLocks noChangeArrowheads="1"/>
            </p:cNvSpPr>
            <p:nvPr>
              <p:custDataLst>
                <p:tags r:id="rId5"/>
              </p:custDataLst>
            </p:nvPr>
          </p:nvSpPr>
          <p:spPr bwMode="ltGray">
            <a:xfrm rot="16200000" flipH="1">
              <a:off x="3984" y="3136"/>
              <a:ext cx="192" cy="480"/>
            </a:xfrm>
            <a:prstGeom prst="cube">
              <a:avLst>
                <a:gd name="adj" fmla="val 12477"/>
              </a:avLst>
            </a:prstGeom>
            <a:solidFill>
              <a:srgbClr val="0072C6"/>
            </a:solidFill>
            <a:ln w="12700">
              <a:noFill/>
              <a:miter lim="800000"/>
              <a:headEnd/>
              <a:tailEnd/>
            </a:ln>
            <a:effectLst/>
            <a:extLst>
              <a:ext uri="{91240B29-F687-4F45-9708-019B960494DF}">
                <a14:hiddenLine xmlns:a14="http://schemas.microsoft.com/office/drawing/2010/main" w="12700">
                  <a:solidFill>
                    <a:schemeClr val="tx2"/>
                  </a:solidFill>
                  <a:miter lim="800000"/>
                  <a:headEnd/>
                  <a:tailEnd/>
                </a14:hiddenLine>
              </a:ext>
            </a:extLst>
          </p:spPr>
          <p:txBody>
            <a:bodyPr wrap="none" anchor="ctr"/>
            <a:lstStyle/>
            <a:p>
              <a:endParaRPr lang="ja-JP" altLang="en-US">
                <a:solidFill>
                  <a:srgbClr val="FFFFFF"/>
                </a:solidFill>
              </a:endParaRPr>
            </a:p>
          </p:txBody>
        </p:sp>
        <p:sp>
          <p:nvSpPr>
            <p:cNvPr id="779269" name="Rectangle 5"/>
            <p:cNvSpPr>
              <a:spLocks noChangeArrowheads="1"/>
            </p:cNvSpPr>
            <p:nvPr/>
          </p:nvSpPr>
          <p:spPr bwMode="ltGray">
            <a:xfrm>
              <a:off x="3857" y="3263"/>
              <a:ext cx="408" cy="214"/>
            </a:xfrm>
            <a:prstGeom prst="rect">
              <a:avLst/>
            </a:prstGeom>
            <a:noFill/>
            <a:ln w="9525">
              <a:noFill/>
              <a:miter lim="800000"/>
              <a:headEnd/>
              <a:tailEnd/>
            </a:ln>
            <a:effectLst/>
          </p:spPr>
          <p:txBody>
            <a:bodyPr wrap="none" lIns="92075" tIns="46038" rIns="92075" bIns="46038">
              <a:spAutoFit/>
            </a:bodyPr>
            <a:lstStyle/>
            <a:p>
              <a:r>
                <a:rPr lang="en-US" altLang="ja-JP" sz="1600" dirty="0">
                  <a:solidFill>
                    <a:srgbClr val="FFFFFF"/>
                  </a:solidFill>
                  <a:effectLst>
                    <a:outerShdw blurRad="38100" dist="38100" dir="2700000" algn="tl">
                      <a:srgbClr val="000000"/>
                    </a:outerShdw>
                  </a:effectLst>
                </a:rPr>
                <a:t>LRPC</a:t>
              </a:r>
            </a:p>
          </p:txBody>
        </p:sp>
        <p:grpSp>
          <p:nvGrpSpPr>
            <p:cNvPr id="3" name="Group 6"/>
            <p:cNvGrpSpPr>
              <a:grpSpLocks/>
            </p:cNvGrpSpPr>
            <p:nvPr/>
          </p:nvGrpSpPr>
          <p:grpSpPr bwMode="ltGray">
            <a:xfrm>
              <a:off x="4320" y="2719"/>
              <a:ext cx="368" cy="1264"/>
              <a:chOff x="4272" y="2864"/>
              <a:chExt cx="368" cy="1264"/>
            </a:xfrm>
          </p:grpSpPr>
          <p:sp>
            <p:nvSpPr>
              <p:cNvPr id="779271" name="AutoShape 7"/>
              <p:cNvSpPr>
                <a:spLocks noChangeArrowheads="1"/>
              </p:cNvSpPr>
              <p:nvPr>
                <p:custDataLst>
                  <p:tags r:id="rId7"/>
                </p:custDataLst>
              </p:nvPr>
            </p:nvSpPr>
            <p:spPr bwMode="ltGray">
              <a:xfrm rot="16200000" flipH="1">
                <a:off x="3822" y="3314"/>
                <a:ext cx="1264" cy="363"/>
              </a:xfrm>
              <a:prstGeom prst="cube">
                <a:avLst>
                  <a:gd name="adj" fmla="val 12477"/>
                </a:avLst>
              </a:prstGeom>
              <a:solidFill>
                <a:srgbClr val="00188F"/>
              </a:solidFill>
              <a:ln w="12700">
                <a:noFill/>
                <a:miter lim="800000"/>
                <a:headEnd/>
                <a:tailEnd/>
              </a:ln>
              <a:effectLst/>
              <a:extLst>
                <a:ext uri="{91240B29-F687-4F45-9708-019B960494DF}">
                  <a14:hiddenLine xmlns:a14="http://schemas.microsoft.com/office/drawing/2010/main" w="12700">
                    <a:solidFill>
                      <a:schemeClr val="tx2"/>
                    </a:solidFill>
                    <a:miter lim="800000"/>
                    <a:headEnd/>
                    <a:tailEnd/>
                  </a14:hiddenLine>
                </a:ext>
              </a:extLst>
            </p:spPr>
            <p:txBody>
              <a:bodyPr wrap="none" anchor="ctr"/>
              <a:lstStyle/>
              <a:p>
                <a:endParaRPr lang="ja-JP" altLang="en-US">
                  <a:solidFill>
                    <a:srgbClr val="FFFFFF"/>
                  </a:solidFill>
                </a:endParaRPr>
              </a:p>
            </p:txBody>
          </p:sp>
          <p:sp>
            <p:nvSpPr>
              <p:cNvPr id="779272" name="Rectangle 8"/>
              <p:cNvSpPr>
                <a:spLocks noChangeArrowheads="1"/>
              </p:cNvSpPr>
              <p:nvPr/>
            </p:nvSpPr>
            <p:spPr bwMode="ltGray">
              <a:xfrm>
                <a:off x="4320" y="3023"/>
                <a:ext cx="320" cy="873"/>
              </a:xfrm>
              <a:prstGeom prst="rect">
                <a:avLst/>
              </a:prstGeom>
              <a:noFill/>
              <a:ln w="9525">
                <a:noFill/>
                <a:miter lim="800000"/>
                <a:headEnd/>
                <a:tailEnd/>
              </a:ln>
              <a:effectLst/>
            </p:spPr>
            <p:txBody>
              <a:bodyPr wrap="none" lIns="92075" tIns="46038" rIns="92075" bIns="46038">
                <a:spAutoFit/>
              </a:bodyPr>
              <a:lstStyle/>
              <a:p>
                <a:pPr algn="ctr"/>
                <a:r>
                  <a:rPr lang="en-US" altLang="ja-JP" sz="2800" dirty="0">
                    <a:solidFill>
                      <a:srgbClr val="FFFFFF"/>
                    </a:solidFill>
                    <a:effectLst>
                      <a:outerShdw blurRad="38100" dist="38100" dir="2700000" algn="tl">
                        <a:srgbClr val="000000"/>
                      </a:outerShdw>
                    </a:effectLst>
                  </a:rPr>
                  <a:t>C</a:t>
                </a:r>
              </a:p>
              <a:p>
                <a:pPr algn="ctr"/>
                <a:r>
                  <a:rPr lang="en-US" altLang="ja-JP" sz="2800" dirty="0">
                    <a:solidFill>
                      <a:srgbClr val="FFFFFF"/>
                    </a:solidFill>
                    <a:effectLst>
                      <a:outerShdw blurRad="38100" dist="38100" dir="2700000" algn="tl">
                        <a:srgbClr val="000000"/>
                      </a:outerShdw>
                    </a:effectLst>
                  </a:rPr>
                  <a:t>O</a:t>
                </a:r>
              </a:p>
              <a:p>
                <a:pPr algn="ctr"/>
                <a:r>
                  <a:rPr lang="en-US" altLang="ja-JP" sz="2800" dirty="0">
                    <a:solidFill>
                      <a:srgbClr val="FFFFFF"/>
                    </a:solidFill>
                    <a:effectLst>
                      <a:outerShdw blurRad="38100" dist="38100" dir="2700000" algn="tl">
                        <a:srgbClr val="000000"/>
                      </a:outerShdw>
                    </a:effectLst>
                  </a:rPr>
                  <a:t>M</a:t>
                </a:r>
                <a:endParaRPr lang="en-US" altLang="ja-JP" sz="3200" dirty="0">
                  <a:solidFill>
                    <a:srgbClr val="FFFFFF"/>
                  </a:solidFill>
                  <a:effectLst>
                    <a:outerShdw blurRad="38100" dist="38100" dir="2700000" algn="tl">
                      <a:srgbClr val="000000"/>
                    </a:outerShdw>
                  </a:effectLst>
                </a:endParaRPr>
              </a:p>
            </p:txBody>
          </p:sp>
        </p:grpSp>
        <p:grpSp>
          <p:nvGrpSpPr>
            <p:cNvPr id="4" name="Group 9"/>
            <p:cNvGrpSpPr>
              <a:grpSpLocks/>
            </p:cNvGrpSpPr>
            <p:nvPr/>
          </p:nvGrpSpPr>
          <p:grpSpPr bwMode="ltGray">
            <a:xfrm>
              <a:off x="3525" y="2719"/>
              <a:ext cx="368" cy="1264"/>
              <a:chOff x="4272" y="2864"/>
              <a:chExt cx="368" cy="1264"/>
            </a:xfrm>
          </p:grpSpPr>
          <p:sp>
            <p:nvSpPr>
              <p:cNvPr id="779274" name="AutoShape 10"/>
              <p:cNvSpPr>
                <a:spLocks noChangeArrowheads="1"/>
              </p:cNvSpPr>
              <p:nvPr>
                <p:custDataLst>
                  <p:tags r:id="rId6"/>
                </p:custDataLst>
              </p:nvPr>
            </p:nvSpPr>
            <p:spPr bwMode="ltGray">
              <a:xfrm rot="16200000" flipH="1">
                <a:off x="3822" y="3314"/>
                <a:ext cx="1264" cy="363"/>
              </a:xfrm>
              <a:prstGeom prst="cube">
                <a:avLst>
                  <a:gd name="adj" fmla="val 12477"/>
                </a:avLst>
              </a:prstGeom>
              <a:solidFill>
                <a:srgbClr val="00188F"/>
              </a:solidFill>
              <a:ln w="12700">
                <a:noFill/>
                <a:miter lim="800000"/>
                <a:headEnd/>
                <a:tailEnd/>
              </a:ln>
              <a:effectLst/>
              <a:extLst>
                <a:ext uri="{91240B29-F687-4F45-9708-019B960494DF}">
                  <a14:hiddenLine xmlns:a14="http://schemas.microsoft.com/office/drawing/2010/main" w="12700">
                    <a:solidFill>
                      <a:schemeClr val="tx2"/>
                    </a:solidFill>
                    <a:miter lim="800000"/>
                    <a:headEnd/>
                    <a:tailEnd/>
                  </a14:hiddenLine>
                </a:ext>
              </a:extLst>
            </p:spPr>
            <p:txBody>
              <a:bodyPr wrap="none" anchor="ctr"/>
              <a:lstStyle/>
              <a:p>
                <a:endParaRPr lang="ja-JP" altLang="en-US">
                  <a:solidFill>
                    <a:srgbClr val="FFFFFF"/>
                  </a:solidFill>
                </a:endParaRPr>
              </a:p>
            </p:txBody>
          </p:sp>
          <p:sp>
            <p:nvSpPr>
              <p:cNvPr id="779275" name="Rectangle 11"/>
              <p:cNvSpPr>
                <a:spLocks noChangeArrowheads="1"/>
              </p:cNvSpPr>
              <p:nvPr/>
            </p:nvSpPr>
            <p:spPr bwMode="ltGray">
              <a:xfrm>
                <a:off x="4320" y="3023"/>
                <a:ext cx="320" cy="873"/>
              </a:xfrm>
              <a:prstGeom prst="rect">
                <a:avLst/>
              </a:prstGeom>
              <a:noFill/>
              <a:ln w="9525">
                <a:noFill/>
                <a:miter lim="800000"/>
                <a:headEnd/>
                <a:tailEnd/>
              </a:ln>
              <a:effectLst/>
            </p:spPr>
            <p:txBody>
              <a:bodyPr wrap="none" lIns="92075" tIns="46038" rIns="92075" bIns="46038">
                <a:spAutoFit/>
              </a:bodyPr>
              <a:lstStyle/>
              <a:p>
                <a:pPr algn="ctr"/>
                <a:r>
                  <a:rPr lang="en-US" altLang="ja-JP" sz="2800" dirty="0">
                    <a:solidFill>
                      <a:srgbClr val="FFFFFF"/>
                    </a:solidFill>
                    <a:effectLst>
                      <a:outerShdw blurRad="38100" dist="38100" dir="2700000" algn="tl">
                        <a:srgbClr val="000000"/>
                      </a:outerShdw>
                    </a:effectLst>
                  </a:rPr>
                  <a:t>C</a:t>
                </a:r>
              </a:p>
              <a:p>
                <a:pPr algn="ctr"/>
                <a:r>
                  <a:rPr lang="en-US" altLang="ja-JP" sz="2800" dirty="0">
                    <a:solidFill>
                      <a:srgbClr val="FFFFFF"/>
                    </a:solidFill>
                    <a:effectLst>
                      <a:outerShdw blurRad="38100" dist="38100" dir="2700000" algn="tl">
                        <a:srgbClr val="000000"/>
                      </a:outerShdw>
                    </a:effectLst>
                  </a:rPr>
                  <a:t>O</a:t>
                </a:r>
              </a:p>
              <a:p>
                <a:pPr algn="ctr"/>
                <a:r>
                  <a:rPr lang="en-US" altLang="ja-JP" sz="2800" dirty="0">
                    <a:solidFill>
                      <a:srgbClr val="FFFFFF"/>
                    </a:solidFill>
                    <a:effectLst>
                      <a:outerShdw blurRad="38100" dist="38100" dir="2700000" algn="tl">
                        <a:srgbClr val="000000"/>
                      </a:outerShdw>
                    </a:effectLst>
                  </a:rPr>
                  <a:t>M</a:t>
                </a:r>
                <a:endParaRPr lang="en-US" altLang="ja-JP" sz="3200" dirty="0">
                  <a:solidFill>
                    <a:srgbClr val="FFFFFF"/>
                  </a:solidFill>
                  <a:effectLst>
                    <a:outerShdw blurRad="38100" dist="38100" dir="2700000" algn="tl">
                      <a:srgbClr val="000000"/>
                    </a:outerShdw>
                  </a:effectLst>
                </a:endParaRPr>
              </a:p>
            </p:txBody>
          </p:sp>
        </p:grpSp>
      </p:grpSp>
      <p:sp>
        <p:nvSpPr>
          <p:cNvPr id="779277" name="Line 13"/>
          <p:cNvSpPr>
            <a:spLocks noChangeShapeType="1"/>
          </p:cNvSpPr>
          <p:nvPr/>
        </p:nvSpPr>
        <p:spPr bwMode="auto">
          <a:xfrm flipV="1">
            <a:off x="8810620" y="5334000"/>
            <a:ext cx="381000" cy="0"/>
          </a:xfrm>
          <a:prstGeom prst="line">
            <a:avLst/>
          </a:prstGeom>
          <a:noFill/>
          <a:ln w="19050">
            <a:solidFill>
              <a:schemeClr val="tx2"/>
            </a:solidFill>
            <a:round/>
            <a:headEnd type="none" w="sm" len="sm"/>
            <a:tailEnd type="stealth" w="med" len="lg"/>
          </a:ln>
          <a:effectLst/>
        </p:spPr>
        <p:txBody>
          <a:bodyPr wrap="none" anchor="ctr"/>
          <a:lstStyle/>
          <a:p>
            <a:endParaRPr lang="ja-JP" altLang="en-US">
              <a:solidFill>
                <a:srgbClr val="FFFFFF"/>
              </a:solidFill>
            </a:endParaRPr>
          </a:p>
        </p:txBody>
      </p:sp>
      <p:sp>
        <p:nvSpPr>
          <p:cNvPr id="779279" name="Line 15"/>
          <p:cNvSpPr>
            <a:spLocks noChangeShapeType="1"/>
          </p:cNvSpPr>
          <p:nvPr/>
        </p:nvSpPr>
        <p:spPr bwMode="auto">
          <a:xfrm>
            <a:off x="6677020" y="5334000"/>
            <a:ext cx="304800" cy="0"/>
          </a:xfrm>
          <a:prstGeom prst="line">
            <a:avLst/>
          </a:prstGeom>
          <a:noFill/>
          <a:ln w="19050">
            <a:solidFill>
              <a:schemeClr val="tx2"/>
            </a:solidFill>
            <a:round/>
            <a:headEnd type="none" w="sm" len="sm"/>
            <a:tailEnd type="stealth" w="med" len="lg"/>
          </a:ln>
          <a:effectLst/>
        </p:spPr>
        <p:txBody>
          <a:bodyPr wrap="none" anchor="ctr"/>
          <a:lstStyle/>
          <a:p>
            <a:endParaRPr lang="ja-JP" altLang="en-US">
              <a:solidFill>
                <a:srgbClr val="FFFFFF"/>
              </a:solidFill>
            </a:endParaRPr>
          </a:p>
        </p:txBody>
      </p:sp>
      <p:grpSp>
        <p:nvGrpSpPr>
          <p:cNvPr id="5" name="Group 16"/>
          <p:cNvGrpSpPr>
            <a:grpSpLocks/>
          </p:cNvGrpSpPr>
          <p:nvPr/>
        </p:nvGrpSpPr>
        <p:grpSpPr bwMode="auto">
          <a:xfrm>
            <a:off x="9247185" y="4724400"/>
            <a:ext cx="1107420" cy="990600"/>
            <a:chOff x="4558" y="3024"/>
            <a:chExt cx="895" cy="720"/>
          </a:xfrm>
        </p:grpSpPr>
        <p:sp>
          <p:nvSpPr>
            <p:cNvPr id="779281" name="Line 17"/>
            <p:cNvSpPr>
              <a:spLocks noChangeShapeType="1"/>
            </p:cNvSpPr>
            <p:nvPr/>
          </p:nvSpPr>
          <p:spPr bwMode="auto">
            <a:xfrm>
              <a:off x="5235" y="3134"/>
              <a:ext cx="0" cy="127"/>
            </a:xfrm>
            <a:prstGeom prst="line">
              <a:avLst/>
            </a:prstGeom>
            <a:noFill/>
            <a:ln w="50800">
              <a:solidFill>
                <a:schemeClr val="tx2"/>
              </a:solidFill>
              <a:round/>
              <a:headEnd type="none" w="sm" len="sm"/>
              <a:tailEnd type="none" w="sm" len="sm"/>
            </a:ln>
            <a:effectLst/>
          </p:spPr>
          <p:txBody>
            <a:bodyPr wrap="none" anchor="ctr"/>
            <a:lstStyle/>
            <a:p>
              <a:endParaRPr lang="ja-JP" altLang="en-US">
                <a:solidFill>
                  <a:srgbClr val="FFFFFF"/>
                </a:solidFill>
              </a:endParaRPr>
            </a:p>
          </p:txBody>
        </p:sp>
        <p:sp>
          <p:nvSpPr>
            <p:cNvPr id="779282" name="AutoShape 18"/>
            <p:cNvSpPr>
              <a:spLocks noChangeArrowheads="1"/>
            </p:cNvSpPr>
            <p:nvPr>
              <p:custDataLst>
                <p:tags r:id="rId3"/>
              </p:custDataLst>
            </p:nvPr>
          </p:nvSpPr>
          <p:spPr bwMode="auto">
            <a:xfrm rot="16200000" flipH="1">
              <a:off x="4877" y="3197"/>
              <a:ext cx="479" cy="615"/>
            </a:xfrm>
            <a:prstGeom prst="cube">
              <a:avLst>
                <a:gd name="adj" fmla="val 12477"/>
              </a:avLst>
            </a:prstGeom>
            <a:solidFill>
              <a:srgbClr val="007233"/>
            </a:solidFill>
            <a:ln w="12700">
              <a:noFill/>
              <a:miter lim="800000"/>
              <a:headEnd/>
              <a:tailEnd/>
            </a:ln>
            <a:effectLst/>
            <a:extLst>
              <a:ext uri="{91240B29-F687-4F45-9708-019B960494DF}">
                <a14:hiddenLine xmlns:a14="http://schemas.microsoft.com/office/drawing/2010/main" w="12700">
                  <a:solidFill>
                    <a:schemeClr val="tx2"/>
                  </a:solidFill>
                  <a:miter lim="800000"/>
                  <a:headEnd/>
                  <a:tailEnd/>
                </a14:hiddenLine>
              </a:ext>
            </a:extLst>
          </p:spPr>
          <p:txBody>
            <a:bodyPr wrap="none" anchor="ctr"/>
            <a:lstStyle/>
            <a:p>
              <a:endParaRPr lang="ja-JP" altLang="en-US">
                <a:solidFill>
                  <a:srgbClr val="FFFFFF"/>
                </a:solidFill>
              </a:endParaRPr>
            </a:p>
          </p:txBody>
        </p:sp>
        <p:sp>
          <p:nvSpPr>
            <p:cNvPr id="779283" name="Oval 19"/>
            <p:cNvSpPr>
              <a:spLocks noChangeArrowheads="1"/>
            </p:cNvSpPr>
            <p:nvPr/>
          </p:nvSpPr>
          <p:spPr bwMode="auto">
            <a:xfrm>
              <a:off x="4558" y="3420"/>
              <a:ext cx="107" cy="107"/>
            </a:xfrm>
            <a:prstGeom prst="ellipse">
              <a:avLst/>
            </a:prstGeom>
            <a:gradFill rotWithShape="0">
              <a:gsLst>
                <a:gs pos="0">
                  <a:srgbClr val="14D3C1"/>
                </a:gs>
                <a:gs pos="100000">
                  <a:srgbClr val="14D3C1">
                    <a:gamma/>
                    <a:shade val="29804"/>
                    <a:invGamma/>
                  </a:srgbClr>
                </a:gs>
              </a:gsLst>
              <a:path path="shape">
                <a:fillToRect l="50000" t="50000" r="50000" b="50000"/>
              </a:path>
            </a:gradFill>
            <a:ln w="12700">
              <a:solidFill>
                <a:schemeClr val="tx2"/>
              </a:solidFill>
              <a:round/>
              <a:headEnd/>
              <a:tailEnd/>
            </a:ln>
            <a:effectLst/>
          </p:spPr>
          <p:txBody>
            <a:bodyPr wrap="none" anchor="ctr"/>
            <a:lstStyle/>
            <a:p>
              <a:endParaRPr lang="ja-JP" altLang="en-US">
                <a:solidFill>
                  <a:srgbClr val="FFFFFF"/>
                </a:solidFill>
              </a:endParaRPr>
            </a:p>
          </p:txBody>
        </p:sp>
        <p:sp>
          <p:nvSpPr>
            <p:cNvPr id="779284" name="Line 20"/>
            <p:cNvSpPr>
              <a:spLocks noChangeShapeType="1"/>
            </p:cNvSpPr>
            <p:nvPr/>
          </p:nvSpPr>
          <p:spPr bwMode="auto">
            <a:xfrm flipH="1">
              <a:off x="4669" y="3472"/>
              <a:ext cx="147" cy="0"/>
            </a:xfrm>
            <a:prstGeom prst="line">
              <a:avLst/>
            </a:prstGeom>
            <a:noFill/>
            <a:ln w="50800">
              <a:solidFill>
                <a:schemeClr val="tx2"/>
              </a:solidFill>
              <a:round/>
              <a:headEnd type="none" w="sm" len="sm"/>
              <a:tailEnd type="none" w="sm" len="sm"/>
            </a:ln>
            <a:effectLst/>
          </p:spPr>
          <p:txBody>
            <a:bodyPr wrap="none" anchor="ctr"/>
            <a:lstStyle/>
            <a:p>
              <a:endParaRPr lang="ja-JP" altLang="en-US">
                <a:solidFill>
                  <a:srgbClr val="FFFFFF"/>
                </a:solidFill>
              </a:endParaRPr>
            </a:p>
          </p:txBody>
        </p:sp>
        <p:sp>
          <p:nvSpPr>
            <p:cNvPr id="779285" name="Oval 21"/>
            <p:cNvSpPr>
              <a:spLocks noChangeArrowheads="1"/>
            </p:cNvSpPr>
            <p:nvPr/>
          </p:nvSpPr>
          <p:spPr bwMode="auto">
            <a:xfrm>
              <a:off x="5180" y="3024"/>
              <a:ext cx="107" cy="107"/>
            </a:xfrm>
            <a:prstGeom prst="ellipse">
              <a:avLst/>
            </a:prstGeom>
            <a:gradFill rotWithShape="0">
              <a:gsLst>
                <a:gs pos="0">
                  <a:srgbClr val="14D3C1"/>
                </a:gs>
                <a:gs pos="100000">
                  <a:srgbClr val="14D3C1">
                    <a:gamma/>
                    <a:shade val="29804"/>
                    <a:invGamma/>
                  </a:srgbClr>
                </a:gs>
              </a:gsLst>
              <a:path path="shape">
                <a:fillToRect l="50000" t="50000" r="50000" b="50000"/>
              </a:path>
            </a:gradFill>
            <a:ln w="12700">
              <a:solidFill>
                <a:schemeClr val="tx2"/>
              </a:solidFill>
              <a:round/>
              <a:headEnd/>
              <a:tailEnd/>
            </a:ln>
            <a:effectLst/>
          </p:spPr>
          <p:txBody>
            <a:bodyPr wrap="none" anchor="ctr"/>
            <a:lstStyle/>
            <a:p>
              <a:endParaRPr lang="ja-JP" altLang="en-US">
                <a:solidFill>
                  <a:srgbClr val="FFFFFF"/>
                </a:solidFill>
              </a:endParaRPr>
            </a:p>
          </p:txBody>
        </p:sp>
        <p:sp>
          <p:nvSpPr>
            <p:cNvPr id="779286" name="Rectangle 22"/>
            <p:cNvSpPr>
              <a:spLocks noChangeArrowheads="1"/>
            </p:cNvSpPr>
            <p:nvPr/>
          </p:nvSpPr>
          <p:spPr bwMode="auto">
            <a:xfrm>
              <a:off x="4817" y="3312"/>
              <a:ext cx="636" cy="426"/>
            </a:xfrm>
            <a:prstGeom prst="rect">
              <a:avLst/>
            </a:prstGeom>
            <a:noFill/>
            <a:ln w="9525">
              <a:noFill/>
              <a:miter lim="800000"/>
              <a:headEnd/>
              <a:tailEnd/>
            </a:ln>
            <a:effectLst/>
          </p:spPr>
          <p:txBody>
            <a:bodyPr wrap="none" lIns="92075" tIns="46038" rIns="92075" bIns="46038">
              <a:spAutoFit/>
            </a:bodyPr>
            <a:lstStyle/>
            <a:p>
              <a:pPr algn="ctr"/>
              <a:r>
                <a:rPr lang="ja-JP" altLang="en-US" sz="1600" dirty="0">
                  <a:solidFill>
                    <a:srgbClr val="FFFFFF"/>
                  </a:solidFill>
                  <a:effectLst>
                    <a:outerShdw blurRad="38100" dist="38100" dir="2700000" algn="tl">
                      <a:srgbClr val="000000"/>
                    </a:outerShdw>
                  </a:effectLst>
                </a:rPr>
                <a:t>コンポー</a:t>
              </a:r>
              <a:br>
                <a:rPr lang="ja-JP" altLang="en-US" sz="1600" dirty="0">
                  <a:solidFill>
                    <a:srgbClr val="FFFFFF"/>
                  </a:solidFill>
                  <a:effectLst>
                    <a:outerShdw blurRad="38100" dist="38100" dir="2700000" algn="tl">
                      <a:srgbClr val="000000"/>
                    </a:outerShdw>
                  </a:effectLst>
                </a:rPr>
              </a:br>
              <a:r>
                <a:rPr lang="ja-JP" altLang="en-US" sz="1600" dirty="0">
                  <a:solidFill>
                    <a:srgbClr val="FFFFFF"/>
                  </a:solidFill>
                  <a:effectLst>
                    <a:outerShdw blurRad="38100" dist="38100" dir="2700000" algn="tl">
                      <a:srgbClr val="000000"/>
                    </a:outerShdw>
                  </a:effectLst>
                </a:rPr>
                <a:t>ネント</a:t>
              </a:r>
            </a:p>
          </p:txBody>
        </p:sp>
      </p:grpSp>
      <p:grpSp>
        <p:nvGrpSpPr>
          <p:cNvPr id="6" name="Group 23"/>
          <p:cNvGrpSpPr>
            <a:grpSpLocks/>
          </p:cNvGrpSpPr>
          <p:nvPr/>
        </p:nvGrpSpPr>
        <p:grpSpPr bwMode="auto">
          <a:xfrm>
            <a:off x="5457820" y="4875213"/>
            <a:ext cx="1295400" cy="855662"/>
            <a:chOff x="672" y="2832"/>
            <a:chExt cx="720" cy="539"/>
          </a:xfrm>
        </p:grpSpPr>
        <p:sp>
          <p:nvSpPr>
            <p:cNvPr id="779288" name="AutoShape 24"/>
            <p:cNvSpPr>
              <a:spLocks noChangeArrowheads="1"/>
            </p:cNvSpPr>
            <p:nvPr>
              <p:custDataLst>
                <p:tags r:id="rId2"/>
              </p:custDataLst>
            </p:nvPr>
          </p:nvSpPr>
          <p:spPr bwMode="auto">
            <a:xfrm rot="16200000" flipH="1">
              <a:off x="738" y="2766"/>
              <a:ext cx="539" cy="672"/>
            </a:xfrm>
            <a:prstGeom prst="cube">
              <a:avLst>
                <a:gd name="adj" fmla="val 12477"/>
              </a:avLst>
            </a:prstGeom>
            <a:solidFill>
              <a:srgbClr val="68217A"/>
            </a:solidFill>
            <a:ln w="12700">
              <a:noFill/>
              <a:miter lim="800000"/>
              <a:headEnd/>
              <a:tailEnd/>
            </a:ln>
            <a:effectLst/>
            <a:extLst>
              <a:ext uri="{91240B29-F687-4F45-9708-019B960494DF}">
                <a14:hiddenLine xmlns:a14="http://schemas.microsoft.com/office/drawing/2010/main" w="12700">
                  <a:solidFill>
                    <a:schemeClr val="tx2"/>
                  </a:solidFill>
                  <a:miter lim="800000"/>
                  <a:headEnd/>
                  <a:tailEnd/>
                </a14:hiddenLine>
              </a:ext>
            </a:extLst>
          </p:spPr>
          <p:txBody>
            <a:bodyPr wrap="none" anchor="ctr"/>
            <a:lstStyle/>
            <a:p>
              <a:endParaRPr lang="ja-JP" altLang="en-US">
                <a:solidFill>
                  <a:srgbClr val="FFFFFF"/>
                </a:solidFill>
              </a:endParaRPr>
            </a:p>
          </p:txBody>
        </p:sp>
        <p:sp>
          <p:nvSpPr>
            <p:cNvPr id="779289" name="Rectangle 25"/>
            <p:cNvSpPr>
              <a:spLocks noChangeArrowheads="1"/>
            </p:cNvSpPr>
            <p:nvPr/>
          </p:nvSpPr>
          <p:spPr bwMode="auto">
            <a:xfrm>
              <a:off x="672" y="2832"/>
              <a:ext cx="720" cy="466"/>
            </a:xfrm>
            <a:prstGeom prst="rect">
              <a:avLst/>
            </a:prstGeom>
            <a:noFill/>
            <a:ln w="9525">
              <a:noFill/>
              <a:miter lim="800000"/>
              <a:headEnd/>
              <a:tailEnd/>
            </a:ln>
            <a:effectLst/>
          </p:spPr>
          <p:txBody>
            <a:bodyPr lIns="92075" tIns="46038" rIns="92075" bIns="46038">
              <a:spAutoFit/>
            </a:bodyPr>
            <a:lstStyle/>
            <a:p>
              <a:pPr algn="ctr"/>
              <a:r>
                <a:rPr lang="ja-JP" altLang="en-US" sz="1400" dirty="0">
                  <a:solidFill>
                    <a:srgbClr val="FFFFFF"/>
                  </a:solidFill>
                  <a:effectLst>
                    <a:outerShdw blurRad="38100" dist="38100" dir="2700000" algn="tl">
                      <a:srgbClr val="000000"/>
                    </a:outerShdw>
                  </a:effectLst>
                </a:rPr>
                <a:t>クライアント</a:t>
              </a:r>
            </a:p>
            <a:p>
              <a:pPr algn="ctr"/>
              <a:r>
                <a:rPr lang="ja-JP" altLang="en-US" sz="1400" dirty="0">
                  <a:solidFill>
                    <a:srgbClr val="FFFFFF"/>
                  </a:solidFill>
                  <a:effectLst>
                    <a:outerShdw blurRad="38100" dist="38100" dir="2700000" algn="tl">
                      <a:srgbClr val="000000"/>
                    </a:outerShdw>
                  </a:effectLst>
                </a:rPr>
                <a:t>アプリ</a:t>
              </a:r>
              <a:br>
                <a:rPr lang="ja-JP" altLang="en-US" sz="1400" dirty="0">
                  <a:solidFill>
                    <a:srgbClr val="FFFFFF"/>
                  </a:solidFill>
                  <a:effectLst>
                    <a:outerShdw blurRad="38100" dist="38100" dir="2700000" algn="tl">
                      <a:srgbClr val="000000"/>
                    </a:outerShdw>
                  </a:effectLst>
                </a:rPr>
              </a:br>
              <a:r>
                <a:rPr lang="ja-JP" altLang="en-US" sz="1400" dirty="0">
                  <a:solidFill>
                    <a:srgbClr val="FFFFFF"/>
                  </a:solidFill>
                  <a:effectLst>
                    <a:outerShdw blurRad="38100" dist="38100" dir="2700000" algn="tl">
                      <a:srgbClr val="000000"/>
                    </a:outerShdw>
                  </a:effectLst>
                </a:rPr>
                <a:t>ケーション</a:t>
              </a:r>
            </a:p>
          </p:txBody>
        </p:sp>
      </p:grpSp>
      <p:grpSp>
        <p:nvGrpSpPr>
          <p:cNvPr id="7" name="Group 26"/>
          <p:cNvGrpSpPr>
            <a:grpSpLocks/>
          </p:cNvGrpSpPr>
          <p:nvPr/>
        </p:nvGrpSpPr>
        <p:grpSpPr bwMode="auto">
          <a:xfrm>
            <a:off x="8201021" y="1752600"/>
            <a:ext cx="2005013" cy="1752600"/>
            <a:chOff x="4464" y="960"/>
            <a:chExt cx="1167" cy="1104"/>
          </a:xfrm>
        </p:grpSpPr>
        <p:sp>
          <p:nvSpPr>
            <p:cNvPr id="779291" name="Line 27"/>
            <p:cNvSpPr>
              <a:spLocks noChangeShapeType="1"/>
            </p:cNvSpPr>
            <p:nvPr/>
          </p:nvSpPr>
          <p:spPr bwMode="auto">
            <a:xfrm>
              <a:off x="5376" y="1129"/>
              <a:ext cx="0" cy="194"/>
            </a:xfrm>
            <a:prstGeom prst="line">
              <a:avLst/>
            </a:prstGeom>
            <a:noFill/>
            <a:ln w="50800">
              <a:solidFill>
                <a:schemeClr val="tx2"/>
              </a:solidFill>
              <a:round/>
              <a:headEnd type="none" w="sm" len="sm"/>
              <a:tailEnd type="none" w="sm" len="sm"/>
            </a:ln>
            <a:effectLst/>
          </p:spPr>
          <p:txBody>
            <a:bodyPr wrap="none" anchor="ctr"/>
            <a:lstStyle/>
            <a:p>
              <a:endParaRPr lang="ja-JP" altLang="en-US"/>
            </a:p>
          </p:txBody>
        </p:sp>
        <p:sp>
          <p:nvSpPr>
            <p:cNvPr id="779292" name="AutoShape 28"/>
            <p:cNvSpPr>
              <a:spLocks noChangeArrowheads="1"/>
            </p:cNvSpPr>
            <p:nvPr>
              <p:custDataLst>
                <p:tags r:id="rId1"/>
              </p:custDataLst>
            </p:nvPr>
          </p:nvSpPr>
          <p:spPr bwMode="auto">
            <a:xfrm rot="16200000" flipH="1">
              <a:off x="4850" y="1282"/>
              <a:ext cx="734" cy="829"/>
            </a:xfrm>
            <a:prstGeom prst="cube">
              <a:avLst>
                <a:gd name="adj" fmla="val 12477"/>
              </a:avLst>
            </a:prstGeom>
            <a:solidFill>
              <a:srgbClr val="007233"/>
            </a:solidFill>
            <a:ln w="12700">
              <a:noFill/>
              <a:miter lim="800000"/>
              <a:headEnd/>
              <a:tailEnd/>
            </a:ln>
            <a:effectLst/>
            <a:extLst>
              <a:ext uri="{91240B29-F687-4F45-9708-019B960494DF}">
                <a14:hiddenLine xmlns:a14="http://schemas.microsoft.com/office/drawing/2010/main" w="12700">
                  <a:solidFill>
                    <a:schemeClr val="tx2"/>
                  </a:solidFill>
                  <a:miter lim="800000"/>
                  <a:headEnd/>
                  <a:tailEnd/>
                </a14:hiddenLine>
              </a:ext>
            </a:extLst>
          </p:spPr>
          <p:txBody>
            <a:bodyPr wrap="none" anchor="ctr"/>
            <a:lstStyle/>
            <a:p>
              <a:endParaRPr lang="ja-JP" altLang="en-US">
                <a:solidFill>
                  <a:srgbClr val="FFFFFF"/>
                </a:solidFill>
              </a:endParaRPr>
            </a:p>
          </p:txBody>
        </p:sp>
        <p:sp>
          <p:nvSpPr>
            <p:cNvPr id="779293" name="Oval 29"/>
            <p:cNvSpPr>
              <a:spLocks noChangeArrowheads="1"/>
            </p:cNvSpPr>
            <p:nvPr/>
          </p:nvSpPr>
          <p:spPr bwMode="auto">
            <a:xfrm>
              <a:off x="4464" y="1567"/>
              <a:ext cx="144" cy="164"/>
            </a:xfrm>
            <a:prstGeom prst="ellipse">
              <a:avLst/>
            </a:prstGeom>
            <a:gradFill rotWithShape="0">
              <a:gsLst>
                <a:gs pos="0">
                  <a:srgbClr val="14D3C1"/>
                </a:gs>
                <a:gs pos="100000">
                  <a:srgbClr val="14D3C1">
                    <a:gamma/>
                    <a:shade val="29804"/>
                    <a:invGamma/>
                  </a:srgbClr>
                </a:gs>
              </a:gsLst>
              <a:path path="shape">
                <a:fillToRect l="50000" t="50000" r="50000" b="50000"/>
              </a:path>
            </a:gradFill>
            <a:ln w="12700">
              <a:solidFill>
                <a:schemeClr val="tx2"/>
              </a:solidFill>
              <a:round/>
              <a:headEnd/>
              <a:tailEnd/>
            </a:ln>
            <a:effectLst/>
          </p:spPr>
          <p:txBody>
            <a:bodyPr wrap="none" anchor="ctr"/>
            <a:lstStyle/>
            <a:p>
              <a:endParaRPr lang="ja-JP" altLang="en-US"/>
            </a:p>
          </p:txBody>
        </p:sp>
        <p:sp>
          <p:nvSpPr>
            <p:cNvPr id="779294" name="Line 30"/>
            <p:cNvSpPr>
              <a:spLocks noChangeShapeType="1"/>
            </p:cNvSpPr>
            <p:nvPr/>
          </p:nvSpPr>
          <p:spPr bwMode="auto">
            <a:xfrm flipH="1">
              <a:off x="4614" y="1647"/>
              <a:ext cx="198" cy="0"/>
            </a:xfrm>
            <a:prstGeom prst="line">
              <a:avLst/>
            </a:prstGeom>
            <a:noFill/>
            <a:ln w="50800">
              <a:solidFill>
                <a:schemeClr val="tx2"/>
              </a:solidFill>
              <a:round/>
              <a:headEnd type="none" w="sm" len="sm"/>
              <a:tailEnd type="none" w="sm" len="sm"/>
            </a:ln>
            <a:effectLst/>
          </p:spPr>
          <p:txBody>
            <a:bodyPr wrap="none" anchor="ctr"/>
            <a:lstStyle/>
            <a:p>
              <a:endParaRPr lang="ja-JP" altLang="en-US"/>
            </a:p>
          </p:txBody>
        </p:sp>
        <p:sp>
          <p:nvSpPr>
            <p:cNvPr id="779295" name="Oval 31"/>
            <p:cNvSpPr>
              <a:spLocks noChangeArrowheads="1"/>
            </p:cNvSpPr>
            <p:nvPr/>
          </p:nvSpPr>
          <p:spPr bwMode="auto">
            <a:xfrm>
              <a:off x="5302" y="960"/>
              <a:ext cx="144" cy="164"/>
            </a:xfrm>
            <a:prstGeom prst="ellipse">
              <a:avLst/>
            </a:prstGeom>
            <a:gradFill rotWithShape="0">
              <a:gsLst>
                <a:gs pos="0">
                  <a:srgbClr val="14D3C1"/>
                </a:gs>
                <a:gs pos="100000">
                  <a:srgbClr val="14D3C1">
                    <a:gamma/>
                    <a:shade val="29804"/>
                    <a:invGamma/>
                  </a:srgbClr>
                </a:gs>
              </a:gsLst>
              <a:path path="shape">
                <a:fillToRect l="50000" t="50000" r="50000" b="50000"/>
              </a:path>
            </a:gradFill>
            <a:ln w="12700">
              <a:solidFill>
                <a:schemeClr val="tx2"/>
              </a:solidFill>
              <a:round/>
              <a:headEnd/>
              <a:tailEnd/>
            </a:ln>
            <a:effectLst/>
          </p:spPr>
          <p:txBody>
            <a:bodyPr wrap="none" anchor="ctr"/>
            <a:lstStyle/>
            <a:p>
              <a:endParaRPr lang="ja-JP" altLang="en-US"/>
            </a:p>
          </p:txBody>
        </p:sp>
        <p:sp>
          <p:nvSpPr>
            <p:cNvPr id="779296" name="Rectangle 32"/>
            <p:cNvSpPr>
              <a:spLocks noChangeArrowheads="1"/>
            </p:cNvSpPr>
            <p:nvPr/>
          </p:nvSpPr>
          <p:spPr bwMode="auto">
            <a:xfrm>
              <a:off x="5011" y="1488"/>
              <a:ext cx="535" cy="366"/>
            </a:xfrm>
            <a:prstGeom prst="rect">
              <a:avLst/>
            </a:prstGeom>
            <a:noFill/>
            <a:ln w="9525">
              <a:noFill/>
              <a:miter lim="800000"/>
              <a:headEnd/>
              <a:tailEnd/>
            </a:ln>
            <a:effectLst/>
          </p:spPr>
          <p:txBody>
            <a:bodyPr wrap="none" lIns="92075" tIns="46038" rIns="92075" bIns="46038">
              <a:spAutoFit/>
            </a:bodyPr>
            <a:lstStyle/>
            <a:p>
              <a:pPr algn="ctr"/>
              <a:r>
                <a:rPr lang="ja-JP" altLang="en-US" sz="1600" dirty="0">
                  <a:effectLst>
                    <a:outerShdw blurRad="38100" dist="38100" dir="2700000" algn="tl">
                      <a:srgbClr val="000000"/>
                    </a:outerShdw>
                  </a:effectLst>
                </a:rPr>
                <a:t>ビジネス</a:t>
              </a:r>
              <a:br>
                <a:rPr lang="ja-JP" altLang="en-US" sz="1600" dirty="0">
                  <a:effectLst>
                    <a:outerShdw blurRad="38100" dist="38100" dir="2700000" algn="tl">
                      <a:srgbClr val="000000"/>
                    </a:outerShdw>
                  </a:effectLst>
                </a:rPr>
              </a:br>
              <a:r>
                <a:rPr lang="ja-JP" altLang="en-US" sz="1600" dirty="0">
                  <a:effectLst>
                    <a:outerShdw blurRad="38100" dist="38100" dir="2700000" algn="tl">
                      <a:srgbClr val="000000"/>
                    </a:outerShdw>
                  </a:effectLst>
                </a:rPr>
                <a:t>ロジック</a:t>
              </a:r>
            </a:p>
          </p:txBody>
        </p:sp>
      </p:grpSp>
      <p:sp>
        <p:nvSpPr>
          <p:cNvPr id="34" name="タイトル 33"/>
          <p:cNvSpPr>
            <a:spLocks noGrp="1"/>
          </p:cNvSpPr>
          <p:nvPr>
            <p:ph type="title"/>
          </p:nvPr>
        </p:nvSpPr>
        <p:spPr/>
        <p:txBody>
          <a:bodyPr>
            <a:normAutofit fontScale="90000"/>
          </a:bodyPr>
          <a:lstStyle/>
          <a:p>
            <a:r>
              <a:rPr lang="ja-JP" altLang="en-US"/>
              <a:t>マイクロソフトの分散オブジェクト技術</a:t>
            </a:r>
            <a:br>
              <a:rPr lang="ja-JP" altLang="en-US"/>
            </a:br>
            <a:r>
              <a:rPr lang="en-US" altLang="ja-JP"/>
              <a:t>COM / DCOM (1)</a:t>
            </a:r>
            <a:endParaRPr kumimoji="1" lang="ja-JP"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Rectangle 3"/>
          <p:cNvSpPr>
            <a:spLocks noChangeArrowheads="1"/>
          </p:cNvSpPr>
          <p:nvPr>
            <p:custDataLst>
              <p:tags r:id="rId1"/>
            </p:custDataLst>
          </p:nvPr>
        </p:nvSpPr>
        <p:spPr bwMode="ltGray">
          <a:xfrm>
            <a:off x="1865314" y="2222500"/>
            <a:ext cx="7342187" cy="1333500"/>
          </a:xfrm>
          <a:prstGeom prst="rect">
            <a:avLst/>
          </a:prstGeom>
          <a:solidFill>
            <a:srgbClr val="007233"/>
          </a:solidFill>
          <a:ln w="38100" cap="flat" cmpd="sng" algn="ctr">
            <a:noFill/>
            <a:prstDash val="solid"/>
            <a:headEnd/>
            <a:tailEnd/>
          </a:ln>
          <a:effectLst/>
          <a:extLst>
            <a:ext uri="{91240B29-F687-4F45-9708-019B960494DF}">
              <a14:hiddenLine xmlns:a14="http://schemas.microsoft.com/office/drawing/2010/main" w="38100" cap="flat" cmpd="sng" algn="ctr">
                <a:solidFill>
                  <a:schemeClr val="dk1"/>
                </a:solidFill>
                <a:prstDash val="solid"/>
                <a:headEnd/>
                <a:tailEnd/>
              </a14:hiddenLine>
            </a:ext>
          </a:extLst>
        </p:spPr>
        <p:style>
          <a:lnRef idx="1">
            <a:schemeClr val="dk1"/>
          </a:lnRef>
          <a:fillRef idx="3">
            <a:schemeClr val="dk1"/>
          </a:fillRef>
          <a:effectRef idx="2">
            <a:schemeClr val="dk1"/>
          </a:effectRef>
          <a:fontRef idx="minor">
            <a:schemeClr val="lt1"/>
          </a:fontRef>
        </p:style>
        <p:txBody>
          <a:bodyPr wrap="none" lIns="91436" tIns="45718" rIns="91436" bIns="45718" anchor="ctr">
            <a:flatTx/>
          </a:bodyPr>
          <a:lstStyle/>
          <a:p>
            <a:pPr>
              <a:defRPr/>
            </a:pPr>
            <a:endParaRPr lang="ja-JP" altLang="en-US">
              <a:solidFill>
                <a:srgbClr val="FFFFFF"/>
              </a:solidFill>
            </a:endParaRPr>
          </a:p>
        </p:txBody>
      </p:sp>
      <p:sp>
        <p:nvSpPr>
          <p:cNvPr id="200740" name="AutoShape 36"/>
          <p:cNvSpPr>
            <a:spLocks noChangeArrowheads="1"/>
          </p:cNvSpPr>
          <p:nvPr/>
        </p:nvSpPr>
        <p:spPr bwMode="ltGray">
          <a:xfrm>
            <a:off x="1809750" y="6172201"/>
            <a:ext cx="8572500" cy="614363"/>
          </a:xfrm>
          <a:prstGeom prst="roundRect">
            <a:avLst>
              <a:gd name="adj" fmla="val 16667"/>
            </a:avLst>
          </a:prstGeom>
          <a:solidFill>
            <a:schemeClr val="accent3">
              <a:lumMod val="50000"/>
            </a:schemeClr>
          </a:solidFill>
          <a:ln w="9525">
            <a:solidFill>
              <a:schemeClr val="bg2"/>
            </a:solidFill>
            <a:round/>
            <a:headEnd/>
            <a:tailEnd/>
          </a:ln>
          <a:effectLst/>
        </p:spPr>
        <p:txBody>
          <a:bodyPr wrap="none" lIns="91436" tIns="45718" rIns="91436" bIns="45718" anchor="ctr"/>
          <a:lstStyle/>
          <a:p>
            <a:pPr>
              <a:defRPr/>
            </a:pPr>
            <a:r>
              <a:rPr lang="ja-JP" altLang="en-GB" sz="1400" dirty="0">
                <a:effectLst>
                  <a:outerShdw blurRad="38100" dist="38100" dir="2700000" algn="tl">
                    <a:srgbClr val="000000">
                      <a:alpha val="43137"/>
                    </a:srgbClr>
                  </a:outerShdw>
                </a:effectLst>
                <a:cs typeface="Arial" charset="0"/>
              </a:rPr>
              <a:t>データソース </a:t>
            </a:r>
          </a:p>
        </p:txBody>
      </p:sp>
      <p:sp>
        <p:nvSpPr>
          <p:cNvPr id="200706" name="Rectangle 2"/>
          <p:cNvSpPr>
            <a:spLocks noChangeArrowheads="1"/>
          </p:cNvSpPr>
          <p:nvPr>
            <p:custDataLst>
              <p:tags r:id="rId2"/>
            </p:custDataLst>
          </p:nvPr>
        </p:nvSpPr>
        <p:spPr bwMode="ltGray">
          <a:xfrm>
            <a:off x="1865314" y="5216526"/>
            <a:ext cx="7342187" cy="815975"/>
          </a:xfrm>
          <a:prstGeom prst="rect">
            <a:avLst/>
          </a:prstGeom>
          <a:solidFill>
            <a:srgbClr val="007233"/>
          </a:solidFill>
          <a:ln w="38100" cap="flat" cmpd="sng" algn="ctr">
            <a:noFill/>
            <a:prstDash val="solid"/>
            <a:headEnd/>
            <a:tailEnd/>
          </a:ln>
          <a:effectLst/>
          <a:extLst>
            <a:ext uri="{91240B29-F687-4F45-9708-019B960494DF}">
              <a14:hiddenLine xmlns:a14="http://schemas.microsoft.com/office/drawing/2010/main" w="38100" cap="flat" cmpd="sng" algn="ctr">
                <a:solidFill>
                  <a:schemeClr val="dk1"/>
                </a:solidFill>
                <a:prstDash val="solid"/>
                <a:headEnd/>
                <a:tailEnd/>
              </a14:hiddenLine>
            </a:ext>
          </a:extLst>
        </p:spPr>
        <p:style>
          <a:lnRef idx="1">
            <a:schemeClr val="dk1"/>
          </a:lnRef>
          <a:fillRef idx="3">
            <a:schemeClr val="dk1"/>
          </a:fillRef>
          <a:effectRef idx="2">
            <a:schemeClr val="dk1"/>
          </a:effectRef>
          <a:fontRef idx="minor">
            <a:schemeClr val="lt1"/>
          </a:fontRef>
        </p:style>
        <p:txBody>
          <a:bodyPr wrap="none" lIns="91436" tIns="45718" rIns="91436" bIns="45718" anchor="ctr">
            <a:flatTx/>
          </a:bodyPr>
          <a:lstStyle/>
          <a:p>
            <a:pPr>
              <a:defRPr/>
            </a:pPr>
            <a:endParaRPr lang="ja-JP" altLang="en-US">
              <a:solidFill>
                <a:srgbClr val="FFFFFF"/>
              </a:solidFill>
            </a:endParaRPr>
          </a:p>
        </p:txBody>
      </p:sp>
      <p:sp>
        <p:nvSpPr>
          <p:cNvPr id="200707" name="Rectangle 3"/>
          <p:cNvSpPr>
            <a:spLocks noChangeArrowheads="1"/>
          </p:cNvSpPr>
          <p:nvPr>
            <p:custDataLst>
              <p:tags r:id="rId3"/>
            </p:custDataLst>
          </p:nvPr>
        </p:nvSpPr>
        <p:spPr bwMode="ltGray">
          <a:xfrm>
            <a:off x="1865314" y="3624263"/>
            <a:ext cx="7342187" cy="1524000"/>
          </a:xfrm>
          <a:prstGeom prst="rect">
            <a:avLst/>
          </a:prstGeom>
          <a:solidFill>
            <a:srgbClr val="007233"/>
          </a:solidFill>
          <a:ln w="38100" cap="flat" cmpd="sng" algn="ctr">
            <a:noFill/>
            <a:prstDash val="solid"/>
            <a:headEnd/>
            <a:tailEnd/>
          </a:ln>
          <a:effectLst/>
          <a:extLst>
            <a:ext uri="{91240B29-F687-4F45-9708-019B960494DF}">
              <a14:hiddenLine xmlns:a14="http://schemas.microsoft.com/office/drawing/2010/main" w="38100" cap="flat" cmpd="sng" algn="ctr">
                <a:solidFill>
                  <a:schemeClr val="dk1"/>
                </a:solidFill>
                <a:prstDash val="solid"/>
                <a:headEnd/>
                <a:tailEnd/>
              </a14:hiddenLine>
            </a:ext>
          </a:extLst>
        </p:spPr>
        <p:style>
          <a:lnRef idx="1">
            <a:schemeClr val="dk1"/>
          </a:lnRef>
          <a:fillRef idx="3">
            <a:schemeClr val="dk1"/>
          </a:fillRef>
          <a:effectRef idx="2">
            <a:schemeClr val="dk1"/>
          </a:effectRef>
          <a:fontRef idx="minor">
            <a:schemeClr val="lt1"/>
          </a:fontRef>
        </p:style>
        <p:txBody>
          <a:bodyPr wrap="none" lIns="91436" tIns="45718" rIns="91436" bIns="45718" anchor="ctr">
            <a:flatTx/>
          </a:bodyPr>
          <a:lstStyle/>
          <a:p>
            <a:pPr>
              <a:defRPr/>
            </a:pPr>
            <a:endParaRPr lang="ja-JP" altLang="en-US">
              <a:solidFill>
                <a:srgbClr val="FFFFFF"/>
              </a:solidFill>
            </a:endParaRPr>
          </a:p>
        </p:txBody>
      </p:sp>
      <p:sp>
        <p:nvSpPr>
          <p:cNvPr id="10246" name="Text Box 14"/>
          <p:cNvSpPr txBox="1">
            <a:spLocks noChangeArrowheads="1"/>
          </p:cNvSpPr>
          <p:nvPr/>
        </p:nvSpPr>
        <p:spPr bwMode="ltGray">
          <a:xfrm>
            <a:off x="1905001" y="4064000"/>
            <a:ext cx="2017713" cy="647700"/>
          </a:xfrm>
          <a:prstGeom prst="rect">
            <a:avLst/>
          </a:prstGeom>
          <a:noFill/>
          <a:ln w="9525" algn="ctr">
            <a:noFill/>
            <a:miter lim="800000"/>
            <a:headEnd/>
            <a:tailEnd/>
          </a:ln>
        </p:spPr>
        <p:txBody>
          <a:bodyPr lIns="91436" tIns="45718" rIns="91436" bIns="45718" anchor="ctr"/>
          <a:lstStyle/>
          <a:p>
            <a:r>
              <a:rPr lang="ja-JP" altLang="en-US" sz="1600">
                <a:effectLst>
                  <a:outerShdw blurRad="38100" dist="38100" dir="2700000" algn="tl">
                    <a:srgbClr val="000000">
                      <a:alpha val="43137"/>
                    </a:srgbClr>
                  </a:outerShdw>
                </a:effectLst>
              </a:rPr>
              <a:t>ビジネス レイヤ</a:t>
            </a:r>
          </a:p>
        </p:txBody>
      </p:sp>
      <p:sp>
        <p:nvSpPr>
          <p:cNvPr id="10247" name="Text Box 15"/>
          <p:cNvSpPr txBox="1">
            <a:spLocks noChangeArrowheads="1"/>
          </p:cNvSpPr>
          <p:nvPr/>
        </p:nvSpPr>
        <p:spPr bwMode="ltGray">
          <a:xfrm>
            <a:off x="1905001" y="5321300"/>
            <a:ext cx="2017713" cy="647700"/>
          </a:xfrm>
          <a:prstGeom prst="rect">
            <a:avLst/>
          </a:prstGeom>
          <a:noFill/>
          <a:ln w="9525" algn="ctr">
            <a:noFill/>
            <a:miter lim="800000"/>
            <a:headEnd/>
            <a:tailEnd/>
          </a:ln>
        </p:spPr>
        <p:txBody>
          <a:bodyPr lIns="91436" tIns="45718" rIns="91436" bIns="45718" anchor="ctr"/>
          <a:lstStyle/>
          <a:p>
            <a:r>
              <a:rPr lang="ja-JP" altLang="en-US" sz="1600">
                <a:effectLst>
                  <a:outerShdw blurRad="38100" dist="38100" dir="2700000" algn="tl">
                    <a:srgbClr val="000000">
                      <a:alpha val="43137"/>
                    </a:srgbClr>
                  </a:outerShdw>
                </a:effectLst>
              </a:rPr>
              <a:t>データ レイヤ</a:t>
            </a:r>
          </a:p>
        </p:txBody>
      </p:sp>
      <p:pic>
        <p:nvPicPr>
          <p:cNvPr id="10248" name="Picture 18" descr="XML Web Service sm"/>
          <p:cNvPicPr>
            <a:picLocks noChangeAspect="1" noChangeArrowheads="1"/>
          </p:cNvPicPr>
          <p:nvPr/>
        </p:nvPicPr>
        <p:blipFill>
          <a:blip r:embed="rId24"/>
          <a:srcRect/>
          <a:stretch>
            <a:fillRect/>
          </a:stretch>
        </p:blipFill>
        <p:spPr bwMode="ltGray">
          <a:xfrm>
            <a:off x="7239000" y="3676650"/>
            <a:ext cx="317500" cy="381000"/>
          </a:xfrm>
          <a:prstGeom prst="rect">
            <a:avLst/>
          </a:prstGeom>
          <a:noFill/>
          <a:ln w="9525">
            <a:noFill/>
            <a:miter lim="800000"/>
            <a:headEnd/>
            <a:tailEnd/>
          </a:ln>
        </p:spPr>
      </p:pic>
      <p:sp>
        <p:nvSpPr>
          <p:cNvPr id="10249" name="Text Box 19"/>
          <p:cNvSpPr txBox="1">
            <a:spLocks noChangeArrowheads="1"/>
          </p:cNvSpPr>
          <p:nvPr/>
        </p:nvSpPr>
        <p:spPr bwMode="ltGray">
          <a:xfrm>
            <a:off x="4826000" y="6286501"/>
            <a:ext cx="1690688" cy="309563"/>
          </a:xfrm>
          <a:prstGeom prst="rect">
            <a:avLst/>
          </a:prstGeom>
          <a:noFill/>
          <a:ln w="9525" algn="ctr">
            <a:noFill/>
            <a:miter lim="800000"/>
            <a:headEnd/>
            <a:tailEnd/>
          </a:ln>
        </p:spPr>
        <p:txBody>
          <a:bodyPr lIns="91436" tIns="45718" rIns="91436" bIns="45718" anchor="ctr">
            <a:spAutoFit/>
          </a:bodyPr>
          <a:lstStyle/>
          <a:p>
            <a:r>
              <a:rPr lang="ja-JP" altLang="en-US" sz="1400">
                <a:effectLst>
                  <a:outerShdw blurRad="38100" dist="38100" dir="2700000" algn="tl">
                    <a:srgbClr val="000000">
                      <a:alpha val="43137"/>
                    </a:srgbClr>
                  </a:outerShdw>
                </a:effectLst>
              </a:rPr>
              <a:t>データベース</a:t>
            </a:r>
          </a:p>
        </p:txBody>
      </p:sp>
      <p:sp>
        <p:nvSpPr>
          <p:cNvPr id="10250" name="AutoShape 35"/>
          <p:cNvSpPr>
            <a:spLocks noChangeArrowheads="1"/>
          </p:cNvSpPr>
          <p:nvPr/>
        </p:nvSpPr>
        <p:spPr bwMode="ltGray">
          <a:xfrm>
            <a:off x="1809750" y="1319214"/>
            <a:ext cx="8572500" cy="752475"/>
          </a:xfrm>
          <a:prstGeom prst="roundRect">
            <a:avLst>
              <a:gd name="adj" fmla="val 16667"/>
            </a:avLst>
          </a:prstGeom>
          <a:solidFill>
            <a:srgbClr val="00B0F0"/>
          </a:solidFill>
          <a:ln w="9525">
            <a:solidFill>
              <a:schemeClr val="bg2"/>
            </a:solidFill>
            <a:round/>
            <a:headEnd/>
            <a:tailEnd/>
          </a:ln>
        </p:spPr>
        <p:txBody>
          <a:bodyPr wrap="none" lIns="91436" tIns="45718" rIns="91436" bIns="45718" anchor="ctr"/>
          <a:lstStyle/>
          <a:p>
            <a:r>
              <a:rPr lang="ja-JP" altLang="en-GB" sz="1400" dirty="0">
                <a:solidFill>
                  <a:schemeClr val="bg1"/>
                </a:solidFill>
              </a:rPr>
              <a:t>クライアント</a:t>
            </a:r>
          </a:p>
        </p:txBody>
      </p:sp>
      <p:grpSp>
        <p:nvGrpSpPr>
          <p:cNvPr id="2" name="グループ化 55"/>
          <p:cNvGrpSpPr>
            <a:grpSpLocks/>
          </p:cNvGrpSpPr>
          <p:nvPr/>
        </p:nvGrpSpPr>
        <p:grpSpPr bwMode="ltGray">
          <a:xfrm>
            <a:off x="7310438" y="1071564"/>
            <a:ext cx="519112" cy="714375"/>
            <a:chOff x="7524739" y="1157271"/>
            <a:chExt cx="582613" cy="801688"/>
          </a:xfrm>
        </p:grpSpPr>
        <p:grpSp>
          <p:nvGrpSpPr>
            <p:cNvPr id="3" name="Group 6"/>
            <p:cNvGrpSpPr>
              <a:grpSpLocks/>
            </p:cNvGrpSpPr>
            <p:nvPr/>
          </p:nvGrpSpPr>
          <p:grpSpPr bwMode="ltGray">
            <a:xfrm>
              <a:off x="7680314" y="1296971"/>
              <a:ext cx="427038" cy="661988"/>
              <a:chOff x="2458" y="2258"/>
              <a:chExt cx="429" cy="665"/>
            </a:xfrm>
          </p:grpSpPr>
          <p:pic>
            <p:nvPicPr>
              <p:cNvPr id="10318" name="Picture 7" descr="iPAQ 4155 Front"/>
              <p:cNvPicPr>
                <a:picLocks noChangeAspect="1" noChangeArrowheads="1"/>
              </p:cNvPicPr>
              <p:nvPr/>
            </p:nvPicPr>
            <p:blipFill>
              <a:blip r:embed="rId25"/>
              <a:srcRect/>
              <a:stretch>
                <a:fillRect/>
              </a:stretch>
            </p:blipFill>
            <p:spPr bwMode="ltGray">
              <a:xfrm rot="-584618">
                <a:off x="2458" y="2258"/>
                <a:ext cx="429" cy="665"/>
              </a:xfrm>
              <a:prstGeom prst="rect">
                <a:avLst/>
              </a:prstGeom>
              <a:noFill/>
              <a:ln w="9525">
                <a:noFill/>
                <a:miter lim="800000"/>
                <a:headEnd/>
                <a:tailEnd/>
              </a:ln>
            </p:spPr>
          </p:pic>
          <p:pic>
            <p:nvPicPr>
              <p:cNvPr id="10319" name="Picture 8" descr="PocketPC"/>
              <p:cNvPicPr>
                <a:picLocks noChangeAspect="1" noChangeArrowheads="1"/>
              </p:cNvPicPr>
              <p:nvPr/>
            </p:nvPicPr>
            <p:blipFill>
              <a:blip r:embed="rId26"/>
              <a:srcRect r="2007" b="2596"/>
              <a:stretch>
                <a:fillRect/>
              </a:stretch>
            </p:blipFill>
            <p:spPr bwMode="ltGray">
              <a:xfrm rot="-640804">
                <a:off x="2487" y="2336"/>
                <a:ext cx="339" cy="417"/>
              </a:xfrm>
              <a:prstGeom prst="rect">
                <a:avLst/>
              </a:prstGeom>
              <a:noFill/>
              <a:ln w="9525">
                <a:noFill/>
                <a:miter lim="800000"/>
                <a:headEnd/>
                <a:tailEnd/>
              </a:ln>
            </p:spPr>
          </p:pic>
        </p:grpSp>
        <p:grpSp>
          <p:nvGrpSpPr>
            <p:cNvPr id="4" name="Group 9"/>
            <p:cNvGrpSpPr>
              <a:grpSpLocks/>
            </p:cNvGrpSpPr>
            <p:nvPr/>
          </p:nvGrpSpPr>
          <p:grpSpPr bwMode="ltGray">
            <a:xfrm rot="1002693">
              <a:off x="7524739" y="1157271"/>
              <a:ext cx="265113" cy="627063"/>
              <a:chOff x="2132" y="2170"/>
              <a:chExt cx="300" cy="710"/>
            </a:xfrm>
          </p:grpSpPr>
          <p:pic>
            <p:nvPicPr>
              <p:cNvPr id="10316" name="Picture 10" descr="Motorola MPx200"/>
              <p:cNvPicPr>
                <a:picLocks noChangeAspect="1" noChangeArrowheads="1"/>
              </p:cNvPicPr>
              <p:nvPr/>
            </p:nvPicPr>
            <p:blipFill>
              <a:blip r:embed="rId27">
                <a:clrChange>
                  <a:clrFrom>
                    <a:srgbClr val="FFFFFF"/>
                  </a:clrFrom>
                  <a:clrTo>
                    <a:srgbClr val="FFFFFF">
                      <a:alpha val="0"/>
                    </a:srgbClr>
                  </a:clrTo>
                </a:clrChange>
              </a:blip>
              <a:srcRect/>
              <a:stretch>
                <a:fillRect/>
              </a:stretch>
            </p:blipFill>
            <p:spPr bwMode="ltGray">
              <a:xfrm>
                <a:off x="2132" y="2170"/>
                <a:ext cx="300" cy="710"/>
              </a:xfrm>
              <a:prstGeom prst="rect">
                <a:avLst/>
              </a:prstGeom>
              <a:noFill/>
              <a:ln w="9525">
                <a:noFill/>
                <a:miter lim="800000"/>
                <a:headEnd/>
                <a:tailEnd/>
              </a:ln>
            </p:spPr>
          </p:pic>
          <p:pic>
            <p:nvPicPr>
              <p:cNvPr id="10317" name="Picture 11" descr="PocketPC"/>
              <p:cNvPicPr>
                <a:picLocks noChangeAspect="1" noChangeArrowheads="1"/>
              </p:cNvPicPr>
              <p:nvPr/>
            </p:nvPicPr>
            <p:blipFill>
              <a:blip r:embed="rId28"/>
              <a:srcRect r="2007" b="2596"/>
              <a:stretch>
                <a:fillRect/>
              </a:stretch>
            </p:blipFill>
            <p:spPr bwMode="ltGray">
              <a:xfrm>
                <a:off x="2179" y="2247"/>
                <a:ext cx="195" cy="203"/>
              </a:xfrm>
              <a:prstGeom prst="rect">
                <a:avLst/>
              </a:prstGeom>
              <a:noFill/>
              <a:ln w="9525">
                <a:noFill/>
                <a:miter lim="800000"/>
                <a:headEnd/>
                <a:tailEnd/>
              </a:ln>
            </p:spPr>
          </p:pic>
        </p:grpSp>
      </p:grpSp>
      <p:pic>
        <p:nvPicPr>
          <p:cNvPr id="10253" name="Picture 12" descr="apps-Outlook-2004"/>
          <p:cNvPicPr>
            <a:picLocks noChangeAspect="1" noChangeArrowheads="1"/>
          </p:cNvPicPr>
          <p:nvPr/>
        </p:nvPicPr>
        <p:blipFill>
          <a:blip r:embed="rId29"/>
          <a:srcRect/>
          <a:stretch>
            <a:fillRect/>
          </a:stretch>
        </p:blipFill>
        <p:spPr bwMode="ltGray">
          <a:xfrm>
            <a:off x="3952876" y="1143000"/>
            <a:ext cx="887413" cy="666750"/>
          </a:xfrm>
          <a:prstGeom prst="rect">
            <a:avLst/>
          </a:prstGeom>
          <a:noFill/>
          <a:ln w="9525">
            <a:noFill/>
            <a:miter lim="800000"/>
            <a:headEnd/>
            <a:tailEnd/>
          </a:ln>
        </p:spPr>
      </p:pic>
      <p:grpSp>
        <p:nvGrpSpPr>
          <p:cNvPr id="5" name="Group 3"/>
          <p:cNvGrpSpPr>
            <a:grpSpLocks/>
          </p:cNvGrpSpPr>
          <p:nvPr/>
        </p:nvGrpSpPr>
        <p:grpSpPr bwMode="ltGray">
          <a:xfrm>
            <a:off x="5738813" y="1022351"/>
            <a:ext cx="506412" cy="663575"/>
            <a:chOff x="4029" y="2160"/>
            <a:chExt cx="291" cy="411"/>
          </a:xfrm>
        </p:grpSpPr>
        <p:pic>
          <p:nvPicPr>
            <p:cNvPr id="10312" name="Picture 4" descr="Document Sm"/>
            <p:cNvPicPr>
              <a:picLocks noChangeAspect="1" noChangeArrowheads="1"/>
            </p:cNvPicPr>
            <p:nvPr/>
          </p:nvPicPr>
          <p:blipFill>
            <a:blip r:embed="rId30"/>
            <a:srcRect/>
            <a:stretch>
              <a:fillRect/>
            </a:stretch>
          </p:blipFill>
          <p:spPr bwMode="ltGray">
            <a:xfrm>
              <a:off x="4108" y="2160"/>
              <a:ext cx="212" cy="411"/>
            </a:xfrm>
            <a:prstGeom prst="rect">
              <a:avLst/>
            </a:prstGeom>
            <a:noFill/>
            <a:ln w="9525">
              <a:noFill/>
              <a:miter lim="800000"/>
              <a:headEnd/>
              <a:tailEnd/>
            </a:ln>
          </p:spPr>
        </p:pic>
        <p:pic>
          <p:nvPicPr>
            <p:cNvPr id="10313" name="Picture 5" descr="excel"/>
            <p:cNvPicPr>
              <a:picLocks noChangeAspect="1" noChangeArrowheads="1"/>
            </p:cNvPicPr>
            <p:nvPr/>
          </p:nvPicPr>
          <p:blipFill>
            <a:blip r:embed="rId31"/>
            <a:srcRect/>
            <a:stretch>
              <a:fillRect/>
            </a:stretch>
          </p:blipFill>
          <p:spPr bwMode="ltGray">
            <a:xfrm>
              <a:off x="4029" y="2233"/>
              <a:ext cx="146" cy="135"/>
            </a:xfrm>
            <a:prstGeom prst="rect">
              <a:avLst/>
            </a:prstGeom>
            <a:noFill/>
            <a:ln w="9525">
              <a:noFill/>
              <a:miter lim="800000"/>
              <a:headEnd/>
              <a:tailEnd/>
            </a:ln>
          </p:spPr>
        </p:pic>
      </p:grpSp>
      <p:pic>
        <p:nvPicPr>
          <p:cNvPr id="10255" name="Picture 14"/>
          <p:cNvPicPr>
            <a:picLocks noChangeAspect="1" noChangeArrowheads="1"/>
          </p:cNvPicPr>
          <p:nvPr/>
        </p:nvPicPr>
        <p:blipFill>
          <a:blip r:embed="rId32">
            <a:clrChange>
              <a:clrFrom>
                <a:srgbClr val="000000"/>
              </a:clrFrom>
              <a:clrTo>
                <a:srgbClr val="000000">
                  <a:alpha val="0"/>
                </a:srgbClr>
              </a:clrTo>
            </a:clrChange>
          </a:blip>
          <a:srcRect/>
          <a:stretch>
            <a:fillRect/>
          </a:stretch>
        </p:blipFill>
        <p:spPr bwMode="ltGray">
          <a:xfrm>
            <a:off x="6003926" y="1071564"/>
            <a:ext cx="517525" cy="688975"/>
          </a:xfrm>
          <a:prstGeom prst="rect">
            <a:avLst/>
          </a:prstGeom>
          <a:noFill/>
          <a:ln w="9525">
            <a:noFill/>
            <a:miter lim="800000"/>
            <a:headEnd/>
            <a:tailEnd/>
          </a:ln>
        </p:spPr>
      </p:pic>
      <p:pic>
        <p:nvPicPr>
          <p:cNvPr id="10256" name="Picture 16" descr="Web-msweb"/>
          <p:cNvPicPr>
            <a:picLocks noChangeAspect="1" noChangeArrowheads="1"/>
          </p:cNvPicPr>
          <p:nvPr/>
        </p:nvPicPr>
        <p:blipFill>
          <a:blip r:embed="rId33"/>
          <a:srcRect/>
          <a:stretch>
            <a:fillRect/>
          </a:stretch>
        </p:blipFill>
        <p:spPr bwMode="ltGray">
          <a:xfrm>
            <a:off x="8667750" y="1147764"/>
            <a:ext cx="933450" cy="638175"/>
          </a:xfrm>
          <a:prstGeom prst="rect">
            <a:avLst/>
          </a:prstGeom>
          <a:noFill/>
          <a:ln w="9525">
            <a:noFill/>
            <a:miter lim="800000"/>
            <a:headEnd/>
            <a:tailEnd/>
          </a:ln>
        </p:spPr>
      </p:pic>
      <p:sp>
        <p:nvSpPr>
          <p:cNvPr id="10257" name="Rectangle 25"/>
          <p:cNvSpPr>
            <a:spLocks noChangeArrowheads="1"/>
          </p:cNvSpPr>
          <p:nvPr/>
        </p:nvSpPr>
        <p:spPr bwMode="ltGray">
          <a:xfrm>
            <a:off x="3952876" y="1785939"/>
            <a:ext cx="1285875" cy="225425"/>
          </a:xfrm>
          <a:prstGeom prst="rect">
            <a:avLst/>
          </a:prstGeom>
          <a:noFill/>
          <a:ln w="9525">
            <a:noFill/>
            <a:miter lim="800000"/>
            <a:headEnd/>
            <a:tailEnd/>
          </a:ln>
        </p:spPr>
        <p:txBody>
          <a:bodyPr wrap="none" lIns="91436" tIns="45718" rIns="91436" bIns="45718" anchor="ctr"/>
          <a:lstStyle/>
          <a:p>
            <a:r>
              <a:rPr lang="en-US" altLang="ja-JP" sz="1200">
                <a:solidFill>
                  <a:schemeClr val="bg1"/>
                </a:solidFill>
                <a:effectLst>
                  <a:outerShdw blurRad="38100" dist="38100" dir="2700000" algn="tl">
                    <a:srgbClr val="000000">
                      <a:alpha val="43137"/>
                    </a:srgbClr>
                  </a:outerShdw>
                </a:effectLst>
              </a:rPr>
              <a:t>Windows</a:t>
            </a:r>
            <a:br>
              <a:rPr lang="en-US" altLang="ja-JP" sz="1200">
                <a:solidFill>
                  <a:schemeClr val="bg1"/>
                </a:solidFill>
                <a:effectLst>
                  <a:outerShdw blurRad="38100" dist="38100" dir="2700000" algn="tl">
                    <a:srgbClr val="000000">
                      <a:alpha val="43137"/>
                    </a:srgbClr>
                  </a:outerShdw>
                </a:effectLst>
              </a:rPr>
            </a:br>
            <a:r>
              <a:rPr lang="ja-JP" altLang="en-US" sz="1200">
                <a:solidFill>
                  <a:schemeClr val="bg1"/>
                </a:solidFill>
                <a:effectLst>
                  <a:outerShdw blurRad="38100" dist="38100" dir="2700000" algn="tl">
                    <a:srgbClr val="000000">
                      <a:alpha val="43137"/>
                    </a:srgbClr>
                  </a:outerShdw>
                </a:effectLst>
              </a:rPr>
              <a:t>アプリケーション</a:t>
            </a:r>
            <a:endParaRPr lang="en-US" altLang="ja-JP" sz="1200">
              <a:solidFill>
                <a:schemeClr val="bg1"/>
              </a:solidFill>
              <a:effectLst>
                <a:outerShdw blurRad="38100" dist="38100" dir="2700000" algn="tl">
                  <a:srgbClr val="000000">
                    <a:alpha val="43137"/>
                  </a:srgbClr>
                </a:outerShdw>
              </a:effectLst>
            </a:endParaRPr>
          </a:p>
        </p:txBody>
      </p:sp>
      <p:sp>
        <p:nvSpPr>
          <p:cNvPr id="10258" name="Rectangle 25"/>
          <p:cNvSpPr>
            <a:spLocks noChangeArrowheads="1"/>
          </p:cNvSpPr>
          <p:nvPr/>
        </p:nvSpPr>
        <p:spPr bwMode="ltGray">
          <a:xfrm>
            <a:off x="5667376" y="1785939"/>
            <a:ext cx="1285875" cy="225425"/>
          </a:xfrm>
          <a:prstGeom prst="rect">
            <a:avLst/>
          </a:prstGeom>
          <a:noFill/>
          <a:ln w="9525">
            <a:noFill/>
            <a:miter lim="800000"/>
            <a:headEnd/>
            <a:tailEnd/>
          </a:ln>
        </p:spPr>
        <p:txBody>
          <a:bodyPr wrap="none" lIns="91436" tIns="45718" rIns="91436" bIns="45718" anchor="ctr"/>
          <a:lstStyle/>
          <a:p>
            <a:r>
              <a:rPr lang="en-US" altLang="ja-JP" sz="1200">
                <a:solidFill>
                  <a:schemeClr val="bg1"/>
                </a:solidFill>
                <a:effectLst>
                  <a:outerShdw blurRad="38100" dist="38100" dir="2700000" algn="tl">
                    <a:srgbClr val="000000">
                      <a:alpha val="43137"/>
                    </a:srgbClr>
                  </a:outerShdw>
                </a:effectLst>
              </a:rPr>
              <a:t>Office</a:t>
            </a:r>
            <a:br>
              <a:rPr lang="en-US" altLang="ja-JP" sz="1200">
                <a:solidFill>
                  <a:schemeClr val="bg1"/>
                </a:solidFill>
                <a:effectLst>
                  <a:outerShdw blurRad="38100" dist="38100" dir="2700000" algn="tl">
                    <a:srgbClr val="000000">
                      <a:alpha val="43137"/>
                    </a:srgbClr>
                  </a:outerShdw>
                </a:effectLst>
              </a:rPr>
            </a:br>
            <a:r>
              <a:rPr lang="ja-JP" altLang="en-US" sz="1200">
                <a:solidFill>
                  <a:schemeClr val="bg1"/>
                </a:solidFill>
                <a:effectLst>
                  <a:outerShdw blurRad="38100" dist="38100" dir="2700000" algn="tl">
                    <a:srgbClr val="000000">
                      <a:alpha val="43137"/>
                    </a:srgbClr>
                  </a:outerShdw>
                </a:effectLst>
              </a:rPr>
              <a:t>アプリケーション</a:t>
            </a:r>
            <a:endParaRPr lang="en-US" altLang="ja-JP" sz="1200">
              <a:solidFill>
                <a:schemeClr val="bg1"/>
              </a:solidFill>
              <a:effectLst>
                <a:outerShdw blurRad="38100" dist="38100" dir="2700000" algn="tl">
                  <a:srgbClr val="000000">
                    <a:alpha val="43137"/>
                  </a:srgbClr>
                </a:outerShdw>
              </a:effectLst>
            </a:endParaRPr>
          </a:p>
        </p:txBody>
      </p:sp>
      <p:sp>
        <p:nvSpPr>
          <p:cNvPr id="10259" name="Rectangle 25"/>
          <p:cNvSpPr>
            <a:spLocks noChangeArrowheads="1"/>
          </p:cNvSpPr>
          <p:nvPr/>
        </p:nvSpPr>
        <p:spPr bwMode="ltGray">
          <a:xfrm>
            <a:off x="7167564" y="1785939"/>
            <a:ext cx="1285875" cy="225425"/>
          </a:xfrm>
          <a:prstGeom prst="rect">
            <a:avLst/>
          </a:prstGeom>
          <a:noFill/>
          <a:ln w="9525">
            <a:noFill/>
            <a:miter lim="800000"/>
            <a:headEnd/>
            <a:tailEnd/>
          </a:ln>
        </p:spPr>
        <p:txBody>
          <a:bodyPr wrap="none" lIns="91436" tIns="45718" rIns="91436" bIns="45718" anchor="ctr"/>
          <a:lstStyle/>
          <a:p>
            <a:r>
              <a:rPr lang="ja-JP" altLang="en-US" sz="1200">
                <a:solidFill>
                  <a:schemeClr val="bg1"/>
                </a:solidFill>
                <a:effectLst>
                  <a:outerShdw blurRad="38100" dist="38100" dir="2700000" algn="tl">
                    <a:srgbClr val="000000">
                      <a:alpha val="43137"/>
                    </a:srgbClr>
                  </a:outerShdw>
                </a:effectLst>
              </a:rPr>
              <a:t>モバイル</a:t>
            </a:r>
            <a:br>
              <a:rPr lang="en-US" altLang="ja-JP" sz="1200">
                <a:solidFill>
                  <a:schemeClr val="bg1"/>
                </a:solidFill>
                <a:effectLst>
                  <a:outerShdw blurRad="38100" dist="38100" dir="2700000" algn="tl">
                    <a:srgbClr val="000000">
                      <a:alpha val="43137"/>
                    </a:srgbClr>
                  </a:outerShdw>
                </a:effectLst>
              </a:rPr>
            </a:br>
            <a:r>
              <a:rPr lang="ja-JP" altLang="en-US" sz="1200">
                <a:solidFill>
                  <a:schemeClr val="bg1"/>
                </a:solidFill>
                <a:effectLst>
                  <a:outerShdw blurRad="38100" dist="38100" dir="2700000" algn="tl">
                    <a:srgbClr val="000000">
                      <a:alpha val="43137"/>
                    </a:srgbClr>
                  </a:outerShdw>
                </a:effectLst>
              </a:rPr>
              <a:t>アプリケーション</a:t>
            </a:r>
            <a:endParaRPr lang="en-US" altLang="ja-JP" sz="1200">
              <a:solidFill>
                <a:schemeClr val="bg1"/>
              </a:solidFill>
              <a:effectLst>
                <a:outerShdw blurRad="38100" dist="38100" dir="2700000" algn="tl">
                  <a:srgbClr val="000000">
                    <a:alpha val="43137"/>
                  </a:srgbClr>
                </a:outerShdw>
              </a:effectLst>
            </a:endParaRPr>
          </a:p>
        </p:txBody>
      </p:sp>
      <p:sp>
        <p:nvSpPr>
          <p:cNvPr id="10260" name="Rectangle 25"/>
          <p:cNvSpPr>
            <a:spLocks noChangeArrowheads="1"/>
          </p:cNvSpPr>
          <p:nvPr/>
        </p:nvSpPr>
        <p:spPr bwMode="ltGray">
          <a:xfrm>
            <a:off x="8596314" y="1785939"/>
            <a:ext cx="1285875" cy="225425"/>
          </a:xfrm>
          <a:prstGeom prst="rect">
            <a:avLst/>
          </a:prstGeom>
          <a:noFill/>
          <a:ln w="9525">
            <a:noFill/>
            <a:miter lim="800000"/>
            <a:headEnd/>
            <a:tailEnd/>
          </a:ln>
        </p:spPr>
        <p:txBody>
          <a:bodyPr wrap="none" lIns="91436" tIns="45718" rIns="91436" bIns="45718" anchor="ctr"/>
          <a:lstStyle/>
          <a:p>
            <a:r>
              <a:rPr lang="en-US" altLang="ja-JP" sz="1200">
                <a:solidFill>
                  <a:schemeClr val="bg1"/>
                </a:solidFill>
                <a:effectLst>
                  <a:outerShdw blurRad="38100" dist="38100" dir="2700000" algn="tl">
                    <a:srgbClr val="000000">
                      <a:alpha val="43137"/>
                    </a:srgbClr>
                  </a:outerShdw>
                </a:effectLst>
              </a:rPr>
              <a:t>Web</a:t>
            </a:r>
            <a:r>
              <a:rPr lang="ja-JP" altLang="en-US" sz="1200">
                <a:solidFill>
                  <a:schemeClr val="bg1"/>
                </a:solidFill>
                <a:effectLst>
                  <a:outerShdw blurRad="38100" dist="38100" dir="2700000" algn="tl">
                    <a:srgbClr val="000000">
                      <a:alpha val="43137"/>
                    </a:srgbClr>
                  </a:outerShdw>
                </a:effectLst>
              </a:rPr>
              <a:t> ブラウザ</a:t>
            </a:r>
            <a:br>
              <a:rPr lang="en-US" altLang="ja-JP" sz="1200">
                <a:solidFill>
                  <a:schemeClr val="bg1"/>
                </a:solidFill>
                <a:effectLst>
                  <a:outerShdw blurRad="38100" dist="38100" dir="2700000" algn="tl">
                    <a:srgbClr val="000000">
                      <a:alpha val="43137"/>
                    </a:srgbClr>
                  </a:outerShdw>
                </a:effectLst>
              </a:rPr>
            </a:br>
            <a:r>
              <a:rPr lang="ja-JP" altLang="en-US" sz="1200">
                <a:solidFill>
                  <a:schemeClr val="bg1"/>
                </a:solidFill>
                <a:effectLst>
                  <a:outerShdw blurRad="38100" dist="38100" dir="2700000" algn="tl">
                    <a:srgbClr val="000000">
                      <a:alpha val="43137"/>
                    </a:srgbClr>
                  </a:outerShdw>
                </a:effectLst>
              </a:rPr>
              <a:t>アプリケーション</a:t>
            </a:r>
            <a:endParaRPr lang="en-US" altLang="ja-JP" sz="1200">
              <a:solidFill>
                <a:schemeClr val="bg1"/>
              </a:solidFill>
              <a:effectLst>
                <a:outerShdw blurRad="38100" dist="38100" dir="2700000" algn="tl">
                  <a:srgbClr val="000000">
                    <a:alpha val="43137"/>
                  </a:srgbClr>
                </a:outerShdw>
              </a:effectLst>
            </a:endParaRPr>
          </a:p>
        </p:txBody>
      </p:sp>
      <p:sp>
        <p:nvSpPr>
          <p:cNvPr id="10261" name="AutoShape 28"/>
          <p:cNvSpPr>
            <a:spLocks noChangeArrowheads="1"/>
          </p:cNvSpPr>
          <p:nvPr/>
        </p:nvSpPr>
        <p:spPr bwMode="ltGray">
          <a:xfrm>
            <a:off x="3810001" y="2032000"/>
            <a:ext cx="347663" cy="338138"/>
          </a:xfrm>
          <a:prstGeom prst="upDownArrow">
            <a:avLst>
              <a:gd name="adj1" fmla="val 50000"/>
              <a:gd name="adj2" fmla="val 20000"/>
            </a:avLst>
          </a:prstGeom>
          <a:solidFill>
            <a:srgbClr val="FFC000"/>
          </a:solidFill>
          <a:ln w="12700" algn="ctr">
            <a:solidFill>
              <a:schemeClr val="tx1"/>
            </a:solidFill>
            <a:miter lim="800000"/>
            <a:headEnd/>
            <a:tailEnd/>
          </a:ln>
        </p:spPr>
        <p:txBody>
          <a:bodyPr wrap="none" lIns="91436" tIns="45718" rIns="91436" bIns="45718" anchor="ctr"/>
          <a:lstStyle/>
          <a:p>
            <a:endParaRPr lang="ja-JP" altLang="en-US"/>
          </a:p>
        </p:txBody>
      </p:sp>
      <p:pic>
        <p:nvPicPr>
          <p:cNvPr id="10262" name="Picture 4" descr="z:\Archive\Template\ClipArt\Binary Code Sm.png"/>
          <p:cNvPicPr>
            <a:picLocks noChangeAspect="1" noChangeArrowheads="1"/>
          </p:cNvPicPr>
          <p:nvPr/>
        </p:nvPicPr>
        <p:blipFill>
          <a:blip r:embed="rId34"/>
          <a:srcRect/>
          <a:stretch>
            <a:fillRect/>
          </a:stretch>
        </p:blipFill>
        <p:spPr bwMode="ltGray">
          <a:xfrm>
            <a:off x="7302500" y="4318000"/>
            <a:ext cx="230188" cy="484188"/>
          </a:xfrm>
          <a:prstGeom prst="rect">
            <a:avLst/>
          </a:prstGeom>
          <a:noFill/>
          <a:ln w="9525">
            <a:noFill/>
            <a:miter lim="800000"/>
            <a:headEnd/>
            <a:tailEnd/>
          </a:ln>
        </p:spPr>
      </p:pic>
      <p:sp>
        <p:nvSpPr>
          <p:cNvPr id="10263" name="Text Box 19"/>
          <p:cNvSpPr txBox="1">
            <a:spLocks noChangeArrowheads="1"/>
          </p:cNvSpPr>
          <p:nvPr/>
        </p:nvSpPr>
        <p:spPr bwMode="ltGray">
          <a:xfrm>
            <a:off x="4254500" y="4826001"/>
            <a:ext cx="1206500" cy="276225"/>
          </a:xfrm>
          <a:prstGeom prst="rect">
            <a:avLst/>
          </a:prstGeom>
          <a:noFill/>
          <a:ln w="9525" algn="ctr">
            <a:noFill/>
            <a:miter lim="800000"/>
            <a:headEnd/>
            <a:tailEnd/>
          </a:ln>
        </p:spPr>
        <p:txBody>
          <a:bodyPr lIns="91436" tIns="45718" rIns="91436" bIns="45718" anchor="ctr">
            <a:spAutoFit/>
          </a:bodyPr>
          <a:lstStyle/>
          <a:p>
            <a:r>
              <a:rPr lang="ja-JP" altLang="en-US" sz="1200">
                <a:effectLst>
                  <a:outerShdw blurRad="38100" dist="38100" dir="2700000" algn="tl">
                    <a:srgbClr val="000000">
                      <a:alpha val="43137"/>
                    </a:srgbClr>
                  </a:outerShdw>
                </a:effectLst>
              </a:rPr>
              <a:t>ワークフロー</a:t>
            </a:r>
          </a:p>
        </p:txBody>
      </p:sp>
      <p:pic>
        <p:nvPicPr>
          <p:cNvPr id="10264" name="Picture 2" descr="\\kkondo0\_data$\Archive\Template\ClipArt\Server and XML Web Service.png"/>
          <p:cNvPicPr>
            <a:picLocks noChangeAspect="1" noChangeArrowheads="1"/>
          </p:cNvPicPr>
          <p:nvPr/>
        </p:nvPicPr>
        <p:blipFill>
          <a:blip r:embed="rId35"/>
          <a:srcRect/>
          <a:stretch>
            <a:fillRect/>
          </a:stretch>
        </p:blipFill>
        <p:spPr bwMode="ltGray">
          <a:xfrm>
            <a:off x="6731000" y="6032501"/>
            <a:ext cx="465138" cy="714375"/>
          </a:xfrm>
          <a:prstGeom prst="rect">
            <a:avLst/>
          </a:prstGeom>
          <a:noFill/>
          <a:ln w="9525">
            <a:noFill/>
            <a:miter lim="800000"/>
            <a:headEnd/>
            <a:tailEnd/>
          </a:ln>
        </p:spPr>
      </p:pic>
      <p:pic>
        <p:nvPicPr>
          <p:cNvPr id="10265" name="Picture 3" descr="\\kkondo0\_data$\Archive\Template\ClipArt\SQL.png"/>
          <p:cNvPicPr>
            <a:picLocks noChangeAspect="1" noChangeArrowheads="1"/>
          </p:cNvPicPr>
          <p:nvPr/>
        </p:nvPicPr>
        <p:blipFill>
          <a:blip r:embed="rId36"/>
          <a:srcRect/>
          <a:stretch>
            <a:fillRect/>
          </a:stretch>
        </p:blipFill>
        <p:spPr bwMode="ltGray">
          <a:xfrm>
            <a:off x="4254500" y="5969000"/>
            <a:ext cx="528638" cy="782638"/>
          </a:xfrm>
          <a:prstGeom prst="rect">
            <a:avLst/>
          </a:prstGeom>
          <a:noFill/>
          <a:ln w="9525">
            <a:noFill/>
            <a:miter lim="800000"/>
            <a:headEnd/>
            <a:tailEnd/>
          </a:ln>
        </p:spPr>
      </p:pic>
      <p:grpSp>
        <p:nvGrpSpPr>
          <p:cNvPr id="6" name="グループ化 182"/>
          <p:cNvGrpSpPr>
            <a:grpSpLocks/>
          </p:cNvGrpSpPr>
          <p:nvPr/>
        </p:nvGrpSpPr>
        <p:grpSpPr bwMode="ltGray">
          <a:xfrm>
            <a:off x="4318001" y="3068639"/>
            <a:ext cx="1319213" cy="301625"/>
            <a:chOff x="8991600" y="3733800"/>
            <a:chExt cx="1354850" cy="310415"/>
          </a:xfrm>
          <a:solidFill>
            <a:srgbClr val="009900"/>
          </a:solidFill>
        </p:grpSpPr>
        <p:grpSp>
          <p:nvGrpSpPr>
            <p:cNvPr id="7" name="Group 18"/>
            <p:cNvGrpSpPr>
              <a:grpSpLocks/>
            </p:cNvGrpSpPr>
            <p:nvPr/>
          </p:nvGrpSpPr>
          <p:grpSpPr bwMode="ltGray">
            <a:xfrm>
              <a:off x="8991600" y="3733800"/>
              <a:ext cx="288050" cy="310415"/>
              <a:chOff x="3158" y="3103"/>
              <a:chExt cx="377" cy="343"/>
            </a:xfrm>
            <a:grpFill/>
          </p:grpSpPr>
          <p:sp>
            <p:nvSpPr>
              <p:cNvPr id="170" name="AutoShape 19"/>
              <p:cNvSpPr>
                <a:spLocks noChangeArrowheads="1"/>
              </p:cNvSpPr>
              <p:nvPr/>
            </p:nvSpPr>
            <p:spPr bwMode="ltGray">
              <a:xfrm>
                <a:off x="3158" y="3103"/>
                <a:ext cx="377" cy="343"/>
              </a:xfrm>
              <a:prstGeom prst="roundRect">
                <a:avLst>
                  <a:gd name="adj" fmla="val 16667"/>
                </a:avLst>
              </a:prstGeom>
              <a:grpFill/>
              <a:ln w="25400" algn="ctr">
                <a:solidFill>
                  <a:schemeClr val="bg1"/>
                </a:solidFill>
                <a:round/>
                <a:headEnd/>
                <a:tailEnd/>
              </a:ln>
              <a:effectLst/>
            </p:spPr>
            <p:txBody>
              <a:bodyPr wrap="none" anchor="ctr"/>
              <a:lstStyle/>
              <a:p>
                <a:pPr algn="ctr">
                  <a:lnSpc>
                    <a:spcPct val="75000"/>
                  </a:lnSpc>
                  <a:defRPr/>
                </a:pPr>
                <a:endParaRPr lang="ja-JP" altLang="ja-JP" sz="1600" b="1" dirty="0">
                  <a:solidFill>
                    <a:schemeClr val="bg2"/>
                  </a:solidFill>
                </a:endParaRPr>
              </a:p>
            </p:txBody>
          </p:sp>
          <p:sp>
            <p:nvSpPr>
              <p:cNvPr id="171" name="Line 20"/>
              <p:cNvSpPr>
                <a:spLocks noChangeShapeType="1"/>
              </p:cNvSpPr>
              <p:nvPr/>
            </p:nvSpPr>
            <p:spPr bwMode="ltGray">
              <a:xfrm>
                <a:off x="3162" y="3206"/>
                <a:ext cx="370" cy="0"/>
              </a:xfrm>
              <a:prstGeom prst="line">
                <a:avLst/>
              </a:prstGeom>
              <a:grpFill/>
              <a:ln w="12700">
                <a:solidFill>
                  <a:schemeClr val="bg1"/>
                </a:solidFill>
                <a:round/>
                <a:headEnd/>
                <a:tailEnd/>
              </a:ln>
            </p:spPr>
            <p:txBody>
              <a:bodyPr anchor="ctr"/>
              <a:lstStyle/>
              <a:p>
                <a:pPr>
                  <a:defRPr/>
                </a:pPr>
                <a:endParaRPr lang="ja-JP" altLang="en-US"/>
              </a:p>
            </p:txBody>
          </p:sp>
        </p:grpSp>
        <p:grpSp>
          <p:nvGrpSpPr>
            <p:cNvPr id="8" name="Group 18"/>
            <p:cNvGrpSpPr>
              <a:grpSpLocks/>
            </p:cNvGrpSpPr>
            <p:nvPr/>
          </p:nvGrpSpPr>
          <p:grpSpPr bwMode="ltGray">
            <a:xfrm>
              <a:off x="9525000" y="3733800"/>
              <a:ext cx="288050" cy="310415"/>
              <a:chOff x="3158" y="3103"/>
              <a:chExt cx="377" cy="343"/>
            </a:xfrm>
            <a:grpFill/>
          </p:grpSpPr>
          <p:sp>
            <p:nvSpPr>
              <p:cNvPr id="173" name="AutoShape 19"/>
              <p:cNvSpPr>
                <a:spLocks noChangeArrowheads="1"/>
              </p:cNvSpPr>
              <p:nvPr/>
            </p:nvSpPr>
            <p:spPr bwMode="ltGray">
              <a:xfrm>
                <a:off x="3158" y="3103"/>
                <a:ext cx="377" cy="343"/>
              </a:xfrm>
              <a:prstGeom prst="roundRect">
                <a:avLst>
                  <a:gd name="adj" fmla="val 16667"/>
                </a:avLst>
              </a:prstGeom>
              <a:grpFill/>
              <a:ln w="25400" algn="ctr">
                <a:solidFill>
                  <a:schemeClr val="bg1"/>
                </a:solidFill>
                <a:round/>
                <a:headEnd/>
                <a:tailEnd/>
              </a:ln>
              <a:effectLst/>
            </p:spPr>
            <p:txBody>
              <a:bodyPr wrap="none" anchor="ctr"/>
              <a:lstStyle/>
              <a:p>
                <a:pPr algn="ctr">
                  <a:lnSpc>
                    <a:spcPct val="75000"/>
                  </a:lnSpc>
                  <a:defRPr/>
                </a:pPr>
                <a:endParaRPr lang="ja-JP" altLang="ja-JP" sz="1600" b="1" dirty="0">
                  <a:solidFill>
                    <a:schemeClr val="bg2"/>
                  </a:solidFill>
                </a:endParaRPr>
              </a:p>
            </p:txBody>
          </p:sp>
          <p:sp>
            <p:nvSpPr>
              <p:cNvPr id="174" name="Line 20"/>
              <p:cNvSpPr>
                <a:spLocks noChangeShapeType="1"/>
              </p:cNvSpPr>
              <p:nvPr/>
            </p:nvSpPr>
            <p:spPr bwMode="ltGray">
              <a:xfrm>
                <a:off x="3162" y="3206"/>
                <a:ext cx="370" cy="0"/>
              </a:xfrm>
              <a:prstGeom prst="line">
                <a:avLst/>
              </a:prstGeom>
              <a:grpFill/>
              <a:ln w="12700">
                <a:solidFill>
                  <a:schemeClr val="bg1"/>
                </a:solidFill>
                <a:round/>
                <a:headEnd/>
                <a:tailEnd/>
              </a:ln>
            </p:spPr>
            <p:txBody>
              <a:bodyPr anchor="ctr"/>
              <a:lstStyle/>
              <a:p>
                <a:pPr>
                  <a:defRPr/>
                </a:pPr>
                <a:endParaRPr lang="ja-JP" altLang="en-US"/>
              </a:p>
            </p:txBody>
          </p:sp>
        </p:grpSp>
        <p:grpSp>
          <p:nvGrpSpPr>
            <p:cNvPr id="9" name="Group 18"/>
            <p:cNvGrpSpPr>
              <a:grpSpLocks/>
            </p:cNvGrpSpPr>
            <p:nvPr/>
          </p:nvGrpSpPr>
          <p:grpSpPr bwMode="ltGray">
            <a:xfrm>
              <a:off x="10058400" y="3733800"/>
              <a:ext cx="288050" cy="310415"/>
              <a:chOff x="3158" y="3103"/>
              <a:chExt cx="377" cy="343"/>
            </a:xfrm>
            <a:grpFill/>
          </p:grpSpPr>
          <p:sp>
            <p:nvSpPr>
              <p:cNvPr id="176" name="AutoShape 19"/>
              <p:cNvSpPr>
                <a:spLocks noChangeArrowheads="1"/>
              </p:cNvSpPr>
              <p:nvPr/>
            </p:nvSpPr>
            <p:spPr bwMode="ltGray">
              <a:xfrm>
                <a:off x="3158" y="3103"/>
                <a:ext cx="377" cy="343"/>
              </a:xfrm>
              <a:prstGeom prst="roundRect">
                <a:avLst>
                  <a:gd name="adj" fmla="val 16667"/>
                </a:avLst>
              </a:prstGeom>
              <a:grpFill/>
              <a:ln w="25400" algn="ctr">
                <a:solidFill>
                  <a:schemeClr val="bg1"/>
                </a:solidFill>
                <a:round/>
                <a:headEnd/>
                <a:tailEnd/>
              </a:ln>
              <a:effectLst/>
            </p:spPr>
            <p:txBody>
              <a:bodyPr wrap="none" anchor="ctr"/>
              <a:lstStyle/>
              <a:p>
                <a:pPr algn="ctr">
                  <a:lnSpc>
                    <a:spcPct val="75000"/>
                  </a:lnSpc>
                  <a:defRPr/>
                </a:pPr>
                <a:endParaRPr lang="ja-JP" altLang="ja-JP" sz="1600" b="1" dirty="0">
                  <a:solidFill>
                    <a:schemeClr val="bg2"/>
                  </a:solidFill>
                </a:endParaRPr>
              </a:p>
            </p:txBody>
          </p:sp>
          <p:sp>
            <p:nvSpPr>
              <p:cNvPr id="177" name="Line 20"/>
              <p:cNvSpPr>
                <a:spLocks noChangeShapeType="1"/>
              </p:cNvSpPr>
              <p:nvPr/>
            </p:nvSpPr>
            <p:spPr bwMode="ltGray">
              <a:xfrm>
                <a:off x="3162" y="3206"/>
                <a:ext cx="370" cy="0"/>
              </a:xfrm>
              <a:prstGeom prst="line">
                <a:avLst/>
              </a:prstGeom>
              <a:grpFill/>
              <a:ln w="12700">
                <a:solidFill>
                  <a:schemeClr val="bg1"/>
                </a:solidFill>
                <a:round/>
                <a:headEnd/>
                <a:tailEnd/>
              </a:ln>
            </p:spPr>
            <p:txBody>
              <a:bodyPr anchor="ctr"/>
              <a:lstStyle/>
              <a:p>
                <a:pPr>
                  <a:defRPr/>
                </a:pPr>
                <a:endParaRPr lang="ja-JP" altLang="en-US"/>
              </a:p>
            </p:txBody>
          </p:sp>
        </p:grpSp>
        <p:cxnSp>
          <p:nvCxnSpPr>
            <p:cNvPr id="179" name="直線矢印コネクタ 178"/>
            <p:cNvCxnSpPr/>
            <p:nvPr/>
          </p:nvCxnSpPr>
          <p:spPr bwMode="ltGray">
            <a:xfrm>
              <a:off x="9280179" y="3810586"/>
              <a:ext cx="244558" cy="1634"/>
            </a:xfrm>
            <a:prstGeom prst="straightConnector1">
              <a:avLst/>
            </a:prstGeom>
            <a:grpFill/>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80" name="直線矢印コネクタ 179"/>
            <p:cNvCxnSpPr/>
            <p:nvPr/>
          </p:nvCxnSpPr>
          <p:spPr bwMode="ltGray">
            <a:xfrm>
              <a:off x="9829618" y="3810586"/>
              <a:ext cx="246189" cy="1634"/>
            </a:xfrm>
            <a:prstGeom prst="straightConnector1">
              <a:avLst/>
            </a:prstGeom>
            <a:grpFill/>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81" name="直線矢印コネクタ 180"/>
            <p:cNvCxnSpPr/>
            <p:nvPr/>
          </p:nvCxnSpPr>
          <p:spPr bwMode="ltGray">
            <a:xfrm>
              <a:off x="9829618" y="3962527"/>
              <a:ext cx="246189" cy="1633"/>
            </a:xfrm>
            <a:prstGeom prst="straightConnector1">
              <a:avLst/>
            </a:prstGeom>
            <a:grpFill/>
            <a:ln w="28575">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2" name="直線矢印コネクタ 181"/>
            <p:cNvCxnSpPr/>
            <p:nvPr/>
          </p:nvCxnSpPr>
          <p:spPr bwMode="ltGray">
            <a:xfrm>
              <a:off x="9296482" y="3962527"/>
              <a:ext cx="244558" cy="1633"/>
            </a:xfrm>
            <a:prstGeom prst="straightConnector1">
              <a:avLst/>
            </a:prstGeom>
            <a:grpFill/>
            <a:ln w="28575">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267" name="Text Box 19"/>
          <p:cNvSpPr txBox="1">
            <a:spLocks noChangeArrowheads="1"/>
          </p:cNvSpPr>
          <p:nvPr/>
        </p:nvSpPr>
        <p:spPr bwMode="ltGray">
          <a:xfrm>
            <a:off x="5969000" y="2413001"/>
            <a:ext cx="2730500" cy="276225"/>
          </a:xfrm>
          <a:prstGeom prst="rect">
            <a:avLst/>
          </a:prstGeom>
          <a:noFill/>
          <a:ln w="9525" algn="ctr">
            <a:noFill/>
            <a:miter lim="800000"/>
            <a:headEnd/>
            <a:tailEnd/>
          </a:ln>
        </p:spPr>
        <p:txBody>
          <a:bodyPr lIns="91436" tIns="45718" rIns="91436" bIns="45718" anchor="ctr">
            <a:spAutoFit/>
          </a:bodyPr>
          <a:lstStyle/>
          <a:p>
            <a:r>
              <a:rPr lang="ja-JP" altLang="en-US" sz="1200">
                <a:effectLst>
                  <a:outerShdw blurRad="38100" dist="38100" dir="2700000" algn="tl">
                    <a:srgbClr val="000000">
                      <a:alpha val="43137"/>
                    </a:srgbClr>
                  </a:outerShdw>
                </a:effectLst>
              </a:rPr>
              <a:t>ユーザーインターフェイスの制御</a:t>
            </a:r>
          </a:p>
        </p:txBody>
      </p:sp>
      <p:sp>
        <p:nvSpPr>
          <p:cNvPr id="10268" name="Text Box 19"/>
          <p:cNvSpPr txBox="1">
            <a:spLocks noChangeArrowheads="1"/>
          </p:cNvSpPr>
          <p:nvPr/>
        </p:nvSpPr>
        <p:spPr bwMode="ltGray">
          <a:xfrm>
            <a:off x="5969000" y="3030539"/>
            <a:ext cx="2095500" cy="276225"/>
          </a:xfrm>
          <a:prstGeom prst="rect">
            <a:avLst/>
          </a:prstGeom>
          <a:noFill/>
          <a:ln w="9525" algn="ctr">
            <a:noFill/>
            <a:miter lim="800000"/>
            <a:headEnd/>
            <a:tailEnd/>
          </a:ln>
        </p:spPr>
        <p:txBody>
          <a:bodyPr lIns="91436" tIns="45718" rIns="91436" bIns="45718" anchor="ctr">
            <a:spAutoFit/>
          </a:bodyPr>
          <a:lstStyle/>
          <a:p>
            <a:r>
              <a:rPr lang="ja-JP" altLang="en-US" sz="1200">
                <a:effectLst>
                  <a:outerShdw blurRad="38100" dist="38100" dir="2700000" algn="tl">
                    <a:srgbClr val="000000">
                      <a:alpha val="43137"/>
                    </a:srgbClr>
                  </a:outerShdw>
                </a:effectLst>
              </a:rPr>
              <a:t>ユーザープロセスの制御</a:t>
            </a:r>
          </a:p>
        </p:txBody>
      </p:sp>
      <p:cxnSp>
        <p:nvCxnSpPr>
          <p:cNvPr id="199" name="曲線コネクタ 198"/>
          <p:cNvCxnSpPr>
            <a:stCxn id="206" idx="3"/>
            <a:endCxn id="170" idx="0"/>
          </p:cNvCxnSpPr>
          <p:nvPr/>
        </p:nvCxnSpPr>
        <p:spPr bwMode="ltGray">
          <a:xfrm rot="5400000">
            <a:off x="4364038" y="2760663"/>
            <a:ext cx="401638" cy="214313"/>
          </a:xfrm>
          <a:prstGeom prst="curvedConnector3">
            <a:avLst>
              <a:gd name="adj1" fmla="val 50000"/>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202" name="曲線コネクタ 201"/>
          <p:cNvCxnSpPr>
            <a:stCxn id="213" idx="3"/>
            <a:endCxn id="176" idx="0"/>
          </p:cNvCxnSpPr>
          <p:nvPr/>
        </p:nvCxnSpPr>
        <p:spPr bwMode="ltGray">
          <a:xfrm rot="16200000" flipH="1">
            <a:off x="5225257" y="2796382"/>
            <a:ext cx="401638" cy="142875"/>
          </a:xfrm>
          <a:prstGeom prst="curvedConnector3">
            <a:avLst>
              <a:gd name="adj1" fmla="val 50000"/>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grpSp>
        <p:nvGrpSpPr>
          <p:cNvPr id="10" name="グループ化 207"/>
          <p:cNvGrpSpPr/>
          <p:nvPr/>
        </p:nvGrpSpPr>
        <p:grpSpPr bwMode="ltGray">
          <a:xfrm>
            <a:off x="4381501" y="2286000"/>
            <a:ext cx="523875" cy="381000"/>
            <a:chOff x="9448800" y="4191000"/>
            <a:chExt cx="533400" cy="381000"/>
          </a:xfrm>
          <a:solidFill>
            <a:schemeClr val="bg1">
              <a:lumMod val="65000"/>
            </a:schemeClr>
          </a:solidFill>
          <a:scene3d>
            <a:camera prst="isometricLeftDown"/>
            <a:lightRig rig="threePt" dir="t"/>
          </a:scene3d>
        </p:grpSpPr>
        <p:sp>
          <p:nvSpPr>
            <p:cNvPr id="189" name="Line 64"/>
            <p:cNvSpPr>
              <a:spLocks noChangeShapeType="1"/>
            </p:cNvSpPr>
            <p:nvPr/>
          </p:nvSpPr>
          <p:spPr bwMode="ltGray">
            <a:xfrm>
              <a:off x="9525000" y="4419600"/>
              <a:ext cx="323144" cy="0"/>
            </a:xfrm>
            <a:prstGeom prst="line">
              <a:avLst/>
            </a:prstGeom>
            <a:grpFill/>
            <a:ln w="28575">
              <a:solidFill>
                <a:schemeClr val="tx1"/>
              </a:solidFill>
              <a:round/>
              <a:headEnd/>
              <a:tailEnd/>
            </a:ln>
          </p:spPr>
          <p:txBody>
            <a:bodyPr anchor="ctr">
              <a:spAutoFit/>
            </a:bodyPr>
            <a:lstStyle/>
            <a:p>
              <a:pPr>
                <a:defRPr/>
              </a:pPr>
              <a:endParaRPr lang="ja-JP" altLang="en-US"/>
            </a:p>
          </p:txBody>
        </p:sp>
        <p:pic>
          <p:nvPicPr>
            <p:cNvPr id="191" name="Picture 66" descr="orange-ball_tiny"/>
            <p:cNvPicPr>
              <a:picLocks noChangeAspect="1" noChangeArrowheads="1"/>
            </p:cNvPicPr>
            <p:nvPr/>
          </p:nvPicPr>
          <p:blipFill>
            <a:blip r:embed="rId37" cstate="print"/>
            <a:srcRect/>
            <a:stretch>
              <a:fillRect/>
            </a:stretch>
          </p:blipFill>
          <p:spPr bwMode="ltGray">
            <a:xfrm>
              <a:off x="9448800" y="4359243"/>
              <a:ext cx="103011" cy="128257"/>
            </a:xfrm>
            <a:prstGeom prst="rect">
              <a:avLst/>
            </a:prstGeom>
            <a:grpFill/>
            <a:ln w="9525">
              <a:noFill/>
              <a:miter lim="800000"/>
              <a:headEnd/>
              <a:tailEnd/>
            </a:ln>
          </p:spPr>
        </p:pic>
        <p:sp>
          <p:nvSpPr>
            <p:cNvPr id="206" name="直方体 205"/>
            <p:cNvSpPr/>
            <p:nvPr/>
          </p:nvSpPr>
          <p:spPr bwMode="ltGray">
            <a:xfrm>
              <a:off x="9601200" y="4191000"/>
              <a:ext cx="381000" cy="381000"/>
            </a:xfrm>
            <a:prstGeom prst="cube">
              <a:avLst>
                <a:gd name="adj" fmla="val 25000"/>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grpSp>
        <p:nvGrpSpPr>
          <p:cNvPr id="11" name="グループ化 209"/>
          <p:cNvGrpSpPr/>
          <p:nvPr/>
        </p:nvGrpSpPr>
        <p:grpSpPr bwMode="ltGray">
          <a:xfrm>
            <a:off x="5064126" y="2286000"/>
            <a:ext cx="523875" cy="381000"/>
            <a:chOff x="9448800" y="4191000"/>
            <a:chExt cx="533400" cy="381000"/>
          </a:xfrm>
          <a:solidFill>
            <a:schemeClr val="bg1">
              <a:lumMod val="65000"/>
            </a:schemeClr>
          </a:solidFill>
          <a:scene3d>
            <a:camera prst="isometricLeftDown"/>
            <a:lightRig rig="threePt" dir="t"/>
          </a:scene3d>
        </p:grpSpPr>
        <p:sp>
          <p:nvSpPr>
            <p:cNvPr id="211" name="Line 64"/>
            <p:cNvSpPr>
              <a:spLocks noChangeShapeType="1"/>
            </p:cNvSpPr>
            <p:nvPr/>
          </p:nvSpPr>
          <p:spPr bwMode="ltGray">
            <a:xfrm>
              <a:off x="9525000" y="4419600"/>
              <a:ext cx="323144" cy="0"/>
            </a:xfrm>
            <a:prstGeom prst="line">
              <a:avLst/>
            </a:prstGeom>
            <a:grpFill/>
            <a:ln w="28575">
              <a:solidFill>
                <a:schemeClr val="tx1"/>
              </a:solidFill>
              <a:round/>
              <a:headEnd/>
              <a:tailEnd/>
            </a:ln>
          </p:spPr>
          <p:txBody>
            <a:bodyPr anchor="ctr">
              <a:spAutoFit/>
            </a:bodyPr>
            <a:lstStyle/>
            <a:p>
              <a:pPr>
                <a:defRPr/>
              </a:pPr>
              <a:endParaRPr lang="ja-JP" altLang="en-US"/>
            </a:p>
          </p:txBody>
        </p:sp>
        <p:pic>
          <p:nvPicPr>
            <p:cNvPr id="212" name="Picture 66" descr="orange-ball_tiny"/>
            <p:cNvPicPr>
              <a:picLocks noChangeAspect="1" noChangeArrowheads="1"/>
            </p:cNvPicPr>
            <p:nvPr/>
          </p:nvPicPr>
          <p:blipFill>
            <a:blip r:embed="rId37" cstate="print"/>
            <a:srcRect/>
            <a:stretch>
              <a:fillRect/>
            </a:stretch>
          </p:blipFill>
          <p:spPr bwMode="ltGray">
            <a:xfrm>
              <a:off x="9448800" y="4359243"/>
              <a:ext cx="103011" cy="128257"/>
            </a:xfrm>
            <a:prstGeom prst="rect">
              <a:avLst/>
            </a:prstGeom>
            <a:grpFill/>
            <a:ln w="9525">
              <a:noFill/>
              <a:miter lim="800000"/>
              <a:headEnd/>
              <a:tailEnd/>
            </a:ln>
          </p:spPr>
        </p:pic>
        <p:sp>
          <p:nvSpPr>
            <p:cNvPr id="213" name="直方体 212"/>
            <p:cNvSpPr/>
            <p:nvPr/>
          </p:nvSpPr>
          <p:spPr bwMode="ltGray">
            <a:xfrm>
              <a:off x="9601200" y="4191000"/>
              <a:ext cx="381000" cy="381000"/>
            </a:xfrm>
            <a:prstGeom prst="cube">
              <a:avLst>
                <a:gd name="adj" fmla="val 25000"/>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grpSp>
        <p:nvGrpSpPr>
          <p:cNvPr id="12" name="グループ化 214"/>
          <p:cNvGrpSpPr/>
          <p:nvPr/>
        </p:nvGrpSpPr>
        <p:grpSpPr bwMode="ltGray">
          <a:xfrm>
            <a:off x="5842001" y="3746500"/>
            <a:ext cx="523875" cy="381000"/>
            <a:chOff x="9448800" y="4191000"/>
            <a:chExt cx="533400" cy="381000"/>
          </a:xfrm>
          <a:solidFill>
            <a:schemeClr val="bg1">
              <a:lumMod val="65000"/>
            </a:schemeClr>
          </a:solidFill>
          <a:scene3d>
            <a:camera prst="isometricLeftDown"/>
            <a:lightRig rig="threePt" dir="t"/>
          </a:scene3d>
        </p:grpSpPr>
        <p:sp>
          <p:nvSpPr>
            <p:cNvPr id="216" name="Line 64"/>
            <p:cNvSpPr>
              <a:spLocks noChangeShapeType="1"/>
            </p:cNvSpPr>
            <p:nvPr/>
          </p:nvSpPr>
          <p:spPr bwMode="ltGray">
            <a:xfrm>
              <a:off x="9525000" y="4419600"/>
              <a:ext cx="323144" cy="0"/>
            </a:xfrm>
            <a:prstGeom prst="line">
              <a:avLst/>
            </a:prstGeom>
            <a:grpFill/>
            <a:ln w="28575">
              <a:solidFill>
                <a:schemeClr val="tx1"/>
              </a:solidFill>
              <a:round/>
              <a:headEnd/>
              <a:tailEnd/>
            </a:ln>
          </p:spPr>
          <p:txBody>
            <a:bodyPr anchor="ctr">
              <a:spAutoFit/>
            </a:bodyPr>
            <a:lstStyle/>
            <a:p>
              <a:pPr>
                <a:defRPr/>
              </a:pPr>
              <a:endParaRPr lang="ja-JP" altLang="en-US"/>
            </a:p>
          </p:txBody>
        </p:sp>
        <p:pic>
          <p:nvPicPr>
            <p:cNvPr id="217" name="Picture 66" descr="orange-ball_tiny"/>
            <p:cNvPicPr>
              <a:picLocks noChangeAspect="1" noChangeArrowheads="1"/>
            </p:cNvPicPr>
            <p:nvPr/>
          </p:nvPicPr>
          <p:blipFill>
            <a:blip r:embed="rId37" cstate="print"/>
            <a:srcRect/>
            <a:stretch>
              <a:fillRect/>
            </a:stretch>
          </p:blipFill>
          <p:spPr bwMode="ltGray">
            <a:xfrm>
              <a:off x="9448800" y="4359243"/>
              <a:ext cx="103011" cy="128257"/>
            </a:xfrm>
            <a:prstGeom prst="rect">
              <a:avLst/>
            </a:prstGeom>
            <a:grpFill/>
            <a:ln w="9525">
              <a:noFill/>
              <a:miter lim="800000"/>
              <a:headEnd/>
              <a:tailEnd/>
            </a:ln>
          </p:spPr>
        </p:pic>
        <p:sp>
          <p:nvSpPr>
            <p:cNvPr id="218" name="直方体 217"/>
            <p:cNvSpPr/>
            <p:nvPr/>
          </p:nvSpPr>
          <p:spPr bwMode="ltGray">
            <a:xfrm>
              <a:off x="9601200" y="4191000"/>
              <a:ext cx="381000" cy="381000"/>
            </a:xfrm>
            <a:prstGeom prst="cube">
              <a:avLst>
                <a:gd name="adj" fmla="val 25000"/>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grpSp>
        <p:nvGrpSpPr>
          <p:cNvPr id="13" name="グループ化 218"/>
          <p:cNvGrpSpPr/>
          <p:nvPr/>
        </p:nvGrpSpPr>
        <p:grpSpPr bwMode="ltGray">
          <a:xfrm>
            <a:off x="5842001" y="4064000"/>
            <a:ext cx="523875" cy="381000"/>
            <a:chOff x="9448800" y="4191000"/>
            <a:chExt cx="533400" cy="381000"/>
          </a:xfrm>
          <a:solidFill>
            <a:schemeClr val="bg1">
              <a:lumMod val="65000"/>
            </a:schemeClr>
          </a:solidFill>
          <a:scene3d>
            <a:camera prst="isometricLeftDown"/>
            <a:lightRig rig="threePt" dir="t"/>
          </a:scene3d>
        </p:grpSpPr>
        <p:sp>
          <p:nvSpPr>
            <p:cNvPr id="220" name="Line 64"/>
            <p:cNvSpPr>
              <a:spLocks noChangeShapeType="1"/>
            </p:cNvSpPr>
            <p:nvPr/>
          </p:nvSpPr>
          <p:spPr bwMode="ltGray">
            <a:xfrm>
              <a:off x="9525000" y="4419600"/>
              <a:ext cx="323144" cy="0"/>
            </a:xfrm>
            <a:prstGeom prst="line">
              <a:avLst/>
            </a:prstGeom>
            <a:grpFill/>
            <a:ln w="28575">
              <a:solidFill>
                <a:schemeClr val="tx1"/>
              </a:solidFill>
              <a:round/>
              <a:headEnd/>
              <a:tailEnd/>
            </a:ln>
          </p:spPr>
          <p:txBody>
            <a:bodyPr anchor="ctr">
              <a:spAutoFit/>
            </a:bodyPr>
            <a:lstStyle/>
            <a:p>
              <a:pPr>
                <a:defRPr/>
              </a:pPr>
              <a:endParaRPr lang="ja-JP" altLang="en-US"/>
            </a:p>
          </p:txBody>
        </p:sp>
        <p:pic>
          <p:nvPicPr>
            <p:cNvPr id="221" name="Picture 66" descr="orange-ball_tiny"/>
            <p:cNvPicPr>
              <a:picLocks noChangeAspect="1" noChangeArrowheads="1"/>
            </p:cNvPicPr>
            <p:nvPr/>
          </p:nvPicPr>
          <p:blipFill>
            <a:blip r:embed="rId37" cstate="print"/>
            <a:srcRect/>
            <a:stretch>
              <a:fillRect/>
            </a:stretch>
          </p:blipFill>
          <p:spPr bwMode="ltGray">
            <a:xfrm>
              <a:off x="9448800" y="4359243"/>
              <a:ext cx="103011" cy="128257"/>
            </a:xfrm>
            <a:prstGeom prst="rect">
              <a:avLst/>
            </a:prstGeom>
            <a:grpFill/>
            <a:ln w="9525">
              <a:noFill/>
              <a:miter lim="800000"/>
              <a:headEnd/>
              <a:tailEnd/>
            </a:ln>
          </p:spPr>
        </p:pic>
        <p:sp>
          <p:nvSpPr>
            <p:cNvPr id="222" name="直方体 221"/>
            <p:cNvSpPr/>
            <p:nvPr/>
          </p:nvSpPr>
          <p:spPr bwMode="ltGray">
            <a:xfrm>
              <a:off x="9601200" y="4191000"/>
              <a:ext cx="381000" cy="381000"/>
            </a:xfrm>
            <a:prstGeom prst="cube">
              <a:avLst>
                <a:gd name="adj" fmla="val 25000"/>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grpSp>
        <p:nvGrpSpPr>
          <p:cNvPr id="14" name="グループ化 222"/>
          <p:cNvGrpSpPr/>
          <p:nvPr/>
        </p:nvGrpSpPr>
        <p:grpSpPr bwMode="ltGray">
          <a:xfrm>
            <a:off x="5842001" y="4381500"/>
            <a:ext cx="523875" cy="381000"/>
            <a:chOff x="9448800" y="4191000"/>
            <a:chExt cx="533400" cy="381000"/>
          </a:xfrm>
          <a:solidFill>
            <a:schemeClr val="bg1">
              <a:lumMod val="65000"/>
            </a:schemeClr>
          </a:solidFill>
          <a:scene3d>
            <a:camera prst="isometricLeftDown"/>
            <a:lightRig rig="threePt" dir="t"/>
          </a:scene3d>
        </p:grpSpPr>
        <p:sp>
          <p:nvSpPr>
            <p:cNvPr id="224" name="Line 64"/>
            <p:cNvSpPr>
              <a:spLocks noChangeShapeType="1"/>
            </p:cNvSpPr>
            <p:nvPr/>
          </p:nvSpPr>
          <p:spPr bwMode="ltGray">
            <a:xfrm>
              <a:off x="9525000" y="4419600"/>
              <a:ext cx="323144" cy="0"/>
            </a:xfrm>
            <a:prstGeom prst="line">
              <a:avLst/>
            </a:prstGeom>
            <a:grpFill/>
            <a:ln w="28575">
              <a:solidFill>
                <a:schemeClr val="tx1"/>
              </a:solidFill>
              <a:round/>
              <a:headEnd/>
              <a:tailEnd/>
            </a:ln>
          </p:spPr>
          <p:txBody>
            <a:bodyPr anchor="ctr">
              <a:spAutoFit/>
            </a:bodyPr>
            <a:lstStyle/>
            <a:p>
              <a:pPr>
                <a:defRPr/>
              </a:pPr>
              <a:endParaRPr lang="ja-JP" altLang="en-US"/>
            </a:p>
          </p:txBody>
        </p:sp>
        <p:pic>
          <p:nvPicPr>
            <p:cNvPr id="225" name="Picture 66" descr="orange-ball_tiny"/>
            <p:cNvPicPr>
              <a:picLocks noChangeAspect="1" noChangeArrowheads="1"/>
            </p:cNvPicPr>
            <p:nvPr/>
          </p:nvPicPr>
          <p:blipFill>
            <a:blip r:embed="rId37" cstate="print"/>
            <a:srcRect/>
            <a:stretch>
              <a:fillRect/>
            </a:stretch>
          </p:blipFill>
          <p:spPr bwMode="ltGray">
            <a:xfrm>
              <a:off x="9448800" y="4359243"/>
              <a:ext cx="103011" cy="128257"/>
            </a:xfrm>
            <a:prstGeom prst="rect">
              <a:avLst/>
            </a:prstGeom>
            <a:grpFill/>
            <a:ln w="9525">
              <a:noFill/>
              <a:miter lim="800000"/>
              <a:headEnd/>
              <a:tailEnd/>
            </a:ln>
          </p:spPr>
        </p:pic>
        <p:sp>
          <p:nvSpPr>
            <p:cNvPr id="226" name="直方体 225"/>
            <p:cNvSpPr/>
            <p:nvPr/>
          </p:nvSpPr>
          <p:spPr bwMode="ltGray">
            <a:xfrm>
              <a:off x="9601200" y="4191000"/>
              <a:ext cx="381000" cy="381000"/>
            </a:xfrm>
            <a:prstGeom prst="cube">
              <a:avLst>
                <a:gd name="adj" fmla="val 25000"/>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sp>
        <p:nvSpPr>
          <p:cNvPr id="10276" name="Text Box 19"/>
          <p:cNvSpPr txBox="1">
            <a:spLocks noChangeArrowheads="1"/>
          </p:cNvSpPr>
          <p:nvPr/>
        </p:nvSpPr>
        <p:spPr bwMode="ltGray">
          <a:xfrm>
            <a:off x="5588000" y="4826001"/>
            <a:ext cx="1651000" cy="276225"/>
          </a:xfrm>
          <a:prstGeom prst="rect">
            <a:avLst/>
          </a:prstGeom>
          <a:noFill/>
          <a:ln w="9525" algn="ctr">
            <a:noFill/>
            <a:miter lim="800000"/>
            <a:headEnd/>
            <a:tailEnd/>
          </a:ln>
        </p:spPr>
        <p:txBody>
          <a:bodyPr lIns="91436" tIns="45718" rIns="91436" bIns="45718" anchor="ctr">
            <a:spAutoFit/>
          </a:bodyPr>
          <a:lstStyle/>
          <a:p>
            <a:r>
              <a:rPr lang="ja-JP" altLang="en-US" sz="1200">
                <a:effectLst>
                  <a:outerShdw blurRad="38100" dist="38100" dir="2700000" algn="tl">
                    <a:srgbClr val="000000">
                      <a:alpha val="43137"/>
                    </a:srgbClr>
                  </a:outerShdw>
                </a:effectLst>
              </a:rPr>
              <a:t>ビジネス ロジック</a:t>
            </a:r>
          </a:p>
        </p:txBody>
      </p:sp>
      <p:sp>
        <p:nvSpPr>
          <p:cNvPr id="10277" name="Text Box 19"/>
          <p:cNvSpPr txBox="1">
            <a:spLocks noChangeArrowheads="1"/>
          </p:cNvSpPr>
          <p:nvPr/>
        </p:nvSpPr>
        <p:spPr bwMode="ltGray">
          <a:xfrm>
            <a:off x="7175500" y="4826001"/>
            <a:ext cx="1651000" cy="276225"/>
          </a:xfrm>
          <a:prstGeom prst="rect">
            <a:avLst/>
          </a:prstGeom>
          <a:noFill/>
          <a:ln w="9525" algn="ctr">
            <a:noFill/>
            <a:miter lim="800000"/>
            <a:headEnd/>
            <a:tailEnd/>
          </a:ln>
        </p:spPr>
        <p:txBody>
          <a:bodyPr lIns="91436" tIns="45718" rIns="91436" bIns="45718" anchor="ctr">
            <a:spAutoFit/>
          </a:bodyPr>
          <a:lstStyle/>
          <a:p>
            <a:r>
              <a:rPr lang="ja-JP" altLang="en-US" sz="1200">
                <a:effectLst>
                  <a:outerShdw blurRad="38100" dist="38100" dir="2700000" algn="tl">
                    <a:srgbClr val="000000">
                      <a:alpha val="43137"/>
                    </a:srgbClr>
                  </a:outerShdw>
                </a:effectLst>
              </a:rPr>
              <a:t>ビジネス データ</a:t>
            </a:r>
          </a:p>
        </p:txBody>
      </p:sp>
      <p:sp>
        <p:nvSpPr>
          <p:cNvPr id="229" name="角丸四角形 228"/>
          <p:cNvSpPr/>
          <p:nvPr/>
        </p:nvSpPr>
        <p:spPr bwMode="ltGray">
          <a:xfrm>
            <a:off x="4000500" y="3683000"/>
            <a:ext cx="4508500" cy="1397000"/>
          </a:xfrm>
          <a:prstGeom prst="round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anchor="ctr"/>
          <a:lstStyle/>
          <a:p>
            <a:pPr algn="ctr">
              <a:defRPr/>
            </a:pPr>
            <a:endParaRPr lang="ja-JP" altLang="en-US"/>
          </a:p>
        </p:txBody>
      </p:sp>
      <p:sp>
        <p:nvSpPr>
          <p:cNvPr id="10279" name="Text Box 19"/>
          <p:cNvSpPr txBox="1">
            <a:spLocks noChangeArrowheads="1"/>
          </p:cNvSpPr>
          <p:nvPr/>
        </p:nvSpPr>
        <p:spPr bwMode="ltGray">
          <a:xfrm>
            <a:off x="7556500" y="3676650"/>
            <a:ext cx="1524000" cy="450850"/>
          </a:xfrm>
          <a:prstGeom prst="rect">
            <a:avLst/>
          </a:prstGeom>
          <a:noFill/>
          <a:ln w="9525" algn="ctr">
            <a:noFill/>
            <a:miter lim="800000"/>
            <a:headEnd/>
            <a:tailEnd/>
          </a:ln>
        </p:spPr>
        <p:txBody>
          <a:bodyPr wrap="none" lIns="91436" tIns="45718" rIns="91436" bIns="45718" anchor="ctr"/>
          <a:lstStyle/>
          <a:p>
            <a:r>
              <a:rPr lang="ja-JP" altLang="en-US" sz="1200">
                <a:solidFill>
                  <a:schemeClr val="bg1"/>
                </a:solidFill>
              </a:rPr>
              <a:t>ビジネス プロセスの</a:t>
            </a:r>
            <a:endParaRPr lang="en-US" altLang="ja-JP" sz="1200">
              <a:solidFill>
                <a:schemeClr val="bg1"/>
              </a:solidFill>
            </a:endParaRPr>
          </a:p>
          <a:p>
            <a:r>
              <a:rPr lang="ja-JP" altLang="en-US" sz="1200">
                <a:solidFill>
                  <a:schemeClr val="bg1"/>
                </a:solidFill>
              </a:rPr>
              <a:t>サービス公開</a:t>
            </a:r>
          </a:p>
        </p:txBody>
      </p:sp>
      <p:cxnSp>
        <p:nvCxnSpPr>
          <p:cNvPr id="230" name="曲線コネクタ 229"/>
          <p:cNvCxnSpPr>
            <a:stCxn id="11339" idx="1"/>
            <a:endCxn id="217" idx="0"/>
          </p:cNvCxnSpPr>
          <p:nvPr/>
        </p:nvCxnSpPr>
        <p:spPr bwMode="ltGray">
          <a:xfrm rot="5400000" flipH="1" flipV="1">
            <a:off x="5421313" y="3619501"/>
            <a:ext cx="176213" cy="766762"/>
          </a:xfrm>
          <a:prstGeom prst="curvedConnector3">
            <a:avLst>
              <a:gd name="adj1" fmla="val 169853"/>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234" name="曲線コネクタ 233"/>
          <p:cNvCxnSpPr>
            <a:endCxn id="221" idx="0"/>
          </p:cNvCxnSpPr>
          <p:nvPr/>
        </p:nvCxnSpPr>
        <p:spPr bwMode="ltGray">
          <a:xfrm flipV="1">
            <a:off x="5280026" y="4232276"/>
            <a:ext cx="612775" cy="333375"/>
          </a:xfrm>
          <a:prstGeom prst="curvedConnector4">
            <a:avLst>
              <a:gd name="adj1" fmla="val 41772"/>
              <a:gd name="adj2" fmla="val 157144"/>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238" name="曲線コネクタ 233"/>
          <p:cNvCxnSpPr>
            <a:endCxn id="225" idx="0"/>
          </p:cNvCxnSpPr>
          <p:nvPr/>
        </p:nvCxnSpPr>
        <p:spPr bwMode="ltGray">
          <a:xfrm rot="16200000" flipH="1">
            <a:off x="5207001" y="3863976"/>
            <a:ext cx="42862" cy="1328737"/>
          </a:xfrm>
          <a:prstGeom prst="curvedConnector3">
            <a:avLst>
              <a:gd name="adj1" fmla="val 655723"/>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10283" name="AutoShape 28"/>
          <p:cNvSpPr>
            <a:spLocks noChangeArrowheads="1"/>
          </p:cNvSpPr>
          <p:nvPr/>
        </p:nvSpPr>
        <p:spPr bwMode="ltGray">
          <a:xfrm>
            <a:off x="3810001" y="3365500"/>
            <a:ext cx="347663" cy="338138"/>
          </a:xfrm>
          <a:prstGeom prst="upDownArrow">
            <a:avLst>
              <a:gd name="adj1" fmla="val 50000"/>
              <a:gd name="adj2" fmla="val 20000"/>
            </a:avLst>
          </a:prstGeom>
          <a:solidFill>
            <a:srgbClr val="FFC000"/>
          </a:solidFill>
          <a:ln w="12700" algn="ctr">
            <a:solidFill>
              <a:schemeClr val="tx1"/>
            </a:solidFill>
            <a:miter lim="800000"/>
            <a:headEnd/>
            <a:tailEnd/>
          </a:ln>
        </p:spPr>
        <p:txBody>
          <a:bodyPr wrap="none" lIns="91436" tIns="45718" rIns="91436" bIns="45718" anchor="ctr"/>
          <a:lstStyle/>
          <a:p>
            <a:endParaRPr lang="ja-JP" altLang="en-US"/>
          </a:p>
        </p:txBody>
      </p:sp>
      <p:sp>
        <p:nvSpPr>
          <p:cNvPr id="10284" name="AutoShape 28"/>
          <p:cNvSpPr>
            <a:spLocks noChangeArrowheads="1"/>
          </p:cNvSpPr>
          <p:nvPr/>
        </p:nvSpPr>
        <p:spPr bwMode="ltGray">
          <a:xfrm>
            <a:off x="3810001" y="4995864"/>
            <a:ext cx="347663" cy="338137"/>
          </a:xfrm>
          <a:prstGeom prst="upDownArrow">
            <a:avLst>
              <a:gd name="adj1" fmla="val 50000"/>
              <a:gd name="adj2" fmla="val 20000"/>
            </a:avLst>
          </a:prstGeom>
          <a:solidFill>
            <a:srgbClr val="FFC000"/>
          </a:solidFill>
          <a:ln w="12700" algn="ctr">
            <a:solidFill>
              <a:schemeClr val="tx1"/>
            </a:solidFill>
            <a:miter lim="800000"/>
            <a:headEnd/>
            <a:tailEnd/>
          </a:ln>
        </p:spPr>
        <p:txBody>
          <a:bodyPr wrap="none" lIns="91436" tIns="45718" rIns="91436" bIns="45718" anchor="ctr"/>
          <a:lstStyle/>
          <a:p>
            <a:endParaRPr lang="ja-JP" altLang="en-US"/>
          </a:p>
        </p:txBody>
      </p:sp>
      <p:sp>
        <p:nvSpPr>
          <p:cNvPr id="10285" name="Text Box 14"/>
          <p:cNvSpPr txBox="1">
            <a:spLocks noChangeArrowheads="1"/>
          </p:cNvSpPr>
          <p:nvPr/>
        </p:nvSpPr>
        <p:spPr bwMode="ltGray">
          <a:xfrm>
            <a:off x="1905001" y="2565400"/>
            <a:ext cx="2017713" cy="647700"/>
          </a:xfrm>
          <a:prstGeom prst="rect">
            <a:avLst/>
          </a:prstGeom>
          <a:noFill/>
          <a:ln w="9525" algn="ctr">
            <a:noFill/>
            <a:miter lim="800000"/>
            <a:headEnd/>
            <a:tailEnd/>
          </a:ln>
        </p:spPr>
        <p:txBody>
          <a:bodyPr lIns="91436" tIns="45718" rIns="91436" bIns="45718" anchor="ctr"/>
          <a:lstStyle/>
          <a:p>
            <a:r>
              <a:rPr lang="ja-JP" altLang="en-US" sz="1600" dirty="0">
                <a:effectLst>
                  <a:outerShdw blurRad="38100" dist="38100" dir="2700000" algn="tl">
                    <a:srgbClr val="000000">
                      <a:alpha val="43137"/>
                    </a:srgbClr>
                  </a:outerShdw>
                </a:effectLst>
              </a:rPr>
              <a:t>プレゼンテーション</a:t>
            </a:r>
            <a:br>
              <a:rPr lang="en-US" altLang="ja-JP" sz="1600" dirty="0">
                <a:effectLst>
                  <a:outerShdw blurRad="38100" dist="38100" dir="2700000" algn="tl">
                    <a:srgbClr val="000000">
                      <a:alpha val="43137"/>
                    </a:srgbClr>
                  </a:outerShdw>
                </a:effectLst>
              </a:rPr>
            </a:br>
            <a:r>
              <a:rPr lang="ja-JP" altLang="en-US" sz="1600" dirty="0">
                <a:effectLst>
                  <a:outerShdw blurRad="38100" dist="38100" dir="2700000" algn="tl">
                    <a:srgbClr val="000000">
                      <a:alpha val="43137"/>
                    </a:srgbClr>
                  </a:outerShdw>
                </a:effectLst>
              </a:rPr>
              <a:t>レイヤ</a:t>
            </a:r>
          </a:p>
        </p:txBody>
      </p:sp>
      <p:sp>
        <p:nvSpPr>
          <p:cNvPr id="10286" name="Text Box 21"/>
          <p:cNvSpPr txBox="1">
            <a:spLocks noChangeArrowheads="1"/>
          </p:cNvSpPr>
          <p:nvPr/>
        </p:nvSpPr>
        <p:spPr bwMode="ltGray">
          <a:xfrm>
            <a:off x="7302501" y="6286501"/>
            <a:ext cx="1408113" cy="309563"/>
          </a:xfrm>
          <a:prstGeom prst="rect">
            <a:avLst/>
          </a:prstGeom>
          <a:noFill/>
          <a:ln w="9525" algn="ctr">
            <a:noFill/>
            <a:miter lim="800000"/>
            <a:headEnd/>
            <a:tailEnd/>
          </a:ln>
        </p:spPr>
        <p:txBody>
          <a:bodyPr lIns="91436" tIns="45718" rIns="91436" bIns="45718" anchor="ctr">
            <a:spAutoFit/>
          </a:bodyPr>
          <a:lstStyle/>
          <a:p>
            <a:r>
              <a:rPr lang="ja-JP" altLang="en-US" sz="1400">
                <a:effectLst>
                  <a:outerShdw blurRad="38100" dist="38100" dir="2700000" algn="tl">
                    <a:srgbClr val="000000">
                      <a:alpha val="43137"/>
                    </a:srgbClr>
                  </a:outerShdw>
                </a:effectLst>
              </a:rPr>
              <a:t>外部サービス</a:t>
            </a:r>
          </a:p>
        </p:txBody>
      </p:sp>
      <p:grpSp>
        <p:nvGrpSpPr>
          <p:cNvPr id="15" name="グループ化 247"/>
          <p:cNvGrpSpPr/>
          <p:nvPr/>
        </p:nvGrpSpPr>
        <p:grpSpPr bwMode="ltGray">
          <a:xfrm>
            <a:off x="4191001" y="5397500"/>
            <a:ext cx="523875" cy="381000"/>
            <a:chOff x="9448800" y="4191000"/>
            <a:chExt cx="533400" cy="381000"/>
          </a:xfrm>
          <a:solidFill>
            <a:schemeClr val="bg1">
              <a:lumMod val="65000"/>
            </a:schemeClr>
          </a:solidFill>
          <a:scene3d>
            <a:camera prst="isometricLeftDown"/>
            <a:lightRig rig="threePt" dir="t"/>
          </a:scene3d>
        </p:grpSpPr>
        <p:sp>
          <p:nvSpPr>
            <p:cNvPr id="249" name="Line 64"/>
            <p:cNvSpPr>
              <a:spLocks noChangeShapeType="1"/>
            </p:cNvSpPr>
            <p:nvPr/>
          </p:nvSpPr>
          <p:spPr bwMode="ltGray">
            <a:xfrm>
              <a:off x="9525000" y="4419600"/>
              <a:ext cx="323144" cy="0"/>
            </a:xfrm>
            <a:prstGeom prst="line">
              <a:avLst/>
            </a:prstGeom>
            <a:grpFill/>
            <a:ln w="28575">
              <a:solidFill>
                <a:schemeClr val="tx1"/>
              </a:solidFill>
              <a:round/>
              <a:headEnd/>
              <a:tailEnd/>
            </a:ln>
          </p:spPr>
          <p:txBody>
            <a:bodyPr anchor="ctr">
              <a:spAutoFit/>
            </a:bodyPr>
            <a:lstStyle/>
            <a:p>
              <a:pPr>
                <a:defRPr/>
              </a:pPr>
              <a:endParaRPr lang="ja-JP" altLang="en-US"/>
            </a:p>
          </p:txBody>
        </p:sp>
        <p:pic>
          <p:nvPicPr>
            <p:cNvPr id="250" name="Picture 66" descr="orange-ball_tiny"/>
            <p:cNvPicPr>
              <a:picLocks noChangeAspect="1" noChangeArrowheads="1"/>
            </p:cNvPicPr>
            <p:nvPr/>
          </p:nvPicPr>
          <p:blipFill>
            <a:blip r:embed="rId37" cstate="print"/>
            <a:srcRect/>
            <a:stretch>
              <a:fillRect/>
            </a:stretch>
          </p:blipFill>
          <p:spPr bwMode="ltGray">
            <a:xfrm>
              <a:off x="9448800" y="4359243"/>
              <a:ext cx="103011" cy="128257"/>
            </a:xfrm>
            <a:prstGeom prst="rect">
              <a:avLst/>
            </a:prstGeom>
            <a:grpFill/>
            <a:ln w="9525">
              <a:noFill/>
              <a:miter lim="800000"/>
              <a:headEnd/>
              <a:tailEnd/>
            </a:ln>
          </p:spPr>
        </p:pic>
        <p:sp>
          <p:nvSpPr>
            <p:cNvPr id="251" name="直方体 250"/>
            <p:cNvSpPr/>
            <p:nvPr/>
          </p:nvSpPr>
          <p:spPr bwMode="ltGray">
            <a:xfrm>
              <a:off x="9601200" y="4191000"/>
              <a:ext cx="381000" cy="381000"/>
            </a:xfrm>
            <a:prstGeom prst="cube">
              <a:avLst>
                <a:gd name="adj" fmla="val 25000"/>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grpSp>
        <p:nvGrpSpPr>
          <p:cNvPr id="16" name="グループ化 259"/>
          <p:cNvGrpSpPr/>
          <p:nvPr/>
        </p:nvGrpSpPr>
        <p:grpSpPr bwMode="ltGray">
          <a:xfrm>
            <a:off x="6477001" y="5397500"/>
            <a:ext cx="523875" cy="381000"/>
            <a:chOff x="9448800" y="4191000"/>
            <a:chExt cx="533400" cy="381000"/>
          </a:xfrm>
          <a:solidFill>
            <a:schemeClr val="bg1">
              <a:lumMod val="65000"/>
            </a:schemeClr>
          </a:solidFill>
          <a:scene3d>
            <a:camera prst="isometricLeftDown"/>
            <a:lightRig rig="threePt" dir="t"/>
          </a:scene3d>
        </p:grpSpPr>
        <p:sp>
          <p:nvSpPr>
            <p:cNvPr id="261" name="Line 64"/>
            <p:cNvSpPr>
              <a:spLocks noChangeShapeType="1"/>
            </p:cNvSpPr>
            <p:nvPr/>
          </p:nvSpPr>
          <p:spPr bwMode="ltGray">
            <a:xfrm>
              <a:off x="9525000" y="4419600"/>
              <a:ext cx="323144" cy="0"/>
            </a:xfrm>
            <a:prstGeom prst="line">
              <a:avLst/>
            </a:prstGeom>
            <a:grpFill/>
            <a:ln w="28575">
              <a:solidFill>
                <a:schemeClr val="tx1"/>
              </a:solidFill>
              <a:round/>
              <a:headEnd/>
              <a:tailEnd/>
            </a:ln>
          </p:spPr>
          <p:txBody>
            <a:bodyPr anchor="ctr">
              <a:spAutoFit/>
            </a:bodyPr>
            <a:lstStyle/>
            <a:p>
              <a:pPr>
                <a:defRPr/>
              </a:pPr>
              <a:endParaRPr lang="ja-JP" altLang="en-US"/>
            </a:p>
          </p:txBody>
        </p:sp>
        <p:pic>
          <p:nvPicPr>
            <p:cNvPr id="262" name="Picture 66" descr="orange-ball_tiny"/>
            <p:cNvPicPr>
              <a:picLocks noChangeAspect="1" noChangeArrowheads="1"/>
            </p:cNvPicPr>
            <p:nvPr/>
          </p:nvPicPr>
          <p:blipFill>
            <a:blip r:embed="rId37" cstate="print"/>
            <a:srcRect/>
            <a:stretch>
              <a:fillRect/>
            </a:stretch>
          </p:blipFill>
          <p:spPr bwMode="ltGray">
            <a:xfrm>
              <a:off x="9448800" y="4359243"/>
              <a:ext cx="103011" cy="128257"/>
            </a:xfrm>
            <a:prstGeom prst="rect">
              <a:avLst/>
            </a:prstGeom>
            <a:grpFill/>
            <a:ln w="9525">
              <a:noFill/>
              <a:miter lim="800000"/>
              <a:headEnd/>
              <a:tailEnd/>
            </a:ln>
          </p:spPr>
        </p:pic>
        <p:sp>
          <p:nvSpPr>
            <p:cNvPr id="263" name="直方体 262"/>
            <p:cNvSpPr/>
            <p:nvPr/>
          </p:nvSpPr>
          <p:spPr bwMode="ltGray">
            <a:xfrm>
              <a:off x="9601200" y="4191000"/>
              <a:ext cx="381000" cy="381000"/>
            </a:xfrm>
            <a:prstGeom prst="cube">
              <a:avLst>
                <a:gd name="adj" fmla="val 25000"/>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sp>
        <p:nvSpPr>
          <p:cNvPr id="10289" name="Text Box 19"/>
          <p:cNvSpPr txBox="1">
            <a:spLocks noChangeArrowheads="1"/>
          </p:cNvSpPr>
          <p:nvPr/>
        </p:nvSpPr>
        <p:spPr bwMode="ltGray">
          <a:xfrm>
            <a:off x="4699000" y="5397501"/>
            <a:ext cx="1397000" cy="461963"/>
          </a:xfrm>
          <a:prstGeom prst="rect">
            <a:avLst/>
          </a:prstGeom>
          <a:noFill/>
          <a:ln w="9525" algn="ctr">
            <a:noFill/>
            <a:miter lim="800000"/>
            <a:headEnd/>
            <a:tailEnd/>
          </a:ln>
        </p:spPr>
        <p:txBody>
          <a:bodyPr lIns="91436" tIns="45718" rIns="91436" bIns="45718" anchor="ctr">
            <a:spAutoFit/>
          </a:bodyPr>
          <a:lstStyle/>
          <a:p>
            <a:r>
              <a:rPr lang="ja-JP" altLang="en-US" sz="1200">
                <a:effectLst>
                  <a:outerShdw blurRad="38100" dist="38100" dir="2700000" algn="tl">
                    <a:srgbClr val="000000">
                      <a:alpha val="43137"/>
                    </a:srgbClr>
                  </a:outerShdw>
                </a:effectLst>
              </a:rPr>
              <a:t>データアクセス</a:t>
            </a:r>
            <a:br>
              <a:rPr lang="en-US" altLang="ja-JP" sz="1200">
                <a:effectLst>
                  <a:outerShdw blurRad="38100" dist="38100" dir="2700000" algn="tl">
                    <a:srgbClr val="000000">
                      <a:alpha val="43137"/>
                    </a:srgbClr>
                  </a:outerShdw>
                </a:effectLst>
              </a:rPr>
            </a:br>
            <a:r>
              <a:rPr lang="ja-JP" altLang="en-US" sz="1200">
                <a:effectLst>
                  <a:outerShdw blurRad="38100" dist="38100" dir="2700000" algn="tl">
                    <a:srgbClr val="000000">
                      <a:alpha val="43137"/>
                    </a:srgbClr>
                  </a:outerShdw>
                </a:effectLst>
              </a:rPr>
              <a:t>ロジック</a:t>
            </a:r>
          </a:p>
        </p:txBody>
      </p:sp>
      <p:sp>
        <p:nvSpPr>
          <p:cNvPr id="10290" name="Text Box 19"/>
          <p:cNvSpPr txBox="1">
            <a:spLocks noChangeArrowheads="1"/>
          </p:cNvSpPr>
          <p:nvPr/>
        </p:nvSpPr>
        <p:spPr bwMode="ltGray">
          <a:xfrm>
            <a:off x="7112000" y="5397501"/>
            <a:ext cx="1460500" cy="461963"/>
          </a:xfrm>
          <a:prstGeom prst="rect">
            <a:avLst/>
          </a:prstGeom>
          <a:noFill/>
          <a:ln w="9525" algn="ctr">
            <a:noFill/>
            <a:miter lim="800000"/>
            <a:headEnd/>
            <a:tailEnd/>
          </a:ln>
        </p:spPr>
        <p:txBody>
          <a:bodyPr lIns="91436" tIns="45718" rIns="91436" bIns="45718" anchor="ctr">
            <a:spAutoFit/>
          </a:bodyPr>
          <a:lstStyle/>
          <a:p>
            <a:r>
              <a:rPr lang="ja-JP" altLang="en-US" sz="1200">
                <a:effectLst>
                  <a:outerShdw blurRad="38100" dist="38100" dir="2700000" algn="tl">
                    <a:srgbClr val="000000">
                      <a:alpha val="43137"/>
                    </a:srgbClr>
                  </a:outerShdw>
                </a:effectLst>
              </a:rPr>
              <a:t>外部サービス</a:t>
            </a:r>
            <a:br>
              <a:rPr lang="en-US" altLang="ja-JP" sz="1200">
                <a:effectLst>
                  <a:outerShdw blurRad="38100" dist="38100" dir="2700000" algn="tl">
                    <a:srgbClr val="000000">
                      <a:alpha val="43137"/>
                    </a:srgbClr>
                  </a:outerShdw>
                </a:effectLst>
              </a:rPr>
            </a:br>
            <a:r>
              <a:rPr lang="ja-JP" altLang="en-US" sz="1200">
                <a:effectLst>
                  <a:outerShdw blurRad="38100" dist="38100" dir="2700000" algn="tl">
                    <a:srgbClr val="000000">
                      <a:alpha val="43137"/>
                    </a:srgbClr>
                  </a:outerShdw>
                </a:effectLst>
              </a:rPr>
              <a:t>アクセス ロジック</a:t>
            </a:r>
          </a:p>
        </p:txBody>
      </p:sp>
      <p:sp>
        <p:nvSpPr>
          <p:cNvPr id="10291" name="AutoShape 28"/>
          <p:cNvSpPr>
            <a:spLocks noChangeArrowheads="1"/>
          </p:cNvSpPr>
          <p:nvPr/>
        </p:nvSpPr>
        <p:spPr bwMode="ltGray">
          <a:xfrm>
            <a:off x="3810001" y="5969000"/>
            <a:ext cx="347663" cy="338138"/>
          </a:xfrm>
          <a:prstGeom prst="upDownArrow">
            <a:avLst>
              <a:gd name="adj1" fmla="val 50000"/>
              <a:gd name="adj2" fmla="val 20000"/>
            </a:avLst>
          </a:prstGeom>
          <a:solidFill>
            <a:srgbClr val="FFC000"/>
          </a:solidFill>
          <a:ln w="12700" algn="ctr">
            <a:solidFill>
              <a:schemeClr val="tx1"/>
            </a:solidFill>
            <a:miter lim="800000"/>
            <a:headEnd/>
            <a:tailEnd/>
          </a:ln>
        </p:spPr>
        <p:txBody>
          <a:bodyPr wrap="none" lIns="91436" tIns="45718" rIns="91436" bIns="45718" anchor="ctr"/>
          <a:lstStyle/>
          <a:p>
            <a:endParaRPr lang="ja-JP" altLang="en-US"/>
          </a:p>
        </p:txBody>
      </p:sp>
      <p:sp>
        <p:nvSpPr>
          <p:cNvPr id="267" name="Rectangle 4"/>
          <p:cNvSpPr>
            <a:spLocks noChangeArrowheads="1"/>
          </p:cNvSpPr>
          <p:nvPr>
            <p:custDataLst>
              <p:tags r:id="rId4"/>
            </p:custDataLst>
          </p:nvPr>
        </p:nvSpPr>
        <p:spPr bwMode="ltGray">
          <a:xfrm rot="5400000">
            <a:off x="7885906" y="3607594"/>
            <a:ext cx="3849688" cy="1079500"/>
          </a:xfrm>
          <a:prstGeom prst="rect">
            <a:avLst/>
          </a:prstGeom>
          <a:solidFill>
            <a:srgbClr val="68217A"/>
          </a:solidFill>
          <a:ln w="9525" cap="flat" cmpd="sng" algn="ctr">
            <a:noFill/>
            <a:prstDash val="solid"/>
            <a:headEnd/>
            <a:tailEnd/>
          </a:ln>
          <a:effectLst/>
          <a:extLst>
            <a:ext uri="{91240B29-F687-4F45-9708-019B960494DF}">
              <a14:hiddenLine xmlns:a14="http://schemas.microsoft.com/office/drawing/2010/main" w="9525" cap="flat" cmpd="sng" algn="ctr">
                <a:solidFill>
                  <a:schemeClr val="accent4"/>
                </a:solidFill>
                <a:prstDash val="solid"/>
                <a:headEnd/>
                <a:tailEnd/>
              </a14:hiddenLine>
            </a:ext>
          </a:extLst>
        </p:spPr>
        <p:style>
          <a:lnRef idx="1">
            <a:schemeClr val="accent4"/>
          </a:lnRef>
          <a:fillRef idx="3">
            <a:schemeClr val="accent4"/>
          </a:fillRef>
          <a:effectRef idx="2">
            <a:schemeClr val="accent4"/>
          </a:effectRef>
          <a:fontRef idx="minor">
            <a:schemeClr val="lt1"/>
          </a:fontRef>
        </p:style>
        <p:txBody>
          <a:bodyPr wrap="none" lIns="91436" tIns="45718" rIns="91436" bIns="45718" anchor="ctr">
            <a:flatTx/>
          </a:bodyPr>
          <a:lstStyle/>
          <a:p>
            <a:pPr algn="ctr">
              <a:defRPr/>
            </a:pPr>
            <a:r>
              <a:rPr lang="ja-JP" altLang="en-US" sz="1300" dirty="0">
                <a:solidFill>
                  <a:srgbClr val="FFFFFF"/>
                </a:solidFill>
              </a:rPr>
              <a:t>アプリケーション </a:t>
            </a:r>
            <a:br>
              <a:rPr lang="en-US" altLang="ja-JP" sz="1300" dirty="0">
                <a:solidFill>
                  <a:srgbClr val="FFFFFF"/>
                </a:solidFill>
              </a:rPr>
            </a:br>
            <a:r>
              <a:rPr lang="ja-JP" altLang="en-US" sz="1300" dirty="0">
                <a:solidFill>
                  <a:srgbClr val="FFFFFF"/>
                </a:solidFill>
              </a:rPr>
              <a:t>ライフサイクル</a:t>
            </a:r>
            <a:br>
              <a:rPr lang="en-US" altLang="ja-JP" sz="1300" dirty="0">
                <a:solidFill>
                  <a:srgbClr val="FFFFFF"/>
                </a:solidFill>
              </a:rPr>
            </a:br>
            <a:r>
              <a:rPr lang="ja-JP" altLang="en-US" sz="1300" dirty="0">
                <a:solidFill>
                  <a:srgbClr val="FFFFFF"/>
                </a:solidFill>
              </a:rPr>
              <a:t>マネジメント</a:t>
            </a:r>
            <a:endParaRPr lang="en-US" altLang="ja-JP" sz="1300" dirty="0">
              <a:solidFill>
                <a:srgbClr val="FFFFFF"/>
              </a:solidFill>
            </a:endParaRPr>
          </a:p>
          <a:p>
            <a:pPr algn="ctr">
              <a:defRPr/>
            </a:pPr>
            <a:r>
              <a:rPr lang="en-US" altLang="ja-JP" sz="1300" dirty="0">
                <a:solidFill>
                  <a:srgbClr val="FFFFFF"/>
                </a:solidFill>
              </a:rPr>
              <a:t>(</a:t>
            </a:r>
            <a:r>
              <a:rPr lang="ja-JP" altLang="en-US" sz="1300" dirty="0">
                <a:solidFill>
                  <a:srgbClr val="FFFFFF"/>
                </a:solidFill>
              </a:rPr>
              <a:t>設計 ～ 開発 ～ テスト、</a:t>
            </a:r>
            <a:br>
              <a:rPr lang="en-US" altLang="ja-JP" sz="1300" dirty="0">
                <a:solidFill>
                  <a:srgbClr val="FFFFFF"/>
                </a:solidFill>
              </a:rPr>
            </a:br>
            <a:r>
              <a:rPr lang="ja-JP" altLang="en-US" sz="1300" dirty="0">
                <a:solidFill>
                  <a:srgbClr val="FFFFFF"/>
                </a:solidFill>
              </a:rPr>
              <a:t>構成管理／プロジェクト管理）</a:t>
            </a:r>
          </a:p>
        </p:txBody>
      </p:sp>
      <p:sp>
        <p:nvSpPr>
          <p:cNvPr id="114" name="角丸四角形 113"/>
          <p:cNvSpPr/>
          <p:nvPr>
            <p:custDataLst>
              <p:tags r:id="rId5"/>
            </p:custDataLst>
          </p:nvPr>
        </p:nvSpPr>
        <p:spPr bwMode="ltGray">
          <a:xfrm>
            <a:off x="2095500" y="1778000"/>
            <a:ext cx="1587500" cy="698500"/>
          </a:xfrm>
          <a:prstGeom prst="roundRect">
            <a:avLst>
              <a:gd name="adj" fmla="val 20948"/>
            </a:avLst>
          </a:prstGeom>
          <a:solidFill>
            <a:srgbClr val="4668C5"/>
          </a:solidFill>
          <a:ln w="10795" cap="flat" cmpd="sng" algn="ctr">
            <a:noFill/>
            <a:prstDash val="solid"/>
          </a:ln>
          <a:effectLst/>
          <a:extLst>
            <a:ext uri="{91240B29-F687-4F45-9708-019B960494DF}">
              <a14:hiddenLine xmlns:a14="http://schemas.microsoft.com/office/drawing/2010/main" w="10795" cap="flat" cmpd="sng" algn="ctr">
                <a:solidFill>
                  <a:schemeClr val="accent6">
                    <a:shade val="50000"/>
                  </a:schemeClr>
                </a:solidFill>
                <a:prstDash val="solid"/>
              </a14:hiddenLine>
            </a:ext>
          </a:extLst>
        </p:spPr>
        <p:style>
          <a:lnRef idx="2">
            <a:schemeClr val="accent6">
              <a:shade val="50000"/>
            </a:schemeClr>
          </a:lnRef>
          <a:fillRef idx="1">
            <a:schemeClr val="accent6"/>
          </a:fillRef>
          <a:effectRef idx="0">
            <a:schemeClr val="accent6"/>
          </a:effectRef>
          <a:fontRef idx="minor">
            <a:schemeClr val="lt1"/>
          </a:fontRef>
        </p:style>
        <p:txBody>
          <a:bodyPr lIns="76197" tIns="38098" rIns="76197" bIns="38098" anchor="ctr"/>
          <a:lstStyle/>
          <a:p>
            <a:pPr algn="ctr">
              <a:defRPr/>
            </a:pPr>
            <a:r>
              <a:rPr lang="en-US" altLang="ja-JP" sz="1300" dirty="0">
                <a:solidFill>
                  <a:srgbClr val="FFFFFF"/>
                </a:solidFill>
                <a:effectLst>
                  <a:outerShdw blurRad="38100" dist="38100" dir="2700000" algn="tl">
                    <a:srgbClr val="000000">
                      <a:alpha val="43137"/>
                    </a:srgbClr>
                  </a:outerShdw>
                </a:effectLst>
              </a:rPr>
              <a:t>Windows</a:t>
            </a:r>
            <a:br>
              <a:rPr lang="en-US" altLang="ja-JP" sz="1300" dirty="0">
                <a:solidFill>
                  <a:srgbClr val="FFFFFF"/>
                </a:solidFill>
                <a:effectLst>
                  <a:outerShdw blurRad="38100" dist="38100" dir="2700000" algn="tl">
                    <a:srgbClr val="000000">
                      <a:alpha val="43137"/>
                    </a:srgbClr>
                  </a:outerShdw>
                </a:effectLst>
              </a:rPr>
            </a:br>
            <a:r>
              <a:rPr lang="en-US" altLang="ja-JP" sz="1300" dirty="0" err="1">
                <a:solidFill>
                  <a:srgbClr val="FFFFFF"/>
                </a:solidFill>
                <a:effectLst>
                  <a:outerShdw blurRad="38100" dist="38100" dir="2700000" algn="tl">
                    <a:srgbClr val="000000">
                      <a:alpha val="43137"/>
                    </a:srgbClr>
                  </a:outerShdw>
                </a:effectLst>
              </a:rPr>
              <a:t>CardSpace</a:t>
            </a:r>
            <a:endParaRPr lang="ja-JP" altLang="en-US" sz="1300" dirty="0">
              <a:solidFill>
                <a:srgbClr val="FFFFFF"/>
              </a:solidFill>
              <a:effectLst>
                <a:outerShdw blurRad="38100" dist="38100" dir="2700000" algn="tl">
                  <a:srgbClr val="000000">
                    <a:alpha val="43137"/>
                  </a:srgbClr>
                </a:outerShdw>
              </a:effectLst>
            </a:endParaRPr>
          </a:p>
        </p:txBody>
      </p:sp>
      <p:sp>
        <p:nvSpPr>
          <p:cNvPr id="115" name="角丸四角形 114"/>
          <p:cNvSpPr/>
          <p:nvPr>
            <p:custDataLst>
              <p:tags r:id="rId6"/>
            </p:custDataLst>
          </p:nvPr>
        </p:nvSpPr>
        <p:spPr bwMode="ltGray">
          <a:xfrm>
            <a:off x="3810000" y="1778000"/>
            <a:ext cx="1587500" cy="698500"/>
          </a:xfrm>
          <a:prstGeom prst="roundRect">
            <a:avLst>
              <a:gd name="adj" fmla="val 20948"/>
            </a:avLst>
          </a:prstGeom>
          <a:solidFill>
            <a:srgbClr val="4668C5"/>
          </a:solidFill>
          <a:ln w="10795" cap="flat" cmpd="sng" algn="ctr">
            <a:noFill/>
            <a:prstDash val="solid"/>
          </a:ln>
          <a:effectLst/>
          <a:extLst>
            <a:ext uri="{91240B29-F687-4F45-9708-019B960494DF}">
              <a14:hiddenLine xmlns:a14="http://schemas.microsoft.com/office/drawing/2010/main" w="10795" cap="flat" cmpd="sng" algn="ctr">
                <a:solidFill>
                  <a:schemeClr val="accent6">
                    <a:shade val="50000"/>
                  </a:schemeClr>
                </a:solidFill>
                <a:prstDash val="solid"/>
              </a14:hiddenLine>
            </a:ext>
          </a:extLst>
        </p:spPr>
        <p:style>
          <a:lnRef idx="2">
            <a:schemeClr val="accent6">
              <a:shade val="50000"/>
            </a:schemeClr>
          </a:lnRef>
          <a:fillRef idx="1">
            <a:schemeClr val="accent6"/>
          </a:fillRef>
          <a:effectRef idx="0">
            <a:schemeClr val="accent6"/>
          </a:effectRef>
          <a:fontRef idx="minor">
            <a:schemeClr val="lt1"/>
          </a:fontRef>
        </p:style>
        <p:txBody>
          <a:bodyPr lIns="76197" tIns="38098" rIns="76197" bIns="38098" anchor="ctr"/>
          <a:lstStyle/>
          <a:p>
            <a:pPr algn="ctr">
              <a:defRPr/>
            </a:pPr>
            <a:r>
              <a:rPr lang="en-US" altLang="ja-JP" sz="1300" dirty="0">
                <a:solidFill>
                  <a:srgbClr val="FFFFFF"/>
                </a:solidFill>
                <a:effectLst>
                  <a:outerShdw blurRad="38100" dist="38100" dir="2700000" algn="tl">
                    <a:srgbClr val="000000">
                      <a:alpha val="43137"/>
                    </a:srgbClr>
                  </a:outerShdw>
                </a:effectLst>
              </a:rPr>
              <a:t>Windows Presentation</a:t>
            </a:r>
          </a:p>
          <a:p>
            <a:pPr algn="ctr">
              <a:defRPr/>
            </a:pPr>
            <a:r>
              <a:rPr lang="en-US" altLang="ja-JP" sz="1300" dirty="0">
                <a:solidFill>
                  <a:srgbClr val="FFFFFF"/>
                </a:solidFill>
                <a:effectLst>
                  <a:outerShdw blurRad="38100" dist="38100" dir="2700000" algn="tl">
                    <a:srgbClr val="000000">
                      <a:alpha val="43137"/>
                    </a:srgbClr>
                  </a:outerShdw>
                </a:effectLst>
              </a:rPr>
              <a:t>Foundation</a:t>
            </a:r>
            <a:endParaRPr lang="ja-JP" altLang="en-US" sz="1300" dirty="0">
              <a:solidFill>
                <a:srgbClr val="FFFFFF"/>
              </a:solidFill>
              <a:effectLst>
                <a:outerShdw blurRad="38100" dist="38100" dir="2700000" algn="tl">
                  <a:srgbClr val="000000">
                    <a:alpha val="43137"/>
                  </a:srgbClr>
                </a:outerShdw>
              </a:effectLst>
            </a:endParaRPr>
          </a:p>
        </p:txBody>
      </p:sp>
      <p:sp>
        <p:nvSpPr>
          <p:cNvPr id="117" name="角丸四角形 116"/>
          <p:cNvSpPr/>
          <p:nvPr>
            <p:custDataLst>
              <p:tags r:id="rId7"/>
            </p:custDataLst>
          </p:nvPr>
        </p:nvSpPr>
        <p:spPr bwMode="ltGray">
          <a:xfrm>
            <a:off x="7366000" y="3492500"/>
            <a:ext cx="1587500" cy="698500"/>
          </a:xfrm>
          <a:prstGeom prst="roundRect">
            <a:avLst>
              <a:gd name="adj" fmla="val 20948"/>
            </a:avLst>
          </a:prstGeom>
          <a:solidFill>
            <a:srgbClr val="4668C5"/>
          </a:solidFill>
          <a:ln w="10795" cap="flat" cmpd="sng" algn="ctr">
            <a:noFill/>
            <a:prstDash val="solid"/>
          </a:ln>
          <a:effectLst/>
          <a:extLst>
            <a:ext uri="{91240B29-F687-4F45-9708-019B960494DF}">
              <a14:hiddenLine xmlns:a14="http://schemas.microsoft.com/office/drawing/2010/main" w="10795" cap="flat" cmpd="sng" algn="ctr">
                <a:solidFill>
                  <a:schemeClr val="accent6">
                    <a:shade val="50000"/>
                  </a:schemeClr>
                </a:solidFill>
                <a:prstDash val="solid"/>
              </a14:hiddenLine>
            </a:ext>
          </a:extLst>
        </p:spPr>
        <p:style>
          <a:lnRef idx="2">
            <a:schemeClr val="accent6">
              <a:shade val="50000"/>
            </a:schemeClr>
          </a:lnRef>
          <a:fillRef idx="1">
            <a:schemeClr val="accent6"/>
          </a:fillRef>
          <a:effectRef idx="0">
            <a:schemeClr val="accent6"/>
          </a:effectRef>
          <a:fontRef idx="minor">
            <a:schemeClr val="lt1"/>
          </a:fontRef>
        </p:style>
        <p:txBody>
          <a:bodyPr lIns="76197" tIns="38098" rIns="76197" bIns="38098" anchor="ctr"/>
          <a:lstStyle/>
          <a:p>
            <a:pPr algn="ctr">
              <a:defRPr/>
            </a:pPr>
            <a:r>
              <a:rPr lang="en-US" altLang="ja-JP" sz="1300" dirty="0">
                <a:solidFill>
                  <a:srgbClr val="FFFFFF"/>
                </a:solidFill>
                <a:effectLst>
                  <a:outerShdw blurRad="38100" dist="38100" dir="2700000" algn="tl">
                    <a:srgbClr val="000000">
                      <a:alpha val="43137"/>
                    </a:srgbClr>
                  </a:outerShdw>
                </a:effectLst>
              </a:rPr>
              <a:t>Windows</a:t>
            </a:r>
          </a:p>
          <a:p>
            <a:pPr algn="ctr">
              <a:defRPr/>
            </a:pPr>
            <a:r>
              <a:rPr lang="en-US" altLang="ja-JP" sz="1300" dirty="0">
                <a:solidFill>
                  <a:srgbClr val="FFFFFF"/>
                </a:solidFill>
                <a:effectLst>
                  <a:outerShdw blurRad="38100" dist="38100" dir="2700000" algn="tl">
                    <a:srgbClr val="000000">
                      <a:alpha val="43137"/>
                    </a:srgbClr>
                  </a:outerShdw>
                </a:effectLst>
              </a:rPr>
              <a:t>Communication</a:t>
            </a:r>
          </a:p>
          <a:p>
            <a:pPr algn="ctr">
              <a:defRPr/>
            </a:pPr>
            <a:r>
              <a:rPr lang="en-US" altLang="ja-JP" sz="1300" dirty="0">
                <a:solidFill>
                  <a:srgbClr val="FFFFFF"/>
                </a:solidFill>
                <a:effectLst>
                  <a:outerShdw blurRad="38100" dist="38100" dir="2700000" algn="tl">
                    <a:srgbClr val="000000">
                      <a:alpha val="43137"/>
                    </a:srgbClr>
                  </a:outerShdw>
                </a:effectLst>
              </a:rPr>
              <a:t>Foundation</a:t>
            </a:r>
            <a:endParaRPr lang="ja-JP" altLang="en-US" sz="1300" dirty="0">
              <a:solidFill>
                <a:srgbClr val="FFFFFF"/>
              </a:solidFill>
              <a:effectLst>
                <a:outerShdw blurRad="38100" dist="38100" dir="2700000" algn="tl">
                  <a:srgbClr val="000000">
                    <a:alpha val="43137"/>
                  </a:srgbClr>
                </a:outerShdw>
              </a:effectLst>
            </a:endParaRPr>
          </a:p>
        </p:txBody>
      </p:sp>
      <p:sp>
        <p:nvSpPr>
          <p:cNvPr id="118" name="角丸四角形 117"/>
          <p:cNvSpPr/>
          <p:nvPr>
            <p:custDataLst>
              <p:tags r:id="rId8"/>
            </p:custDataLst>
          </p:nvPr>
        </p:nvSpPr>
        <p:spPr bwMode="ltGray">
          <a:xfrm>
            <a:off x="7366000" y="5715000"/>
            <a:ext cx="1587500" cy="698500"/>
          </a:xfrm>
          <a:prstGeom prst="roundRect">
            <a:avLst>
              <a:gd name="adj" fmla="val 20948"/>
            </a:avLst>
          </a:prstGeom>
          <a:solidFill>
            <a:srgbClr val="4668C5"/>
          </a:solidFill>
          <a:ln w="10795" cap="flat" cmpd="sng" algn="ctr">
            <a:noFill/>
            <a:prstDash val="solid"/>
          </a:ln>
          <a:effectLst/>
          <a:extLst>
            <a:ext uri="{91240B29-F687-4F45-9708-019B960494DF}">
              <a14:hiddenLine xmlns:a14="http://schemas.microsoft.com/office/drawing/2010/main" w="10795" cap="flat" cmpd="sng" algn="ctr">
                <a:solidFill>
                  <a:schemeClr val="accent6">
                    <a:shade val="50000"/>
                  </a:schemeClr>
                </a:solidFill>
                <a:prstDash val="solid"/>
              </a14:hiddenLine>
            </a:ext>
          </a:extLst>
        </p:spPr>
        <p:style>
          <a:lnRef idx="2">
            <a:schemeClr val="accent6">
              <a:shade val="50000"/>
            </a:schemeClr>
          </a:lnRef>
          <a:fillRef idx="1">
            <a:schemeClr val="accent6"/>
          </a:fillRef>
          <a:effectRef idx="0">
            <a:schemeClr val="accent6"/>
          </a:effectRef>
          <a:fontRef idx="minor">
            <a:schemeClr val="lt1"/>
          </a:fontRef>
        </p:style>
        <p:txBody>
          <a:bodyPr lIns="76197" tIns="38098" rIns="76197" bIns="38098" anchor="ctr"/>
          <a:lstStyle/>
          <a:p>
            <a:pPr algn="ctr">
              <a:defRPr/>
            </a:pPr>
            <a:r>
              <a:rPr lang="en-US" altLang="ja-JP" sz="1300" dirty="0">
                <a:solidFill>
                  <a:srgbClr val="FFFFFF"/>
                </a:solidFill>
                <a:effectLst>
                  <a:outerShdw blurRad="38100" dist="38100" dir="2700000" algn="tl">
                    <a:srgbClr val="000000">
                      <a:alpha val="43137"/>
                    </a:srgbClr>
                  </a:outerShdw>
                </a:effectLst>
              </a:rPr>
              <a:t>Windows</a:t>
            </a:r>
          </a:p>
          <a:p>
            <a:pPr algn="ctr">
              <a:defRPr/>
            </a:pPr>
            <a:r>
              <a:rPr lang="en-US" altLang="ja-JP" sz="1300" dirty="0">
                <a:solidFill>
                  <a:srgbClr val="FFFFFF"/>
                </a:solidFill>
                <a:effectLst>
                  <a:outerShdw blurRad="38100" dist="38100" dir="2700000" algn="tl">
                    <a:srgbClr val="000000">
                      <a:alpha val="43137"/>
                    </a:srgbClr>
                  </a:outerShdw>
                </a:effectLst>
              </a:rPr>
              <a:t>Communication</a:t>
            </a:r>
          </a:p>
          <a:p>
            <a:pPr algn="ctr">
              <a:defRPr/>
            </a:pPr>
            <a:r>
              <a:rPr lang="en-US" altLang="ja-JP" sz="1300" dirty="0">
                <a:solidFill>
                  <a:srgbClr val="FFFFFF"/>
                </a:solidFill>
                <a:effectLst>
                  <a:outerShdw blurRad="38100" dist="38100" dir="2700000" algn="tl">
                    <a:srgbClr val="000000">
                      <a:alpha val="43137"/>
                    </a:srgbClr>
                  </a:outerShdw>
                </a:effectLst>
              </a:rPr>
              <a:t>Foundation</a:t>
            </a:r>
            <a:endParaRPr lang="ja-JP" altLang="en-US" sz="1300" dirty="0">
              <a:solidFill>
                <a:srgbClr val="FFFFFF"/>
              </a:solidFill>
              <a:effectLst>
                <a:outerShdw blurRad="38100" dist="38100" dir="2700000" algn="tl">
                  <a:srgbClr val="000000">
                    <a:alpha val="43137"/>
                  </a:srgbClr>
                </a:outerShdw>
              </a:effectLst>
            </a:endParaRPr>
          </a:p>
        </p:txBody>
      </p:sp>
      <p:sp>
        <p:nvSpPr>
          <p:cNvPr id="119" name="角丸四角形 118"/>
          <p:cNvSpPr/>
          <p:nvPr>
            <p:custDataLst>
              <p:tags r:id="rId9"/>
            </p:custDataLst>
          </p:nvPr>
        </p:nvSpPr>
        <p:spPr bwMode="ltGray">
          <a:xfrm>
            <a:off x="3810000" y="2794000"/>
            <a:ext cx="1587500" cy="698500"/>
          </a:xfrm>
          <a:prstGeom prst="roundRect">
            <a:avLst>
              <a:gd name="adj" fmla="val 20948"/>
            </a:avLst>
          </a:prstGeom>
          <a:solidFill>
            <a:srgbClr val="4668C5"/>
          </a:solidFill>
          <a:ln w="10795" cap="flat" cmpd="sng" algn="ctr">
            <a:noFill/>
            <a:prstDash val="solid"/>
          </a:ln>
          <a:effectLst/>
          <a:extLst>
            <a:ext uri="{91240B29-F687-4F45-9708-019B960494DF}">
              <a14:hiddenLine xmlns:a14="http://schemas.microsoft.com/office/drawing/2010/main" w="10795" cap="flat" cmpd="sng" algn="ctr">
                <a:solidFill>
                  <a:schemeClr val="accent6">
                    <a:shade val="50000"/>
                  </a:schemeClr>
                </a:solidFill>
                <a:prstDash val="solid"/>
              </a14:hiddenLine>
            </a:ext>
          </a:extLst>
        </p:spPr>
        <p:style>
          <a:lnRef idx="2">
            <a:schemeClr val="accent6">
              <a:shade val="50000"/>
            </a:schemeClr>
          </a:lnRef>
          <a:fillRef idx="1">
            <a:schemeClr val="accent6"/>
          </a:fillRef>
          <a:effectRef idx="0">
            <a:schemeClr val="accent6"/>
          </a:effectRef>
          <a:fontRef idx="minor">
            <a:schemeClr val="lt1"/>
          </a:fontRef>
        </p:style>
        <p:txBody>
          <a:bodyPr lIns="76197" tIns="38098" rIns="76197" bIns="38098" anchor="ctr"/>
          <a:lstStyle/>
          <a:p>
            <a:pPr algn="ctr">
              <a:defRPr/>
            </a:pPr>
            <a:r>
              <a:rPr lang="en-US" altLang="ja-JP" sz="1300" dirty="0">
                <a:solidFill>
                  <a:srgbClr val="FFFFFF"/>
                </a:solidFill>
                <a:effectLst>
                  <a:outerShdw blurRad="38100" dist="38100" dir="2700000" algn="tl">
                    <a:srgbClr val="000000">
                      <a:alpha val="43137"/>
                    </a:srgbClr>
                  </a:outerShdw>
                </a:effectLst>
              </a:rPr>
              <a:t>Windows</a:t>
            </a:r>
          </a:p>
          <a:p>
            <a:pPr algn="ctr">
              <a:defRPr/>
            </a:pPr>
            <a:r>
              <a:rPr lang="en-US" altLang="ja-JP" sz="1300" dirty="0">
                <a:solidFill>
                  <a:srgbClr val="FFFFFF"/>
                </a:solidFill>
                <a:effectLst>
                  <a:outerShdw blurRad="38100" dist="38100" dir="2700000" algn="tl">
                    <a:srgbClr val="000000">
                      <a:alpha val="43137"/>
                    </a:srgbClr>
                  </a:outerShdw>
                </a:effectLst>
              </a:rPr>
              <a:t>Workflow</a:t>
            </a:r>
          </a:p>
          <a:p>
            <a:pPr algn="ctr">
              <a:defRPr/>
            </a:pPr>
            <a:r>
              <a:rPr lang="en-US" altLang="ja-JP" sz="1300" dirty="0">
                <a:solidFill>
                  <a:srgbClr val="FFFFFF"/>
                </a:solidFill>
                <a:effectLst>
                  <a:outerShdw blurRad="38100" dist="38100" dir="2700000" algn="tl">
                    <a:srgbClr val="000000">
                      <a:alpha val="43137"/>
                    </a:srgbClr>
                  </a:outerShdw>
                </a:effectLst>
              </a:rPr>
              <a:t>Foundation</a:t>
            </a:r>
            <a:endParaRPr lang="ja-JP" altLang="en-US" sz="1300" dirty="0">
              <a:solidFill>
                <a:srgbClr val="FFFFFF"/>
              </a:solidFill>
              <a:effectLst>
                <a:outerShdw blurRad="38100" dist="38100" dir="2700000" algn="tl">
                  <a:srgbClr val="000000">
                    <a:alpha val="43137"/>
                  </a:srgbClr>
                </a:outerShdw>
              </a:effectLst>
            </a:endParaRPr>
          </a:p>
        </p:txBody>
      </p:sp>
      <p:sp>
        <p:nvSpPr>
          <p:cNvPr id="120" name="角丸四角形 119"/>
          <p:cNvSpPr/>
          <p:nvPr>
            <p:custDataLst>
              <p:tags r:id="rId10"/>
            </p:custDataLst>
          </p:nvPr>
        </p:nvSpPr>
        <p:spPr bwMode="ltGray">
          <a:xfrm>
            <a:off x="8953500" y="1778000"/>
            <a:ext cx="1587500" cy="698500"/>
          </a:xfrm>
          <a:prstGeom prst="roundRect">
            <a:avLst>
              <a:gd name="adj" fmla="val 20948"/>
            </a:avLst>
          </a:prstGeom>
          <a:solidFill>
            <a:srgbClr val="4668C5"/>
          </a:solidFill>
          <a:ln w="10795" cap="flat" cmpd="sng" algn="ctr">
            <a:noFill/>
            <a:prstDash val="solid"/>
          </a:ln>
          <a:effectLst/>
          <a:extLst>
            <a:ext uri="{91240B29-F687-4F45-9708-019B960494DF}">
              <a14:hiddenLine xmlns:a14="http://schemas.microsoft.com/office/drawing/2010/main" w="10795" cap="flat" cmpd="sng" algn="ctr">
                <a:solidFill>
                  <a:schemeClr val="accent6">
                    <a:shade val="50000"/>
                  </a:schemeClr>
                </a:solidFill>
                <a:prstDash val="solid"/>
              </a14:hiddenLine>
            </a:ext>
          </a:extLst>
        </p:spPr>
        <p:style>
          <a:lnRef idx="2">
            <a:schemeClr val="accent6">
              <a:shade val="50000"/>
            </a:schemeClr>
          </a:lnRef>
          <a:fillRef idx="1">
            <a:schemeClr val="accent6"/>
          </a:fillRef>
          <a:effectRef idx="0">
            <a:schemeClr val="accent6"/>
          </a:effectRef>
          <a:fontRef idx="minor">
            <a:schemeClr val="lt1"/>
          </a:fontRef>
        </p:style>
        <p:txBody>
          <a:bodyPr lIns="76197" tIns="38098" rIns="76197" bIns="38098" anchor="ctr"/>
          <a:lstStyle/>
          <a:p>
            <a:pPr algn="ctr">
              <a:defRPr/>
            </a:pPr>
            <a:r>
              <a:rPr lang="en-US" altLang="ja-JP" sz="1300" dirty="0">
                <a:solidFill>
                  <a:srgbClr val="FFFFFF"/>
                </a:solidFill>
                <a:effectLst>
                  <a:outerShdw blurRad="38100" dist="38100" dir="2700000" algn="tl">
                    <a:srgbClr val="000000">
                      <a:alpha val="43137"/>
                    </a:srgbClr>
                  </a:outerShdw>
                </a:effectLst>
              </a:rPr>
              <a:t>ASP.NET</a:t>
            </a:r>
            <a:r>
              <a:rPr lang="ja-JP" altLang="en-US" sz="1300" dirty="0">
                <a:solidFill>
                  <a:srgbClr val="FFFFFF"/>
                </a:solidFill>
                <a:effectLst>
                  <a:outerShdw blurRad="38100" dist="38100" dir="2700000" algn="tl">
                    <a:srgbClr val="000000">
                      <a:alpha val="43137"/>
                    </a:srgbClr>
                  </a:outerShdw>
                </a:effectLst>
              </a:rPr>
              <a:t> </a:t>
            </a:r>
            <a:r>
              <a:rPr lang="en-US" altLang="ja-JP" sz="1300" dirty="0">
                <a:solidFill>
                  <a:srgbClr val="FFFFFF"/>
                </a:solidFill>
                <a:effectLst>
                  <a:outerShdw blurRad="38100" dist="38100" dir="2700000" algn="tl">
                    <a:srgbClr val="000000">
                      <a:alpha val="43137"/>
                    </a:srgbClr>
                  </a:outerShdw>
                </a:effectLst>
              </a:rPr>
              <a:t>AJAX</a:t>
            </a:r>
            <a:endParaRPr lang="ja-JP" altLang="en-US" sz="1300" dirty="0">
              <a:solidFill>
                <a:srgbClr val="FFFFFF"/>
              </a:solidFill>
              <a:effectLst>
                <a:outerShdw blurRad="38100" dist="38100" dir="2700000" algn="tl">
                  <a:srgbClr val="000000">
                    <a:alpha val="43137"/>
                  </a:srgbClr>
                </a:outerShdw>
              </a:effectLst>
            </a:endParaRPr>
          </a:p>
        </p:txBody>
      </p:sp>
      <p:sp>
        <p:nvSpPr>
          <p:cNvPr id="121" name="角丸四角形 120"/>
          <p:cNvSpPr/>
          <p:nvPr>
            <p:custDataLst>
              <p:tags r:id="rId11"/>
            </p:custDataLst>
          </p:nvPr>
        </p:nvSpPr>
        <p:spPr bwMode="ltGray">
          <a:xfrm>
            <a:off x="5524500" y="1778000"/>
            <a:ext cx="1587500" cy="698500"/>
          </a:xfrm>
          <a:prstGeom prst="roundRect">
            <a:avLst>
              <a:gd name="adj" fmla="val 20948"/>
            </a:avLst>
          </a:prstGeom>
          <a:solidFill>
            <a:srgbClr val="4668C5"/>
          </a:solidFill>
          <a:ln w="10795" cap="flat" cmpd="sng" algn="ctr">
            <a:noFill/>
            <a:prstDash val="solid"/>
          </a:ln>
          <a:effectLst/>
          <a:extLst>
            <a:ext uri="{91240B29-F687-4F45-9708-019B960494DF}">
              <a14:hiddenLine xmlns:a14="http://schemas.microsoft.com/office/drawing/2010/main" w="10795" cap="flat" cmpd="sng" algn="ctr">
                <a:solidFill>
                  <a:schemeClr val="accent6">
                    <a:shade val="50000"/>
                  </a:schemeClr>
                </a:solidFill>
                <a:prstDash val="solid"/>
              </a14:hiddenLine>
            </a:ext>
          </a:extLst>
        </p:spPr>
        <p:style>
          <a:lnRef idx="2">
            <a:schemeClr val="accent6">
              <a:shade val="50000"/>
            </a:schemeClr>
          </a:lnRef>
          <a:fillRef idx="1">
            <a:schemeClr val="accent6"/>
          </a:fillRef>
          <a:effectRef idx="0">
            <a:schemeClr val="accent6"/>
          </a:effectRef>
          <a:fontRef idx="minor">
            <a:schemeClr val="lt1"/>
          </a:fontRef>
        </p:style>
        <p:txBody>
          <a:bodyPr lIns="76197" tIns="38098" rIns="76197" bIns="38098" anchor="ctr"/>
          <a:lstStyle/>
          <a:p>
            <a:pPr algn="ctr">
              <a:defRPr/>
            </a:pPr>
            <a:r>
              <a:rPr lang="en-US" altLang="ja-JP" sz="1300" dirty="0">
                <a:solidFill>
                  <a:srgbClr val="FFFFFF"/>
                </a:solidFill>
                <a:effectLst>
                  <a:outerShdw blurRad="38100" dist="38100" dir="2700000" algn="tl">
                    <a:srgbClr val="000000">
                      <a:alpha val="43137"/>
                    </a:srgbClr>
                  </a:outerShdw>
                </a:effectLst>
              </a:rPr>
              <a:t>VSTO</a:t>
            </a:r>
            <a:r>
              <a:rPr lang="ja-JP" altLang="en-US" sz="1300" dirty="0">
                <a:solidFill>
                  <a:srgbClr val="FFFFFF"/>
                </a:solidFill>
                <a:effectLst>
                  <a:outerShdw blurRad="38100" dist="38100" dir="2700000" algn="tl">
                    <a:srgbClr val="000000">
                      <a:alpha val="43137"/>
                    </a:srgbClr>
                  </a:outerShdw>
                </a:effectLst>
              </a:rPr>
              <a:t> </a:t>
            </a:r>
            <a:r>
              <a:rPr lang="en-US" altLang="ja-JP" sz="1300" dirty="0">
                <a:solidFill>
                  <a:srgbClr val="FFFFFF"/>
                </a:solidFill>
                <a:effectLst>
                  <a:outerShdw blurRad="38100" dist="38100" dir="2700000" algn="tl">
                    <a:srgbClr val="000000">
                      <a:alpha val="43137"/>
                    </a:srgbClr>
                  </a:outerShdw>
                </a:effectLst>
              </a:rPr>
              <a:t>2005</a:t>
            </a:r>
          </a:p>
          <a:p>
            <a:pPr algn="ctr">
              <a:defRPr/>
            </a:pPr>
            <a:r>
              <a:rPr lang="en-US" altLang="ja-JP" sz="1300" dirty="0">
                <a:solidFill>
                  <a:srgbClr val="FFFFFF"/>
                </a:solidFill>
                <a:effectLst>
                  <a:outerShdw blurRad="38100" dist="38100" dir="2700000" algn="tl">
                    <a:srgbClr val="000000">
                      <a:alpha val="43137"/>
                    </a:srgbClr>
                  </a:outerShdw>
                </a:effectLst>
              </a:rPr>
              <a:t>for 2007 Office</a:t>
            </a:r>
            <a:endParaRPr lang="ja-JP" altLang="en-US" sz="1300" dirty="0">
              <a:solidFill>
                <a:srgbClr val="FFFFFF"/>
              </a:solidFill>
              <a:effectLst>
                <a:outerShdw blurRad="38100" dist="38100" dir="2700000" algn="tl">
                  <a:srgbClr val="000000">
                    <a:alpha val="43137"/>
                  </a:srgbClr>
                </a:outerShdw>
              </a:effectLst>
            </a:endParaRPr>
          </a:p>
        </p:txBody>
      </p:sp>
      <p:sp>
        <p:nvSpPr>
          <p:cNvPr id="122" name="角丸四角形 121"/>
          <p:cNvSpPr/>
          <p:nvPr>
            <p:custDataLst>
              <p:tags r:id="rId12"/>
            </p:custDataLst>
          </p:nvPr>
        </p:nvSpPr>
        <p:spPr bwMode="ltGray">
          <a:xfrm>
            <a:off x="3810000" y="1905000"/>
            <a:ext cx="1587500" cy="698500"/>
          </a:xfrm>
          <a:prstGeom prst="roundRect">
            <a:avLst>
              <a:gd name="adj" fmla="val 20948"/>
            </a:avLst>
          </a:prstGeom>
          <a:solidFill>
            <a:srgbClr val="00188F"/>
          </a:solidFill>
          <a:ln/>
        </p:spPr>
        <p:style>
          <a:lnRef idx="0">
            <a:schemeClr val="accent2"/>
          </a:lnRef>
          <a:fillRef idx="3">
            <a:schemeClr val="accent2"/>
          </a:fillRef>
          <a:effectRef idx="3">
            <a:schemeClr val="accent2"/>
          </a:effectRef>
          <a:fontRef idx="minor">
            <a:schemeClr val="lt1"/>
          </a:fontRef>
        </p:style>
        <p:txBody>
          <a:bodyPr lIns="76197" tIns="38098" rIns="76197" bIns="38098" anchor="ctr"/>
          <a:lstStyle/>
          <a:p>
            <a:pPr algn="ctr">
              <a:defRPr/>
            </a:pPr>
            <a:r>
              <a:rPr lang="en-US" altLang="ja-JP" sz="1300" dirty="0">
                <a:solidFill>
                  <a:srgbClr val="FFFFFF"/>
                </a:solidFill>
              </a:rPr>
              <a:t>WPF </a:t>
            </a:r>
            <a:r>
              <a:rPr lang="ja-JP" altLang="en-US" sz="1300" dirty="0">
                <a:solidFill>
                  <a:srgbClr val="FFFFFF"/>
                </a:solidFill>
              </a:rPr>
              <a:t>アプリケーション開発強化</a:t>
            </a:r>
          </a:p>
        </p:txBody>
      </p:sp>
      <p:sp>
        <p:nvSpPr>
          <p:cNvPr id="123" name="角丸四角形 122"/>
          <p:cNvSpPr/>
          <p:nvPr>
            <p:custDataLst>
              <p:tags r:id="rId13"/>
            </p:custDataLst>
          </p:nvPr>
        </p:nvSpPr>
        <p:spPr bwMode="ltGray">
          <a:xfrm>
            <a:off x="5524500" y="1905000"/>
            <a:ext cx="1587500" cy="698500"/>
          </a:xfrm>
          <a:prstGeom prst="roundRect">
            <a:avLst>
              <a:gd name="adj" fmla="val 20948"/>
            </a:avLst>
          </a:prstGeom>
          <a:solidFill>
            <a:srgbClr val="00188F"/>
          </a:solidFill>
          <a:ln/>
        </p:spPr>
        <p:style>
          <a:lnRef idx="0">
            <a:schemeClr val="accent2"/>
          </a:lnRef>
          <a:fillRef idx="3">
            <a:schemeClr val="accent2"/>
          </a:fillRef>
          <a:effectRef idx="3">
            <a:schemeClr val="accent2"/>
          </a:effectRef>
          <a:fontRef idx="minor">
            <a:schemeClr val="lt1"/>
          </a:fontRef>
        </p:style>
        <p:txBody>
          <a:bodyPr lIns="76197" tIns="38098" rIns="76197" bIns="38098" anchor="ctr"/>
          <a:lstStyle/>
          <a:p>
            <a:pPr algn="ctr">
              <a:defRPr/>
            </a:pPr>
            <a:r>
              <a:rPr lang="en-US" altLang="ja-JP" sz="1300" dirty="0">
                <a:solidFill>
                  <a:srgbClr val="FFFFFF"/>
                </a:solidFill>
              </a:rPr>
              <a:t>2007 Office </a:t>
            </a:r>
            <a:r>
              <a:rPr lang="ja-JP" altLang="en-US" sz="1300" dirty="0">
                <a:solidFill>
                  <a:srgbClr val="FFFFFF"/>
                </a:solidFill>
              </a:rPr>
              <a:t>アプリケーション</a:t>
            </a:r>
            <a:br>
              <a:rPr lang="en-US" altLang="ja-JP" sz="1300" dirty="0">
                <a:solidFill>
                  <a:srgbClr val="FFFFFF"/>
                </a:solidFill>
              </a:rPr>
            </a:br>
            <a:r>
              <a:rPr lang="ja-JP" altLang="en-US" sz="1300" dirty="0">
                <a:solidFill>
                  <a:srgbClr val="FFFFFF"/>
                </a:solidFill>
              </a:rPr>
              <a:t>開発強化</a:t>
            </a:r>
          </a:p>
        </p:txBody>
      </p:sp>
      <p:sp>
        <p:nvSpPr>
          <p:cNvPr id="124" name="角丸四角形 123"/>
          <p:cNvSpPr/>
          <p:nvPr>
            <p:custDataLst>
              <p:tags r:id="rId14"/>
            </p:custDataLst>
          </p:nvPr>
        </p:nvSpPr>
        <p:spPr bwMode="ltGray">
          <a:xfrm>
            <a:off x="8953500" y="1905000"/>
            <a:ext cx="1587500" cy="698500"/>
          </a:xfrm>
          <a:prstGeom prst="roundRect">
            <a:avLst>
              <a:gd name="adj" fmla="val 20948"/>
            </a:avLst>
          </a:prstGeom>
          <a:solidFill>
            <a:srgbClr val="00188F"/>
          </a:solidFill>
          <a:ln/>
        </p:spPr>
        <p:style>
          <a:lnRef idx="0">
            <a:schemeClr val="accent2"/>
          </a:lnRef>
          <a:fillRef idx="3">
            <a:schemeClr val="accent2"/>
          </a:fillRef>
          <a:effectRef idx="3">
            <a:schemeClr val="accent2"/>
          </a:effectRef>
          <a:fontRef idx="minor">
            <a:schemeClr val="lt1"/>
          </a:fontRef>
        </p:style>
        <p:txBody>
          <a:bodyPr lIns="76197" tIns="38098" rIns="76197" bIns="38098" anchor="ctr"/>
          <a:lstStyle/>
          <a:p>
            <a:pPr algn="ctr">
              <a:defRPr/>
            </a:pPr>
            <a:r>
              <a:rPr lang="en-US" altLang="ja-JP" sz="1300" dirty="0">
                <a:solidFill>
                  <a:srgbClr val="FFFFFF"/>
                </a:solidFill>
              </a:rPr>
              <a:t>ASP.NET</a:t>
            </a:r>
            <a:r>
              <a:rPr lang="ja-JP" altLang="en-US" sz="1300" dirty="0">
                <a:solidFill>
                  <a:srgbClr val="FFFFFF"/>
                </a:solidFill>
              </a:rPr>
              <a:t> </a:t>
            </a:r>
            <a:r>
              <a:rPr lang="en-US" altLang="ja-JP" sz="1300" dirty="0">
                <a:solidFill>
                  <a:srgbClr val="FFFFFF"/>
                </a:solidFill>
              </a:rPr>
              <a:t>AJAX</a:t>
            </a:r>
            <a:r>
              <a:rPr lang="ja-JP" altLang="en-US" sz="1300" dirty="0">
                <a:solidFill>
                  <a:srgbClr val="FFFFFF"/>
                </a:solidFill>
              </a:rPr>
              <a:t> アプリケーション開発強化</a:t>
            </a:r>
          </a:p>
        </p:txBody>
      </p:sp>
      <p:sp>
        <p:nvSpPr>
          <p:cNvPr id="125" name="角丸四角形 124"/>
          <p:cNvSpPr/>
          <p:nvPr>
            <p:custDataLst>
              <p:tags r:id="rId15"/>
            </p:custDataLst>
          </p:nvPr>
        </p:nvSpPr>
        <p:spPr bwMode="ltGray">
          <a:xfrm>
            <a:off x="7239000" y="1905000"/>
            <a:ext cx="1587500" cy="698500"/>
          </a:xfrm>
          <a:prstGeom prst="roundRect">
            <a:avLst>
              <a:gd name="adj" fmla="val 20948"/>
            </a:avLst>
          </a:prstGeom>
          <a:solidFill>
            <a:srgbClr val="00188F"/>
          </a:solidFill>
          <a:ln/>
        </p:spPr>
        <p:style>
          <a:lnRef idx="0">
            <a:schemeClr val="accent2"/>
          </a:lnRef>
          <a:fillRef idx="3">
            <a:schemeClr val="accent2"/>
          </a:fillRef>
          <a:effectRef idx="3">
            <a:schemeClr val="accent2"/>
          </a:effectRef>
          <a:fontRef idx="minor">
            <a:schemeClr val="lt1"/>
          </a:fontRef>
        </p:style>
        <p:txBody>
          <a:bodyPr lIns="76197" tIns="38098" rIns="76197" bIns="38098" anchor="ctr"/>
          <a:lstStyle/>
          <a:p>
            <a:pPr algn="ctr">
              <a:defRPr/>
            </a:pPr>
            <a:r>
              <a:rPr lang="ja-JP" altLang="en-US" sz="1300" dirty="0">
                <a:solidFill>
                  <a:srgbClr val="FFFFFF"/>
                </a:solidFill>
              </a:rPr>
              <a:t>モバイル アプリケーション</a:t>
            </a:r>
            <a:br>
              <a:rPr lang="en-US" altLang="ja-JP" sz="1300" dirty="0">
                <a:solidFill>
                  <a:srgbClr val="FFFFFF"/>
                </a:solidFill>
              </a:rPr>
            </a:br>
            <a:r>
              <a:rPr lang="ja-JP" altLang="en-US" sz="1300" dirty="0">
                <a:solidFill>
                  <a:srgbClr val="FFFFFF"/>
                </a:solidFill>
              </a:rPr>
              <a:t>開発強化</a:t>
            </a:r>
          </a:p>
        </p:txBody>
      </p:sp>
      <p:sp>
        <p:nvSpPr>
          <p:cNvPr id="126" name="角丸四角形 125"/>
          <p:cNvSpPr/>
          <p:nvPr>
            <p:custDataLst>
              <p:tags r:id="rId16"/>
            </p:custDataLst>
          </p:nvPr>
        </p:nvSpPr>
        <p:spPr bwMode="ltGray">
          <a:xfrm>
            <a:off x="5524500" y="3302000"/>
            <a:ext cx="1587500" cy="698500"/>
          </a:xfrm>
          <a:prstGeom prst="roundRect">
            <a:avLst>
              <a:gd name="adj" fmla="val 20948"/>
            </a:avLst>
          </a:prstGeom>
          <a:solidFill>
            <a:srgbClr val="00188F"/>
          </a:solidFill>
          <a:ln/>
        </p:spPr>
        <p:style>
          <a:lnRef idx="0">
            <a:schemeClr val="accent2"/>
          </a:lnRef>
          <a:fillRef idx="3">
            <a:schemeClr val="accent2"/>
          </a:fillRef>
          <a:effectRef idx="3">
            <a:schemeClr val="accent2"/>
          </a:effectRef>
          <a:fontRef idx="minor">
            <a:schemeClr val="lt1"/>
          </a:fontRef>
        </p:style>
        <p:txBody>
          <a:bodyPr lIns="76197" tIns="38098" rIns="76197" bIns="38098" anchor="ctr"/>
          <a:lstStyle/>
          <a:p>
            <a:pPr algn="ctr">
              <a:defRPr/>
            </a:pPr>
            <a:r>
              <a:rPr lang="en-US" altLang="ja-JP" sz="1300" dirty="0">
                <a:solidFill>
                  <a:srgbClr val="FFFFFF"/>
                </a:solidFill>
              </a:rPr>
              <a:t>WCF/WF</a:t>
            </a:r>
          </a:p>
          <a:p>
            <a:pPr algn="ctr">
              <a:defRPr/>
            </a:pPr>
            <a:r>
              <a:rPr lang="ja-JP" altLang="en-US" sz="1300" dirty="0">
                <a:solidFill>
                  <a:srgbClr val="FFFFFF"/>
                </a:solidFill>
              </a:rPr>
              <a:t>連携強化</a:t>
            </a:r>
          </a:p>
        </p:txBody>
      </p:sp>
      <p:sp>
        <p:nvSpPr>
          <p:cNvPr id="127" name="角丸四角形 126"/>
          <p:cNvSpPr/>
          <p:nvPr>
            <p:custDataLst>
              <p:tags r:id="rId17"/>
            </p:custDataLst>
          </p:nvPr>
        </p:nvSpPr>
        <p:spPr bwMode="ltGray">
          <a:xfrm>
            <a:off x="5508632" y="5715000"/>
            <a:ext cx="1587500" cy="698500"/>
          </a:xfrm>
          <a:prstGeom prst="roundRect">
            <a:avLst>
              <a:gd name="adj" fmla="val 20948"/>
            </a:avLst>
          </a:prstGeom>
          <a:solidFill>
            <a:srgbClr val="00188F"/>
          </a:solidFill>
          <a:ln/>
        </p:spPr>
        <p:style>
          <a:lnRef idx="0">
            <a:schemeClr val="accent2"/>
          </a:lnRef>
          <a:fillRef idx="3">
            <a:schemeClr val="accent2"/>
          </a:fillRef>
          <a:effectRef idx="3">
            <a:schemeClr val="accent2"/>
          </a:effectRef>
          <a:fontRef idx="minor">
            <a:schemeClr val="lt1"/>
          </a:fontRef>
        </p:style>
        <p:txBody>
          <a:bodyPr lIns="76197" tIns="38098" rIns="76197" bIns="38098" anchor="ctr"/>
          <a:lstStyle/>
          <a:p>
            <a:pPr algn="ctr">
              <a:defRPr/>
            </a:pPr>
            <a:r>
              <a:rPr lang="en-US" altLang="ja-JP" sz="1300" dirty="0">
                <a:solidFill>
                  <a:srgbClr val="FFFFFF"/>
                </a:solidFill>
              </a:rPr>
              <a:t>LINQ</a:t>
            </a:r>
            <a:endParaRPr lang="ja-JP" altLang="en-US" sz="1300" dirty="0">
              <a:solidFill>
                <a:srgbClr val="FFFFFF"/>
              </a:solidFill>
            </a:endParaRPr>
          </a:p>
        </p:txBody>
      </p:sp>
      <p:sp>
        <p:nvSpPr>
          <p:cNvPr id="128" name="角丸四角形 127"/>
          <p:cNvSpPr/>
          <p:nvPr>
            <p:custDataLst>
              <p:tags r:id="rId18"/>
            </p:custDataLst>
          </p:nvPr>
        </p:nvSpPr>
        <p:spPr bwMode="ltGray">
          <a:xfrm>
            <a:off x="7366000" y="4230698"/>
            <a:ext cx="1587500" cy="698500"/>
          </a:xfrm>
          <a:prstGeom prst="roundRect">
            <a:avLst>
              <a:gd name="adj" fmla="val 20948"/>
            </a:avLst>
          </a:prstGeom>
          <a:solidFill>
            <a:srgbClr val="00188F"/>
          </a:solidFill>
          <a:ln/>
        </p:spPr>
        <p:style>
          <a:lnRef idx="0">
            <a:schemeClr val="accent2"/>
          </a:lnRef>
          <a:fillRef idx="3">
            <a:schemeClr val="accent2"/>
          </a:fillRef>
          <a:effectRef idx="3">
            <a:schemeClr val="accent2"/>
          </a:effectRef>
          <a:fontRef idx="minor">
            <a:schemeClr val="lt1"/>
          </a:fontRef>
        </p:style>
        <p:txBody>
          <a:bodyPr lIns="76197" tIns="38098" rIns="76197" bIns="38098" anchor="ctr"/>
          <a:lstStyle/>
          <a:p>
            <a:pPr algn="ctr">
              <a:defRPr/>
            </a:pPr>
            <a:r>
              <a:rPr lang="en-US" altLang="ja-JP" sz="1300" dirty="0">
                <a:solidFill>
                  <a:srgbClr val="FFFFFF"/>
                </a:solidFill>
              </a:rPr>
              <a:t>EDM</a:t>
            </a:r>
          </a:p>
          <a:p>
            <a:pPr algn="ctr">
              <a:defRPr/>
            </a:pPr>
            <a:r>
              <a:rPr lang="en-US" altLang="ja-JP" sz="1300" dirty="0">
                <a:solidFill>
                  <a:srgbClr val="FFFFFF"/>
                </a:solidFill>
              </a:rPr>
              <a:t>ADO.NET </a:t>
            </a:r>
            <a:r>
              <a:rPr lang="ja-JP" altLang="en-US" sz="1300" dirty="0">
                <a:solidFill>
                  <a:srgbClr val="FFFFFF"/>
                </a:solidFill>
              </a:rPr>
              <a:t>の強化</a:t>
            </a:r>
          </a:p>
        </p:txBody>
      </p:sp>
      <p:sp>
        <p:nvSpPr>
          <p:cNvPr id="129" name="角丸四角形 128"/>
          <p:cNvSpPr/>
          <p:nvPr>
            <p:custDataLst>
              <p:tags r:id="rId19"/>
            </p:custDataLst>
          </p:nvPr>
        </p:nvSpPr>
        <p:spPr bwMode="ltGray">
          <a:xfrm>
            <a:off x="8953500" y="3714752"/>
            <a:ext cx="1587500" cy="698500"/>
          </a:xfrm>
          <a:prstGeom prst="roundRect">
            <a:avLst>
              <a:gd name="adj" fmla="val 20948"/>
            </a:avLst>
          </a:prstGeom>
          <a:solidFill>
            <a:srgbClr val="00188F"/>
          </a:solidFill>
          <a:ln/>
        </p:spPr>
        <p:style>
          <a:lnRef idx="0">
            <a:schemeClr val="accent2"/>
          </a:lnRef>
          <a:fillRef idx="3">
            <a:schemeClr val="accent2"/>
          </a:fillRef>
          <a:effectRef idx="3">
            <a:schemeClr val="accent2"/>
          </a:effectRef>
          <a:fontRef idx="minor">
            <a:schemeClr val="lt1"/>
          </a:fontRef>
        </p:style>
        <p:txBody>
          <a:bodyPr lIns="76197" tIns="38098" rIns="76197" bIns="38098" anchor="ctr"/>
          <a:lstStyle/>
          <a:p>
            <a:pPr algn="ctr">
              <a:defRPr/>
            </a:pPr>
            <a:r>
              <a:rPr lang="en-US" altLang="ja-JP" sz="1300" dirty="0">
                <a:solidFill>
                  <a:srgbClr val="FFFFFF"/>
                </a:solidFill>
              </a:rPr>
              <a:t>ALM</a:t>
            </a:r>
            <a:r>
              <a:rPr lang="ja-JP" altLang="en-US" sz="1300" dirty="0">
                <a:solidFill>
                  <a:srgbClr val="FFFFFF"/>
                </a:solidFill>
              </a:rPr>
              <a:t> の強化</a:t>
            </a:r>
          </a:p>
        </p:txBody>
      </p:sp>
      <p:sp>
        <p:nvSpPr>
          <p:cNvPr id="130" name="角丸四角形 129"/>
          <p:cNvSpPr/>
          <p:nvPr>
            <p:custDataLst>
              <p:tags r:id="rId20"/>
            </p:custDataLst>
          </p:nvPr>
        </p:nvSpPr>
        <p:spPr bwMode="ltGray">
          <a:xfrm>
            <a:off x="5524500" y="4254500"/>
            <a:ext cx="1587500" cy="698500"/>
          </a:xfrm>
          <a:prstGeom prst="roundRect">
            <a:avLst>
              <a:gd name="adj" fmla="val 20948"/>
            </a:avLst>
          </a:prstGeom>
          <a:solidFill>
            <a:srgbClr val="00188F"/>
          </a:solidFill>
          <a:ln/>
        </p:spPr>
        <p:style>
          <a:lnRef idx="0">
            <a:schemeClr val="accent2"/>
          </a:lnRef>
          <a:fillRef idx="3">
            <a:schemeClr val="accent2"/>
          </a:fillRef>
          <a:effectRef idx="3">
            <a:schemeClr val="accent2"/>
          </a:effectRef>
          <a:fontRef idx="minor">
            <a:schemeClr val="lt1"/>
          </a:fontRef>
        </p:style>
        <p:txBody>
          <a:bodyPr lIns="76197" tIns="38098" rIns="76197" bIns="38098" anchor="ctr"/>
          <a:lstStyle/>
          <a:p>
            <a:pPr algn="ctr">
              <a:defRPr/>
            </a:pPr>
            <a:r>
              <a:rPr lang="ja-JP" altLang="en-US" sz="1300" dirty="0">
                <a:solidFill>
                  <a:srgbClr val="FFFFFF"/>
                </a:solidFill>
              </a:rPr>
              <a:t>開発言語の強化</a:t>
            </a:r>
          </a:p>
        </p:txBody>
      </p:sp>
      <p:grpSp>
        <p:nvGrpSpPr>
          <p:cNvPr id="17" name="Group 17"/>
          <p:cNvGrpSpPr>
            <a:grpSpLocks/>
          </p:cNvGrpSpPr>
          <p:nvPr/>
        </p:nvGrpSpPr>
        <p:grpSpPr bwMode="ltGray">
          <a:xfrm>
            <a:off x="4318001" y="3810000"/>
            <a:ext cx="962025" cy="889000"/>
            <a:chOff x="3229" y="3003"/>
            <a:chExt cx="1451" cy="1143"/>
          </a:xfrm>
          <a:solidFill>
            <a:srgbClr val="00CC00"/>
          </a:solidFill>
        </p:grpSpPr>
        <p:grpSp>
          <p:nvGrpSpPr>
            <p:cNvPr id="18" name="Group 18"/>
            <p:cNvGrpSpPr>
              <a:grpSpLocks/>
            </p:cNvGrpSpPr>
            <p:nvPr/>
          </p:nvGrpSpPr>
          <p:grpSpPr bwMode="ltGray">
            <a:xfrm>
              <a:off x="3229" y="3003"/>
              <a:ext cx="376" cy="343"/>
              <a:chOff x="3158" y="3103"/>
              <a:chExt cx="376" cy="343"/>
            </a:xfrm>
            <a:grpFill/>
          </p:grpSpPr>
          <p:sp>
            <p:nvSpPr>
              <p:cNvPr id="148" name="AutoShape 19"/>
              <p:cNvSpPr>
                <a:spLocks noChangeArrowheads="1"/>
              </p:cNvSpPr>
              <p:nvPr/>
            </p:nvSpPr>
            <p:spPr bwMode="ltGray">
              <a:xfrm>
                <a:off x="3158" y="3103"/>
                <a:ext cx="376" cy="343"/>
              </a:xfrm>
              <a:prstGeom prst="roundRect">
                <a:avLst>
                  <a:gd name="adj" fmla="val 16667"/>
                </a:avLst>
              </a:prstGeom>
              <a:grpFill/>
              <a:ln w="25400" algn="ctr">
                <a:solidFill>
                  <a:schemeClr val="bg1"/>
                </a:solidFill>
                <a:round/>
                <a:headEnd/>
                <a:tailEnd/>
              </a:ln>
              <a:effectLst/>
            </p:spPr>
            <p:txBody>
              <a:bodyPr wrap="none" anchor="ctr"/>
              <a:lstStyle/>
              <a:p>
                <a:pPr algn="ctr">
                  <a:lnSpc>
                    <a:spcPct val="75000"/>
                  </a:lnSpc>
                  <a:defRPr/>
                </a:pPr>
                <a:endParaRPr lang="ja-JP" altLang="ja-JP" sz="1600" b="1" dirty="0">
                  <a:solidFill>
                    <a:schemeClr val="bg2"/>
                  </a:solidFill>
                </a:endParaRPr>
              </a:p>
            </p:txBody>
          </p:sp>
          <p:sp>
            <p:nvSpPr>
              <p:cNvPr id="150" name="Line 20"/>
              <p:cNvSpPr>
                <a:spLocks noChangeShapeType="1"/>
              </p:cNvSpPr>
              <p:nvPr/>
            </p:nvSpPr>
            <p:spPr bwMode="ltGray">
              <a:xfrm>
                <a:off x="3162" y="3206"/>
                <a:ext cx="370" cy="0"/>
              </a:xfrm>
              <a:prstGeom prst="line">
                <a:avLst/>
              </a:prstGeom>
              <a:grpFill/>
              <a:ln w="12700">
                <a:solidFill>
                  <a:schemeClr val="bg1"/>
                </a:solidFill>
                <a:round/>
                <a:headEnd/>
                <a:tailEnd/>
              </a:ln>
            </p:spPr>
            <p:txBody>
              <a:bodyPr anchor="ctr"/>
              <a:lstStyle/>
              <a:p>
                <a:pPr>
                  <a:defRPr/>
                </a:pPr>
                <a:endParaRPr lang="ja-JP" altLang="en-US"/>
              </a:p>
            </p:txBody>
          </p:sp>
        </p:grpSp>
        <p:grpSp>
          <p:nvGrpSpPr>
            <p:cNvPr id="19" name="Group 21"/>
            <p:cNvGrpSpPr>
              <a:grpSpLocks/>
            </p:cNvGrpSpPr>
            <p:nvPr/>
          </p:nvGrpSpPr>
          <p:grpSpPr bwMode="ltGray">
            <a:xfrm>
              <a:off x="4074" y="3264"/>
              <a:ext cx="378" cy="339"/>
              <a:chOff x="3157" y="3105"/>
              <a:chExt cx="378" cy="339"/>
            </a:xfrm>
            <a:grpFill/>
          </p:grpSpPr>
          <p:sp>
            <p:nvSpPr>
              <p:cNvPr id="144" name="AutoShape 22"/>
              <p:cNvSpPr>
                <a:spLocks noChangeArrowheads="1"/>
              </p:cNvSpPr>
              <p:nvPr/>
            </p:nvSpPr>
            <p:spPr bwMode="ltGray">
              <a:xfrm>
                <a:off x="3157" y="3105"/>
                <a:ext cx="378" cy="339"/>
              </a:xfrm>
              <a:prstGeom prst="roundRect">
                <a:avLst>
                  <a:gd name="adj" fmla="val 16667"/>
                </a:avLst>
              </a:prstGeom>
              <a:grpFill/>
              <a:ln w="25400" algn="ctr">
                <a:solidFill>
                  <a:schemeClr val="bg1"/>
                </a:solidFill>
                <a:round/>
                <a:headEnd/>
                <a:tailEnd/>
              </a:ln>
              <a:effectLst/>
            </p:spPr>
            <p:txBody>
              <a:bodyPr wrap="none" anchor="ctr"/>
              <a:lstStyle/>
              <a:p>
                <a:pPr algn="ctr">
                  <a:lnSpc>
                    <a:spcPct val="75000"/>
                  </a:lnSpc>
                  <a:defRPr/>
                </a:pPr>
                <a:endParaRPr lang="ja-JP" altLang="ja-JP" sz="1600" b="1" dirty="0">
                  <a:solidFill>
                    <a:schemeClr val="bg2"/>
                  </a:solidFill>
                </a:endParaRPr>
              </a:p>
            </p:txBody>
          </p:sp>
          <p:sp>
            <p:nvSpPr>
              <p:cNvPr id="146" name="Line 23"/>
              <p:cNvSpPr>
                <a:spLocks noChangeShapeType="1"/>
              </p:cNvSpPr>
              <p:nvPr/>
            </p:nvSpPr>
            <p:spPr bwMode="ltGray">
              <a:xfrm>
                <a:off x="3162" y="3206"/>
                <a:ext cx="370" cy="0"/>
              </a:xfrm>
              <a:prstGeom prst="line">
                <a:avLst/>
              </a:prstGeom>
              <a:grpFill/>
              <a:ln w="12700">
                <a:solidFill>
                  <a:schemeClr val="bg1"/>
                </a:solidFill>
                <a:round/>
                <a:headEnd/>
                <a:tailEnd/>
              </a:ln>
            </p:spPr>
            <p:txBody>
              <a:bodyPr anchor="ctr"/>
              <a:lstStyle/>
              <a:p>
                <a:pPr>
                  <a:defRPr/>
                </a:pPr>
                <a:endParaRPr lang="ja-JP" altLang="en-US"/>
              </a:p>
            </p:txBody>
          </p:sp>
        </p:grpSp>
        <p:grpSp>
          <p:nvGrpSpPr>
            <p:cNvPr id="20" name="Group 24"/>
            <p:cNvGrpSpPr>
              <a:grpSpLocks/>
            </p:cNvGrpSpPr>
            <p:nvPr/>
          </p:nvGrpSpPr>
          <p:grpSpPr bwMode="ltGray">
            <a:xfrm>
              <a:off x="3411" y="3556"/>
              <a:ext cx="378" cy="343"/>
              <a:chOff x="3157" y="3103"/>
              <a:chExt cx="378" cy="343"/>
            </a:xfrm>
            <a:grpFill/>
          </p:grpSpPr>
          <p:sp>
            <p:nvSpPr>
              <p:cNvPr id="142" name="AutoShape 25"/>
              <p:cNvSpPr>
                <a:spLocks noChangeArrowheads="1"/>
              </p:cNvSpPr>
              <p:nvPr/>
            </p:nvSpPr>
            <p:spPr bwMode="ltGray">
              <a:xfrm>
                <a:off x="3157" y="3103"/>
                <a:ext cx="378" cy="343"/>
              </a:xfrm>
              <a:prstGeom prst="roundRect">
                <a:avLst>
                  <a:gd name="adj" fmla="val 16667"/>
                </a:avLst>
              </a:prstGeom>
              <a:grpFill/>
              <a:ln w="25400" algn="ctr">
                <a:solidFill>
                  <a:schemeClr val="bg1"/>
                </a:solidFill>
                <a:round/>
                <a:headEnd/>
                <a:tailEnd/>
              </a:ln>
              <a:effectLst/>
            </p:spPr>
            <p:txBody>
              <a:bodyPr wrap="none" anchor="ctr"/>
              <a:lstStyle/>
              <a:p>
                <a:pPr algn="ctr">
                  <a:lnSpc>
                    <a:spcPct val="75000"/>
                  </a:lnSpc>
                  <a:defRPr/>
                </a:pPr>
                <a:endParaRPr lang="ja-JP" altLang="ja-JP" sz="1600" b="1" dirty="0">
                  <a:solidFill>
                    <a:schemeClr val="bg2"/>
                  </a:solidFill>
                </a:endParaRPr>
              </a:p>
            </p:txBody>
          </p:sp>
          <p:sp>
            <p:nvSpPr>
              <p:cNvPr id="143" name="Line 26"/>
              <p:cNvSpPr>
                <a:spLocks noChangeShapeType="1"/>
              </p:cNvSpPr>
              <p:nvPr/>
            </p:nvSpPr>
            <p:spPr bwMode="ltGray">
              <a:xfrm>
                <a:off x="3162" y="3206"/>
                <a:ext cx="370" cy="0"/>
              </a:xfrm>
              <a:prstGeom prst="line">
                <a:avLst/>
              </a:prstGeom>
              <a:grpFill/>
              <a:ln w="12700">
                <a:solidFill>
                  <a:schemeClr val="bg1"/>
                </a:solidFill>
                <a:round/>
                <a:headEnd/>
                <a:tailEnd/>
              </a:ln>
            </p:spPr>
            <p:txBody>
              <a:bodyPr anchor="ctr"/>
              <a:lstStyle/>
              <a:p>
                <a:pPr>
                  <a:defRPr/>
                </a:pPr>
                <a:endParaRPr lang="ja-JP" altLang="en-US"/>
              </a:p>
            </p:txBody>
          </p:sp>
        </p:grpSp>
        <p:grpSp>
          <p:nvGrpSpPr>
            <p:cNvPr id="21" name="Group 27"/>
            <p:cNvGrpSpPr>
              <a:grpSpLocks/>
            </p:cNvGrpSpPr>
            <p:nvPr/>
          </p:nvGrpSpPr>
          <p:grpSpPr bwMode="ltGray">
            <a:xfrm>
              <a:off x="4304" y="3803"/>
              <a:ext cx="376" cy="343"/>
              <a:chOff x="3159" y="3101"/>
              <a:chExt cx="376" cy="343"/>
            </a:xfrm>
            <a:grpFill/>
          </p:grpSpPr>
          <p:sp>
            <p:nvSpPr>
              <p:cNvPr id="140" name="AutoShape 28"/>
              <p:cNvSpPr>
                <a:spLocks noChangeArrowheads="1"/>
              </p:cNvSpPr>
              <p:nvPr/>
            </p:nvSpPr>
            <p:spPr bwMode="ltGray">
              <a:xfrm>
                <a:off x="3159" y="3101"/>
                <a:ext cx="376" cy="343"/>
              </a:xfrm>
              <a:prstGeom prst="roundRect">
                <a:avLst>
                  <a:gd name="adj" fmla="val 16667"/>
                </a:avLst>
              </a:prstGeom>
              <a:grpFill/>
              <a:ln w="25400" algn="ctr">
                <a:solidFill>
                  <a:schemeClr val="bg1"/>
                </a:solidFill>
                <a:round/>
                <a:headEnd/>
                <a:tailEnd/>
              </a:ln>
              <a:effectLst/>
            </p:spPr>
            <p:txBody>
              <a:bodyPr wrap="none" anchor="ctr"/>
              <a:lstStyle/>
              <a:p>
                <a:pPr algn="ctr">
                  <a:lnSpc>
                    <a:spcPct val="75000"/>
                  </a:lnSpc>
                  <a:defRPr/>
                </a:pPr>
                <a:endParaRPr lang="ja-JP" altLang="ja-JP" sz="1600" b="1" dirty="0">
                  <a:solidFill>
                    <a:schemeClr val="bg2"/>
                  </a:solidFill>
                </a:endParaRPr>
              </a:p>
            </p:txBody>
          </p:sp>
          <p:sp>
            <p:nvSpPr>
              <p:cNvPr id="141" name="Line 29"/>
              <p:cNvSpPr>
                <a:spLocks noChangeShapeType="1"/>
              </p:cNvSpPr>
              <p:nvPr/>
            </p:nvSpPr>
            <p:spPr bwMode="ltGray">
              <a:xfrm>
                <a:off x="3162" y="3206"/>
                <a:ext cx="370" cy="0"/>
              </a:xfrm>
              <a:prstGeom prst="line">
                <a:avLst/>
              </a:prstGeom>
              <a:grpFill/>
              <a:ln w="12700">
                <a:solidFill>
                  <a:schemeClr val="bg1"/>
                </a:solidFill>
                <a:round/>
                <a:headEnd/>
                <a:tailEnd/>
              </a:ln>
            </p:spPr>
            <p:txBody>
              <a:bodyPr anchor="ctr"/>
              <a:lstStyle/>
              <a:p>
                <a:pPr>
                  <a:defRPr/>
                </a:pPr>
                <a:endParaRPr lang="ja-JP" altLang="en-US"/>
              </a:p>
            </p:txBody>
          </p:sp>
        </p:grpSp>
        <p:sp>
          <p:nvSpPr>
            <p:cNvPr id="136" name="Arc 30"/>
            <p:cNvSpPr>
              <a:spLocks/>
            </p:cNvSpPr>
            <p:nvPr/>
          </p:nvSpPr>
          <p:spPr bwMode="ltGray">
            <a:xfrm>
              <a:off x="3625" y="3138"/>
              <a:ext cx="511" cy="1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pFill/>
            <a:ln w="25400">
              <a:solidFill>
                <a:schemeClr val="bg1"/>
              </a:solidFill>
              <a:round/>
              <a:headEnd/>
              <a:tailEnd type="triangle" w="med" len="med"/>
            </a:ln>
          </p:spPr>
          <p:txBody>
            <a:bodyPr wrap="none" anchor="ctr"/>
            <a:lstStyle/>
            <a:p>
              <a:pPr>
                <a:defRPr/>
              </a:pPr>
              <a:endParaRPr lang="ja-JP" altLang="en-US" sz="1600"/>
            </a:p>
          </p:txBody>
        </p:sp>
        <p:sp>
          <p:nvSpPr>
            <p:cNvPr id="137" name="Arc 31"/>
            <p:cNvSpPr>
              <a:spLocks/>
            </p:cNvSpPr>
            <p:nvPr/>
          </p:nvSpPr>
          <p:spPr bwMode="ltGray">
            <a:xfrm flipH="1">
              <a:off x="3690" y="3443"/>
              <a:ext cx="381" cy="13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pFill/>
            <a:ln w="25400">
              <a:solidFill>
                <a:schemeClr val="bg1"/>
              </a:solidFill>
              <a:round/>
              <a:headEnd/>
              <a:tailEnd type="triangle" w="med" len="med"/>
            </a:ln>
          </p:spPr>
          <p:txBody>
            <a:bodyPr wrap="none" anchor="ctr"/>
            <a:lstStyle/>
            <a:p>
              <a:pPr>
                <a:defRPr/>
              </a:pPr>
              <a:endParaRPr lang="ja-JP" altLang="en-US" sz="1600"/>
            </a:p>
          </p:txBody>
        </p:sp>
        <p:sp>
          <p:nvSpPr>
            <p:cNvPr id="138" name="Arc 32"/>
            <p:cNvSpPr>
              <a:spLocks/>
            </p:cNvSpPr>
            <p:nvPr/>
          </p:nvSpPr>
          <p:spPr bwMode="ltGray">
            <a:xfrm flipV="1">
              <a:off x="3799" y="3573"/>
              <a:ext cx="359" cy="17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pFill/>
            <a:ln w="25400">
              <a:solidFill>
                <a:schemeClr val="bg1"/>
              </a:solidFill>
              <a:round/>
              <a:headEnd/>
              <a:tailEnd type="triangle" w="med" len="med"/>
            </a:ln>
          </p:spPr>
          <p:txBody>
            <a:bodyPr wrap="none" anchor="ctr"/>
            <a:lstStyle/>
            <a:p>
              <a:pPr>
                <a:defRPr/>
              </a:pPr>
              <a:endParaRPr lang="ja-JP" altLang="en-US" sz="1600"/>
            </a:p>
          </p:txBody>
        </p:sp>
        <p:sp>
          <p:nvSpPr>
            <p:cNvPr id="139" name="Arc 33"/>
            <p:cNvSpPr>
              <a:spLocks/>
            </p:cNvSpPr>
            <p:nvPr/>
          </p:nvSpPr>
          <p:spPr bwMode="ltGray">
            <a:xfrm>
              <a:off x="4397" y="3584"/>
              <a:ext cx="152" cy="1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pFill/>
            <a:ln w="25400">
              <a:solidFill>
                <a:schemeClr val="bg1"/>
              </a:solidFill>
              <a:round/>
              <a:headEnd/>
              <a:tailEnd type="triangle" w="med" len="med"/>
            </a:ln>
          </p:spPr>
          <p:txBody>
            <a:bodyPr wrap="none" anchor="ctr"/>
            <a:lstStyle/>
            <a:p>
              <a:pPr>
                <a:defRPr/>
              </a:pPr>
              <a:endParaRPr lang="ja-JP" altLang="en-US" sz="1600"/>
            </a:p>
          </p:txBody>
        </p:sp>
      </p:grpSp>
      <p:sp>
        <p:nvSpPr>
          <p:cNvPr id="116" name="角丸四角形 115"/>
          <p:cNvSpPr/>
          <p:nvPr>
            <p:custDataLst>
              <p:tags r:id="rId21"/>
            </p:custDataLst>
          </p:nvPr>
        </p:nvSpPr>
        <p:spPr bwMode="ltGray">
          <a:xfrm>
            <a:off x="3810000" y="3937000"/>
            <a:ext cx="1587500" cy="698500"/>
          </a:xfrm>
          <a:prstGeom prst="roundRect">
            <a:avLst>
              <a:gd name="adj" fmla="val 20948"/>
            </a:avLst>
          </a:prstGeom>
          <a:solidFill>
            <a:srgbClr val="4668C5"/>
          </a:solidFill>
          <a:ln w="10795" cap="flat" cmpd="sng" algn="ctr">
            <a:noFill/>
            <a:prstDash val="solid"/>
          </a:ln>
          <a:effectLst/>
          <a:extLst>
            <a:ext uri="{91240B29-F687-4F45-9708-019B960494DF}">
              <a14:hiddenLine xmlns:a14="http://schemas.microsoft.com/office/drawing/2010/main" w="10795" cap="flat" cmpd="sng" algn="ctr">
                <a:solidFill>
                  <a:schemeClr val="accent6">
                    <a:shade val="50000"/>
                  </a:schemeClr>
                </a:solidFill>
                <a:prstDash val="solid"/>
              </a14:hiddenLine>
            </a:ext>
          </a:extLst>
        </p:spPr>
        <p:style>
          <a:lnRef idx="2">
            <a:schemeClr val="accent6">
              <a:shade val="50000"/>
            </a:schemeClr>
          </a:lnRef>
          <a:fillRef idx="1">
            <a:schemeClr val="accent6"/>
          </a:fillRef>
          <a:effectRef idx="0">
            <a:schemeClr val="accent6"/>
          </a:effectRef>
          <a:fontRef idx="minor">
            <a:schemeClr val="lt1"/>
          </a:fontRef>
        </p:style>
        <p:txBody>
          <a:bodyPr lIns="76197" tIns="38098" rIns="76197" bIns="38098" anchor="ctr"/>
          <a:lstStyle/>
          <a:p>
            <a:pPr algn="ctr">
              <a:defRPr/>
            </a:pPr>
            <a:r>
              <a:rPr lang="en-US" altLang="ja-JP" sz="1300" dirty="0">
                <a:solidFill>
                  <a:srgbClr val="FFFFFF"/>
                </a:solidFill>
                <a:effectLst>
                  <a:outerShdw blurRad="38100" dist="38100" dir="2700000" algn="tl">
                    <a:srgbClr val="000000">
                      <a:alpha val="43137"/>
                    </a:srgbClr>
                  </a:outerShdw>
                </a:effectLst>
              </a:rPr>
              <a:t>Windows</a:t>
            </a:r>
          </a:p>
          <a:p>
            <a:pPr algn="ctr">
              <a:defRPr/>
            </a:pPr>
            <a:r>
              <a:rPr lang="en-US" altLang="ja-JP" sz="1300" dirty="0">
                <a:solidFill>
                  <a:srgbClr val="FFFFFF"/>
                </a:solidFill>
                <a:effectLst>
                  <a:outerShdw blurRad="38100" dist="38100" dir="2700000" algn="tl">
                    <a:srgbClr val="000000">
                      <a:alpha val="43137"/>
                    </a:srgbClr>
                  </a:outerShdw>
                </a:effectLst>
              </a:rPr>
              <a:t>Workflow</a:t>
            </a:r>
          </a:p>
          <a:p>
            <a:pPr algn="ctr">
              <a:defRPr/>
            </a:pPr>
            <a:r>
              <a:rPr lang="en-US" altLang="ja-JP" sz="1300" dirty="0">
                <a:solidFill>
                  <a:srgbClr val="FFFFFF"/>
                </a:solidFill>
                <a:effectLst>
                  <a:outerShdw blurRad="38100" dist="38100" dir="2700000" algn="tl">
                    <a:srgbClr val="000000">
                      <a:alpha val="43137"/>
                    </a:srgbClr>
                  </a:outerShdw>
                </a:effectLst>
              </a:rPr>
              <a:t>Foundation</a:t>
            </a:r>
            <a:endParaRPr lang="ja-JP" altLang="en-US" sz="1300" dirty="0">
              <a:solidFill>
                <a:srgbClr val="FFFFFF"/>
              </a:solidFill>
              <a:effectLst>
                <a:outerShdw blurRad="38100" dist="38100" dir="2700000" algn="tl">
                  <a:srgbClr val="000000">
                    <a:alpha val="43137"/>
                  </a:srgbClr>
                </a:outerShdw>
              </a:effectLst>
            </a:endParaRPr>
          </a:p>
        </p:txBody>
      </p:sp>
      <p:sp>
        <p:nvSpPr>
          <p:cNvPr id="131" name="タイトル 130"/>
          <p:cNvSpPr>
            <a:spLocks noGrp="1"/>
          </p:cNvSpPr>
          <p:nvPr>
            <p:ph type="title"/>
          </p:nvPr>
        </p:nvSpPr>
        <p:spPr/>
        <p:txBody>
          <a:bodyPr>
            <a:normAutofit fontScale="90000"/>
          </a:bodyPr>
          <a:lstStyle/>
          <a:p>
            <a:r>
              <a:rPr kumimoji="1" lang="ja-JP" altLang="en-US" dirty="0">
                <a:solidFill>
                  <a:srgbClr val="000000"/>
                </a:solidFill>
              </a:rPr>
              <a:t>アプリケーション全体像</a:t>
            </a:r>
            <a:br>
              <a:rPr kumimoji="1" lang="en-US" altLang="ja-JP" dirty="0">
                <a:solidFill>
                  <a:srgbClr val="000000"/>
                </a:solidFill>
              </a:rPr>
            </a:br>
            <a:r>
              <a:rPr lang="en-US" altLang="ja-JP" sz="3100" dirty="0">
                <a:solidFill>
                  <a:srgbClr val="000000"/>
                </a:solidFill>
              </a:rPr>
              <a:t>.NET Framework 3.5</a:t>
            </a:r>
            <a:endParaRPr lang="ja-JP" altLang="en-US" sz="3100" dirty="0">
              <a:solidFill>
                <a:srgbClr val="000000"/>
              </a:solidFill>
            </a:endParaRPr>
          </a:p>
        </p:txBody>
      </p:sp>
      <p:pic>
        <p:nvPicPr>
          <p:cNvPr id="132" name="Picture 30" descr="XP icon my computer"/>
          <p:cNvPicPr>
            <a:picLocks noChangeAspect="1" noChangeArrowheads="1"/>
          </p:cNvPicPr>
          <p:nvPr/>
        </p:nvPicPr>
        <p:blipFill>
          <a:blip r:embed="rId38" cstate="print"/>
          <a:srcRect/>
          <a:stretch>
            <a:fillRect/>
          </a:stretch>
        </p:blipFill>
        <p:spPr bwMode="ltGray">
          <a:xfrm>
            <a:off x="2095472" y="1146134"/>
            <a:ext cx="425478" cy="425478"/>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500"/>
                                        <p:tgtEl>
                                          <p:spTgt spid="1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3"/>
                                        </p:tgtEl>
                                        <p:attrNameLst>
                                          <p:attrName>style.visibility</p:attrName>
                                        </p:attrNameLst>
                                      </p:cBhvr>
                                      <p:to>
                                        <p:strVal val="visible"/>
                                      </p:to>
                                    </p:set>
                                    <p:animEffect transition="in" filter="fade">
                                      <p:cBhvr>
                                        <p:cTn id="11" dur="500"/>
                                        <p:tgtEl>
                                          <p:spTgt spid="12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5"/>
                                        </p:tgtEl>
                                        <p:attrNameLst>
                                          <p:attrName>style.visibility</p:attrName>
                                        </p:attrNameLst>
                                      </p:cBhvr>
                                      <p:to>
                                        <p:strVal val="visible"/>
                                      </p:to>
                                    </p:set>
                                    <p:animEffect transition="in" filter="fade">
                                      <p:cBhvr>
                                        <p:cTn id="15" dur="500"/>
                                        <p:tgtEl>
                                          <p:spTgt spid="12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4"/>
                                        </p:tgtEl>
                                        <p:attrNameLst>
                                          <p:attrName>style.visibility</p:attrName>
                                        </p:attrNameLst>
                                      </p:cBhvr>
                                      <p:to>
                                        <p:strVal val="visible"/>
                                      </p:to>
                                    </p:set>
                                    <p:animEffect transition="in" filter="fade">
                                      <p:cBhvr>
                                        <p:cTn id="19" dur="500"/>
                                        <p:tgtEl>
                                          <p:spTgt spid="12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26"/>
                                        </p:tgtEl>
                                        <p:attrNameLst>
                                          <p:attrName>style.visibility</p:attrName>
                                        </p:attrNameLst>
                                      </p:cBhvr>
                                      <p:to>
                                        <p:strVal val="visible"/>
                                      </p:to>
                                    </p:set>
                                    <p:animEffect transition="in" filter="fade">
                                      <p:cBhvr>
                                        <p:cTn id="23" dur="500"/>
                                        <p:tgtEl>
                                          <p:spTgt spid="12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30"/>
                                        </p:tgtEl>
                                        <p:attrNameLst>
                                          <p:attrName>style.visibility</p:attrName>
                                        </p:attrNameLst>
                                      </p:cBhvr>
                                      <p:to>
                                        <p:strVal val="visible"/>
                                      </p:to>
                                    </p:set>
                                    <p:animEffect transition="in" filter="fade">
                                      <p:cBhvr>
                                        <p:cTn id="27" dur="500"/>
                                        <p:tgtEl>
                                          <p:spTgt spid="130"/>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27"/>
                                        </p:tgtEl>
                                        <p:attrNameLst>
                                          <p:attrName>style.visibility</p:attrName>
                                        </p:attrNameLst>
                                      </p:cBhvr>
                                      <p:to>
                                        <p:strVal val="visible"/>
                                      </p:to>
                                    </p:set>
                                    <p:animEffect transition="in" filter="fade">
                                      <p:cBhvr>
                                        <p:cTn id="31" dur="500"/>
                                        <p:tgtEl>
                                          <p:spTgt spid="127"/>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28"/>
                                        </p:tgtEl>
                                        <p:attrNameLst>
                                          <p:attrName>style.visibility</p:attrName>
                                        </p:attrNameLst>
                                      </p:cBhvr>
                                      <p:to>
                                        <p:strVal val="visible"/>
                                      </p:to>
                                    </p:set>
                                    <p:animEffect transition="in" filter="fade">
                                      <p:cBhvr>
                                        <p:cTn id="35" dur="500"/>
                                        <p:tgtEl>
                                          <p:spTgt spid="128"/>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29"/>
                                        </p:tgtEl>
                                        <p:attrNameLst>
                                          <p:attrName>style.visibility</p:attrName>
                                        </p:attrNameLst>
                                      </p:cBhvr>
                                      <p:to>
                                        <p:strVal val="visible"/>
                                      </p:to>
                                    </p:set>
                                    <p:animEffect transition="in" filter="fade">
                                      <p:cBhvr>
                                        <p:cTn id="39"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P spid="123" grpId="0" animBg="1"/>
      <p:bldP spid="124" grpId="0" animBg="1"/>
      <p:bldP spid="125" grpId="0" animBg="1"/>
      <p:bldP spid="126" grpId="0" animBg="1"/>
      <p:bldP spid="127" grpId="0" animBg="1"/>
      <p:bldP spid="128" grpId="0" animBg="1"/>
      <p:bldP spid="129" grpId="0" animBg="1"/>
      <p:bldP spid="130"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角丸四角形 18"/>
          <p:cNvSpPr/>
          <p:nvPr/>
        </p:nvSpPr>
        <p:spPr bwMode="auto">
          <a:xfrm>
            <a:off x="1738282" y="1428736"/>
            <a:ext cx="8786874" cy="5214974"/>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ja-JP" altLang="en-US" sz="2300" dirty="0">
              <a:solidFill>
                <a:schemeClr val="bg1"/>
              </a:solidFill>
              <a:effectLst>
                <a:outerShdw blurRad="38100" dist="38100" dir="2700000" algn="tl">
                  <a:srgbClr val="000000">
                    <a:alpha val="43137"/>
                  </a:srgbClr>
                </a:outerShdw>
              </a:effectLst>
              <a:latin typeface="Segoe" pitchFamily="34" charset="0"/>
            </a:endParaRPr>
          </a:p>
        </p:txBody>
      </p:sp>
      <p:sp>
        <p:nvSpPr>
          <p:cNvPr id="2" name="タイトル 1"/>
          <p:cNvSpPr>
            <a:spLocks noGrp="1"/>
          </p:cNvSpPr>
          <p:nvPr>
            <p:ph type="title"/>
          </p:nvPr>
        </p:nvSpPr>
        <p:spPr/>
        <p:txBody>
          <a:bodyPr>
            <a:normAutofit fontScale="90000"/>
          </a:bodyPr>
          <a:lstStyle/>
          <a:p>
            <a:r>
              <a:rPr kumimoji="1" altLang="ja-JP" dirty="0">
                <a:solidFill>
                  <a:srgbClr val="000000"/>
                </a:solidFill>
              </a:rPr>
              <a:t>.NET Framework 3.5 SP1</a:t>
            </a:r>
            <a:r>
              <a:rPr kumimoji="1" lang="ja-JP" altLang="en-US" dirty="0">
                <a:solidFill>
                  <a:srgbClr val="000000"/>
                </a:solidFill>
              </a:rPr>
              <a:t>の構成</a:t>
            </a:r>
            <a:br>
              <a:rPr kumimoji="1" altLang="ja-JP" dirty="0">
                <a:solidFill>
                  <a:srgbClr val="000000"/>
                </a:solidFill>
              </a:rPr>
            </a:br>
            <a:r>
              <a:rPr lang="ja-JP" altLang="en-US" sz="2700" dirty="0">
                <a:solidFill>
                  <a:srgbClr val="000000"/>
                </a:solidFill>
              </a:rPr>
              <a:t>追加コンポーネント</a:t>
            </a:r>
          </a:p>
        </p:txBody>
      </p:sp>
      <p:sp>
        <p:nvSpPr>
          <p:cNvPr id="4" name="Rounded Rectangle 8"/>
          <p:cNvSpPr/>
          <p:nvPr/>
        </p:nvSpPr>
        <p:spPr bwMode="auto">
          <a:xfrm>
            <a:off x="1881158" y="2714620"/>
            <a:ext cx="8501122" cy="3714776"/>
          </a:xfrm>
          <a:prstGeom prst="roundRect">
            <a:avLst>
              <a:gd name="adj" fmla="val 9033"/>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t" anchorCtr="0" compatLnSpc="1">
            <a:prstTxWarp prst="textNoShape">
              <a:avLst/>
            </a:prstTxWarp>
          </a:bodyPr>
          <a:lstStyle/>
          <a:p>
            <a:pPr algn="ctr" defTabSz="914099"/>
            <a:r>
              <a:rPr lang="en-US" sz="2400" dirty="0">
                <a:solidFill>
                  <a:schemeClr val="bg1"/>
                </a:solidFill>
                <a:effectLst>
                  <a:outerShdw blurRad="38100" dist="38100" dir="2700000" algn="tl">
                    <a:srgbClr val="000000">
                      <a:alpha val="43137"/>
                    </a:srgbClr>
                  </a:outerShdw>
                </a:effectLst>
                <a:latin typeface="Segoe" pitchFamily="34" charset="0"/>
              </a:rPr>
              <a:t>.NET Framework 3.5</a:t>
            </a:r>
          </a:p>
        </p:txBody>
      </p:sp>
      <p:sp>
        <p:nvSpPr>
          <p:cNvPr id="5" name="Rounded Rectangle 4"/>
          <p:cNvSpPr/>
          <p:nvPr/>
        </p:nvSpPr>
        <p:spPr bwMode="auto">
          <a:xfrm>
            <a:off x="2024034" y="4286256"/>
            <a:ext cx="8215370" cy="2000264"/>
          </a:xfrm>
          <a:prstGeom prst="roundRect">
            <a:avLst>
              <a:gd name="adj" fmla="val 9033"/>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2400" dirty="0">
                <a:solidFill>
                  <a:schemeClr val="bg1"/>
                </a:solidFill>
                <a:effectLst>
                  <a:outerShdw blurRad="38100" dist="38100" dir="2700000" algn="tl">
                    <a:srgbClr val="000000">
                      <a:alpha val="43137"/>
                    </a:srgbClr>
                  </a:outerShdw>
                </a:effectLst>
                <a:latin typeface="Segoe" pitchFamily="34" charset="0"/>
              </a:rPr>
              <a:t>.NET Framework 3.0 + SP2</a:t>
            </a:r>
          </a:p>
        </p:txBody>
      </p:sp>
      <p:sp>
        <p:nvSpPr>
          <p:cNvPr id="6" name="Rounded Rectangle 8"/>
          <p:cNvSpPr/>
          <p:nvPr/>
        </p:nvSpPr>
        <p:spPr bwMode="auto">
          <a:xfrm>
            <a:off x="2166910" y="3286125"/>
            <a:ext cx="1857388" cy="882953"/>
          </a:xfrm>
          <a:prstGeom prst="roundRect">
            <a:avLst>
              <a:gd name="adj" fmla="val 9033"/>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600" dirty="0">
                <a:solidFill>
                  <a:srgbClr val="FFFFFF"/>
                </a:solidFill>
                <a:effectLst>
                  <a:outerShdw blurRad="38100" dist="38100" dir="2700000" algn="tl">
                    <a:srgbClr val="000000">
                      <a:alpha val="43137"/>
                    </a:srgbClr>
                  </a:outerShdw>
                </a:effectLst>
                <a:latin typeface="Segoe" pitchFamily="34" charset="0"/>
              </a:rPr>
              <a:t>LINQ</a:t>
            </a:r>
          </a:p>
        </p:txBody>
      </p:sp>
      <p:sp>
        <p:nvSpPr>
          <p:cNvPr id="7" name="Rounded Rectangle 4"/>
          <p:cNvSpPr/>
          <p:nvPr/>
        </p:nvSpPr>
        <p:spPr bwMode="auto">
          <a:xfrm>
            <a:off x="2238349" y="4857760"/>
            <a:ext cx="1844143" cy="714380"/>
          </a:xfrm>
          <a:prstGeom prst="roundRect">
            <a:avLst>
              <a:gd name="adj" fmla="val 9033"/>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rgbClr val="FFFFFF"/>
                </a:solidFill>
                <a:effectLst>
                  <a:outerShdw blurRad="38100" dist="38100" dir="2700000" algn="tl">
                    <a:srgbClr val="000000">
                      <a:alpha val="43137"/>
                    </a:srgbClr>
                  </a:outerShdw>
                </a:effectLst>
                <a:latin typeface="Segoe" pitchFamily="34" charset="0"/>
              </a:rPr>
              <a:t>WPF</a:t>
            </a:r>
            <a:endParaRPr lang="en-US" sz="2400" dirty="0">
              <a:solidFill>
                <a:srgbClr val="FFFFFF"/>
              </a:solidFill>
              <a:effectLst>
                <a:outerShdw blurRad="38100" dist="38100" dir="2700000" algn="tl">
                  <a:srgbClr val="000000">
                    <a:alpha val="43137"/>
                  </a:srgbClr>
                </a:outerShdw>
              </a:effectLst>
              <a:latin typeface="Segoe" pitchFamily="34" charset="0"/>
            </a:endParaRPr>
          </a:p>
        </p:txBody>
      </p:sp>
      <p:sp>
        <p:nvSpPr>
          <p:cNvPr id="8" name="Rounded Rectangle 3"/>
          <p:cNvSpPr/>
          <p:nvPr/>
        </p:nvSpPr>
        <p:spPr bwMode="auto">
          <a:xfrm>
            <a:off x="2524100" y="5715017"/>
            <a:ext cx="6929486" cy="525763"/>
          </a:xfrm>
          <a:prstGeom prst="roundRect">
            <a:avLst>
              <a:gd name="adj" fmla="val 9033"/>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a:solidFill>
                  <a:srgbClr val="FFFFFF"/>
                </a:solidFill>
                <a:effectLst>
                  <a:outerShdw blurRad="38100" dist="38100" dir="2700000" algn="tl">
                    <a:srgbClr val="000000">
                      <a:alpha val="43137"/>
                    </a:srgbClr>
                  </a:outerShdw>
                </a:effectLst>
                <a:latin typeface="Segoe" pitchFamily="34" charset="0"/>
              </a:rPr>
              <a:t>.NET Framework 2.0 + SP2</a:t>
            </a:r>
          </a:p>
        </p:txBody>
      </p:sp>
      <p:sp>
        <p:nvSpPr>
          <p:cNvPr id="9" name="Rounded Rectangle 4"/>
          <p:cNvSpPr/>
          <p:nvPr/>
        </p:nvSpPr>
        <p:spPr bwMode="auto">
          <a:xfrm>
            <a:off x="4238613" y="4857760"/>
            <a:ext cx="1844143" cy="714380"/>
          </a:xfrm>
          <a:prstGeom prst="roundRect">
            <a:avLst>
              <a:gd name="adj" fmla="val 9033"/>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rgbClr val="FFFFFF"/>
                </a:solidFill>
                <a:effectLst>
                  <a:outerShdw blurRad="38100" dist="38100" dir="2700000" algn="tl">
                    <a:srgbClr val="000000">
                      <a:alpha val="43137"/>
                    </a:srgbClr>
                  </a:outerShdw>
                </a:effectLst>
                <a:latin typeface="Segoe" pitchFamily="34" charset="0"/>
              </a:rPr>
              <a:t>WCF</a:t>
            </a:r>
            <a:endParaRPr lang="en-US" sz="1600" dirty="0">
              <a:solidFill>
                <a:srgbClr val="FFFFFF"/>
              </a:solidFill>
              <a:effectLst>
                <a:outerShdw blurRad="38100" dist="38100" dir="2700000" algn="tl">
                  <a:srgbClr val="000000">
                    <a:alpha val="43137"/>
                  </a:srgbClr>
                </a:outerShdw>
              </a:effectLst>
              <a:latin typeface="Segoe" pitchFamily="34" charset="0"/>
            </a:endParaRPr>
          </a:p>
        </p:txBody>
      </p:sp>
      <p:sp>
        <p:nvSpPr>
          <p:cNvPr id="10" name="Rounded Rectangle 4"/>
          <p:cNvSpPr/>
          <p:nvPr/>
        </p:nvSpPr>
        <p:spPr bwMode="auto">
          <a:xfrm>
            <a:off x="6238877" y="4857760"/>
            <a:ext cx="1844143" cy="714380"/>
          </a:xfrm>
          <a:prstGeom prst="roundRect">
            <a:avLst>
              <a:gd name="adj" fmla="val 9033"/>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rgbClr val="FFFFFF"/>
                </a:solidFill>
                <a:effectLst>
                  <a:outerShdw blurRad="38100" dist="38100" dir="2700000" algn="tl">
                    <a:srgbClr val="000000">
                      <a:alpha val="43137"/>
                    </a:srgbClr>
                  </a:outerShdw>
                </a:effectLst>
                <a:latin typeface="Segoe" pitchFamily="34" charset="0"/>
              </a:rPr>
              <a:t>WWF</a:t>
            </a:r>
          </a:p>
        </p:txBody>
      </p:sp>
      <p:sp>
        <p:nvSpPr>
          <p:cNvPr id="11" name="Rounded Rectangle 4"/>
          <p:cNvSpPr/>
          <p:nvPr/>
        </p:nvSpPr>
        <p:spPr bwMode="auto">
          <a:xfrm>
            <a:off x="8239141" y="4857760"/>
            <a:ext cx="1844143" cy="714380"/>
          </a:xfrm>
          <a:prstGeom prst="roundRect">
            <a:avLst>
              <a:gd name="adj" fmla="val 9033"/>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rgbClr val="FFFFFF"/>
                </a:solidFill>
                <a:effectLst>
                  <a:outerShdw blurRad="38100" dist="38100" dir="2700000" algn="tl">
                    <a:srgbClr val="000000">
                      <a:alpha val="43137"/>
                    </a:srgbClr>
                  </a:outerShdw>
                </a:effectLst>
                <a:latin typeface="Segoe" pitchFamily="34" charset="0"/>
              </a:rPr>
              <a:t>Windows </a:t>
            </a:r>
            <a:r>
              <a:rPr lang="en-US" sz="2000" dirty="0" err="1">
                <a:solidFill>
                  <a:srgbClr val="FFFFFF"/>
                </a:solidFill>
                <a:effectLst>
                  <a:outerShdw blurRad="38100" dist="38100" dir="2700000" algn="tl">
                    <a:srgbClr val="000000">
                      <a:alpha val="43137"/>
                    </a:srgbClr>
                  </a:outerShdw>
                </a:effectLst>
                <a:latin typeface="Segoe" pitchFamily="34" charset="0"/>
              </a:rPr>
              <a:t>Cardspace</a:t>
            </a:r>
            <a:endParaRPr lang="en-US" sz="2000" dirty="0">
              <a:solidFill>
                <a:srgbClr val="FFFFFF"/>
              </a:solidFill>
              <a:effectLst>
                <a:outerShdw blurRad="38100" dist="38100" dir="2700000" algn="tl">
                  <a:srgbClr val="000000">
                    <a:alpha val="43137"/>
                  </a:srgbClr>
                </a:outerShdw>
              </a:effectLst>
              <a:latin typeface="Segoe" pitchFamily="34" charset="0"/>
            </a:endParaRPr>
          </a:p>
        </p:txBody>
      </p:sp>
      <p:sp>
        <p:nvSpPr>
          <p:cNvPr id="12" name="Rounded Rectangle 8"/>
          <p:cNvSpPr/>
          <p:nvPr/>
        </p:nvSpPr>
        <p:spPr bwMode="auto">
          <a:xfrm>
            <a:off x="4167174" y="3286125"/>
            <a:ext cx="1857388" cy="882953"/>
          </a:xfrm>
          <a:prstGeom prst="roundRect">
            <a:avLst>
              <a:gd name="adj" fmla="val 9033"/>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600" dirty="0">
                <a:solidFill>
                  <a:srgbClr val="FFFFFF"/>
                </a:solidFill>
                <a:effectLst>
                  <a:outerShdw blurRad="38100" dist="38100" dir="2700000" algn="tl">
                    <a:srgbClr val="000000">
                      <a:alpha val="43137"/>
                    </a:srgbClr>
                  </a:outerShdw>
                </a:effectLst>
                <a:latin typeface="Segoe" pitchFamily="34" charset="0"/>
              </a:rPr>
              <a:t>WF &amp; WCF</a:t>
            </a:r>
          </a:p>
          <a:p>
            <a:pPr algn="ctr" defTabSz="914099"/>
            <a:r>
              <a:rPr lang="en-US" sz="1600" dirty="0">
                <a:solidFill>
                  <a:srgbClr val="FFFFFF"/>
                </a:solidFill>
                <a:effectLst>
                  <a:outerShdw blurRad="38100" dist="38100" dir="2700000" algn="tl">
                    <a:srgbClr val="000000">
                      <a:alpha val="43137"/>
                    </a:srgbClr>
                  </a:outerShdw>
                </a:effectLst>
                <a:latin typeface="Segoe" pitchFamily="34" charset="0"/>
              </a:rPr>
              <a:t>Enhancements</a:t>
            </a:r>
          </a:p>
        </p:txBody>
      </p:sp>
      <p:sp>
        <p:nvSpPr>
          <p:cNvPr id="13" name="Rounded Rectangle 8"/>
          <p:cNvSpPr/>
          <p:nvPr/>
        </p:nvSpPr>
        <p:spPr bwMode="auto">
          <a:xfrm>
            <a:off x="6167438" y="3286125"/>
            <a:ext cx="1857388" cy="882953"/>
          </a:xfrm>
          <a:prstGeom prst="roundRect">
            <a:avLst>
              <a:gd name="adj" fmla="val 9033"/>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600" dirty="0">
                <a:solidFill>
                  <a:srgbClr val="FFFFFF"/>
                </a:solidFill>
                <a:effectLst>
                  <a:outerShdw blurRad="38100" dist="38100" dir="2700000" algn="tl">
                    <a:srgbClr val="000000">
                      <a:alpha val="43137"/>
                    </a:srgbClr>
                  </a:outerShdw>
                </a:effectLst>
                <a:latin typeface="Segoe" pitchFamily="34" charset="0"/>
              </a:rPr>
              <a:t>Add-in</a:t>
            </a:r>
          </a:p>
          <a:p>
            <a:pPr algn="ctr" defTabSz="914099"/>
            <a:r>
              <a:rPr lang="en-US" sz="1600" dirty="0">
                <a:solidFill>
                  <a:srgbClr val="FFFFFF"/>
                </a:solidFill>
                <a:effectLst>
                  <a:outerShdw blurRad="38100" dist="38100" dir="2700000" algn="tl">
                    <a:srgbClr val="000000">
                      <a:alpha val="43137"/>
                    </a:srgbClr>
                  </a:outerShdw>
                </a:effectLst>
                <a:latin typeface="Segoe" pitchFamily="34" charset="0"/>
              </a:rPr>
              <a:t>Framework</a:t>
            </a:r>
          </a:p>
        </p:txBody>
      </p:sp>
      <p:sp>
        <p:nvSpPr>
          <p:cNvPr id="14" name="Rounded Rectangle 8"/>
          <p:cNvSpPr/>
          <p:nvPr/>
        </p:nvSpPr>
        <p:spPr bwMode="auto">
          <a:xfrm>
            <a:off x="8167702" y="3286125"/>
            <a:ext cx="1857388" cy="882953"/>
          </a:xfrm>
          <a:prstGeom prst="roundRect">
            <a:avLst>
              <a:gd name="adj" fmla="val 9033"/>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600" dirty="0">
                <a:solidFill>
                  <a:srgbClr val="FFFFFF"/>
                </a:solidFill>
                <a:effectLst>
                  <a:outerShdw blurRad="38100" dist="38100" dir="2700000" algn="tl">
                    <a:srgbClr val="000000">
                      <a:alpha val="43137"/>
                    </a:srgbClr>
                  </a:outerShdw>
                </a:effectLst>
                <a:latin typeface="Segoe" pitchFamily="34" charset="0"/>
              </a:rPr>
              <a:t>Additional</a:t>
            </a:r>
          </a:p>
          <a:p>
            <a:pPr algn="ctr" defTabSz="914099"/>
            <a:r>
              <a:rPr lang="en-US" sz="1600" dirty="0">
                <a:solidFill>
                  <a:srgbClr val="FFFFFF"/>
                </a:solidFill>
                <a:effectLst>
                  <a:outerShdw blurRad="38100" dist="38100" dir="2700000" algn="tl">
                    <a:srgbClr val="000000">
                      <a:alpha val="43137"/>
                    </a:srgbClr>
                  </a:outerShdw>
                </a:effectLst>
                <a:latin typeface="Segoe" pitchFamily="34" charset="0"/>
              </a:rPr>
              <a:t>Enhancements</a:t>
            </a:r>
          </a:p>
        </p:txBody>
      </p:sp>
      <p:sp>
        <p:nvSpPr>
          <p:cNvPr id="20" name="角丸四角形 19"/>
          <p:cNvSpPr/>
          <p:nvPr/>
        </p:nvSpPr>
        <p:spPr bwMode="auto">
          <a:xfrm>
            <a:off x="2024034" y="1714488"/>
            <a:ext cx="1928826" cy="857256"/>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altLang="ja-JP" dirty="0">
                <a:solidFill>
                  <a:srgbClr val="FFFFFF"/>
                </a:solidFill>
                <a:effectLst>
                  <a:outerShdw blurRad="38100" dist="38100" dir="2700000" algn="tl">
                    <a:srgbClr val="000000">
                      <a:alpha val="43137"/>
                    </a:srgbClr>
                  </a:outerShdw>
                </a:effectLst>
                <a:latin typeface="Segoe" pitchFamily="34" charset="0"/>
              </a:rPr>
              <a:t>ADO.NET Entity Framework</a:t>
            </a:r>
            <a:endParaRPr lang="ja-JP" altLang="en-US" dirty="0">
              <a:solidFill>
                <a:srgbClr val="FFFFFF"/>
              </a:solidFill>
              <a:effectLst>
                <a:outerShdw blurRad="38100" dist="38100" dir="2700000" algn="tl">
                  <a:srgbClr val="000000">
                    <a:alpha val="43137"/>
                  </a:srgbClr>
                </a:outerShdw>
              </a:effectLst>
              <a:latin typeface="Segoe" pitchFamily="34" charset="0"/>
            </a:endParaRPr>
          </a:p>
        </p:txBody>
      </p:sp>
      <p:sp>
        <p:nvSpPr>
          <p:cNvPr id="21" name="角丸四角形 20"/>
          <p:cNvSpPr/>
          <p:nvPr/>
        </p:nvSpPr>
        <p:spPr bwMode="auto">
          <a:xfrm>
            <a:off x="4095736" y="1714488"/>
            <a:ext cx="1928826" cy="857256"/>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altLang="ja-JP" dirty="0">
                <a:solidFill>
                  <a:srgbClr val="FFFFFF"/>
                </a:solidFill>
                <a:effectLst>
                  <a:outerShdw blurRad="38100" dist="38100" dir="2700000" algn="tl">
                    <a:srgbClr val="000000">
                      <a:alpha val="43137"/>
                    </a:srgbClr>
                  </a:outerShdw>
                </a:effectLst>
                <a:latin typeface="Segoe" pitchFamily="34" charset="0"/>
              </a:rPr>
              <a:t>ADO.NET Data Services</a:t>
            </a:r>
            <a:endParaRPr lang="ja-JP" altLang="en-US" dirty="0">
              <a:solidFill>
                <a:srgbClr val="FFFFFF"/>
              </a:solidFill>
              <a:effectLst>
                <a:outerShdw blurRad="38100" dist="38100" dir="2700000" algn="tl">
                  <a:srgbClr val="000000">
                    <a:alpha val="43137"/>
                  </a:srgbClr>
                </a:outerShdw>
              </a:effectLst>
              <a:latin typeface="Segoe" pitchFamily="34" charset="0"/>
            </a:endParaRPr>
          </a:p>
        </p:txBody>
      </p:sp>
      <p:sp>
        <p:nvSpPr>
          <p:cNvPr id="22" name="角丸四角形 21"/>
          <p:cNvSpPr/>
          <p:nvPr/>
        </p:nvSpPr>
        <p:spPr bwMode="auto">
          <a:xfrm>
            <a:off x="6167438" y="1714488"/>
            <a:ext cx="1928826" cy="857256"/>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altLang="ja-JP" dirty="0">
                <a:solidFill>
                  <a:srgbClr val="FFFFFF"/>
                </a:solidFill>
                <a:effectLst>
                  <a:outerShdw blurRad="38100" dist="38100" dir="2700000" algn="tl">
                    <a:srgbClr val="000000">
                      <a:alpha val="43137"/>
                    </a:srgbClr>
                  </a:outerShdw>
                </a:effectLst>
                <a:latin typeface="Segoe" pitchFamily="34" charset="0"/>
              </a:rPr>
              <a:t>ASP.NET Dynamic Data</a:t>
            </a:r>
            <a:endParaRPr lang="ja-JP" altLang="en-US" dirty="0">
              <a:solidFill>
                <a:srgbClr val="FFFFFF"/>
              </a:solidFill>
              <a:effectLst>
                <a:outerShdw blurRad="38100" dist="38100" dir="2700000" algn="tl">
                  <a:srgbClr val="000000">
                    <a:alpha val="43137"/>
                  </a:srgbClr>
                </a:outerShdw>
              </a:effectLst>
              <a:latin typeface="Segoe" pitchFamily="34" charset="0"/>
            </a:endParaRPr>
          </a:p>
        </p:txBody>
      </p:sp>
      <p:sp>
        <p:nvSpPr>
          <p:cNvPr id="23" name="角丸四角形 22"/>
          <p:cNvSpPr/>
          <p:nvPr/>
        </p:nvSpPr>
        <p:spPr bwMode="auto">
          <a:xfrm>
            <a:off x="8239140" y="1714488"/>
            <a:ext cx="1928826" cy="857256"/>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altLang="ja-JP" dirty="0">
                <a:solidFill>
                  <a:srgbClr val="FFFFFF"/>
                </a:solidFill>
                <a:effectLst>
                  <a:outerShdw blurRad="38100" dist="38100" dir="2700000" algn="tl">
                    <a:srgbClr val="000000">
                      <a:alpha val="43137"/>
                    </a:srgbClr>
                  </a:outerShdw>
                </a:effectLst>
                <a:latin typeface="Segoe" pitchFamily="34" charset="0"/>
              </a:rPr>
              <a:t>WPF &amp; WCF Enhancements</a:t>
            </a:r>
            <a:endParaRPr lang="ja-JP" altLang="en-US" dirty="0">
              <a:solidFill>
                <a:srgbClr val="FFFFFF"/>
              </a:solidFill>
              <a:effectLst>
                <a:outerShdw blurRad="38100" dist="38100" dir="2700000" algn="tl">
                  <a:srgbClr val="000000">
                    <a:alpha val="43137"/>
                  </a:srgbClr>
                </a:outerShdw>
              </a:effectLst>
              <a:latin typeface="Segoe"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1000"/>
                                        <p:tgtEl>
                                          <p:spTgt spid="23"/>
                                        </p:tgtEl>
                                      </p:cBhvr>
                                    </p:animEffect>
                                    <p:anim calcmode="lin" valueType="num">
                                      <p:cBhvr>
                                        <p:cTn id="23" dur="1000" fill="hold"/>
                                        <p:tgtEl>
                                          <p:spTgt spid="23"/>
                                        </p:tgtEl>
                                        <p:attrNameLst>
                                          <p:attrName>ppt_x</p:attrName>
                                        </p:attrNameLst>
                                      </p:cBhvr>
                                      <p:tavLst>
                                        <p:tav tm="0">
                                          <p:val>
                                            <p:strVal val="#ppt_x"/>
                                          </p:val>
                                        </p:tav>
                                        <p:tav tm="100000">
                                          <p:val>
                                            <p:strVal val="#ppt_x"/>
                                          </p:val>
                                        </p:tav>
                                      </p:tavLst>
                                    </p:anim>
                                    <p:anim calcmode="lin" valueType="num">
                                      <p:cBhvr>
                                        <p:cTn id="24" dur="1000" fill="hold"/>
                                        <p:tgtEl>
                                          <p:spTgt spid="2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0"/>
                                        <p:tgtEl>
                                          <p:spTgt spid="19"/>
                                        </p:tgtEl>
                                      </p:cBhvr>
                                    </p:animEffect>
                                    <p:anim calcmode="lin" valueType="num">
                                      <p:cBhvr>
                                        <p:cTn id="28" dur="1000" fill="hold"/>
                                        <p:tgtEl>
                                          <p:spTgt spid="19"/>
                                        </p:tgtEl>
                                        <p:attrNameLst>
                                          <p:attrName>ppt_x</p:attrName>
                                        </p:attrNameLst>
                                      </p:cBhvr>
                                      <p:tavLst>
                                        <p:tav tm="0">
                                          <p:val>
                                            <p:strVal val="#ppt_x"/>
                                          </p:val>
                                        </p:tav>
                                        <p:tav tm="100000">
                                          <p:val>
                                            <p:strVal val="#ppt_x"/>
                                          </p:val>
                                        </p:tav>
                                      </p:tavLst>
                                    </p:anim>
                                    <p:anim calcmode="lin" valueType="num">
                                      <p:cBhvr>
                                        <p:cTn id="2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sz="3600" dirty="0">
                <a:solidFill>
                  <a:srgbClr val="000000"/>
                </a:solidFill>
              </a:rPr>
              <a:t>アプリケーション全体像</a:t>
            </a:r>
            <a:br>
              <a:rPr altLang="ja-JP" sz="3600" dirty="0">
                <a:solidFill>
                  <a:srgbClr val="000000"/>
                </a:solidFill>
              </a:rPr>
            </a:br>
            <a:r>
              <a:rPr altLang="ja-JP" sz="3100" dirty="0">
                <a:solidFill>
                  <a:srgbClr val="000000"/>
                </a:solidFill>
              </a:rPr>
              <a:t>.NET Framework 3.5 SP1</a:t>
            </a:r>
            <a:endParaRPr lang="ja-JP" altLang="en-US" sz="3100" dirty="0">
              <a:solidFill>
                <a:srgbClr val="000000"/>
              </a:solidFill>
            </a:endParaRPr>
          </a:p>
        </p:txBody>
      </p:sp>
      <p:sp>
        <p:nvSpPr>
          <p:cNvPr id="5" name="Rectangle 3"/>
          <p:cNvSpPr>
            <a:spLocks noChangeArrowheads="1"/>
          </p:cNvSpPr>
          <p:nvPr>
            <p:custDataLst>
              <p:tags r:id="rId1"/>
            </p:custDataLst>
          </p:nvPr>
        </p:nvSpPr>
        <p:spPr bwMode="auto">
          <a:xfrm>
            <a:off x="1744010" y="2222500"/>
            <a:ext cx="7092000" cy="1333500"/>
          </a:xfrm>
          <a:prstGeom prst="rect">
            <a:avLst/>
          </a:prstGeom>
          <a:solidFill>
            <a:srgbClr val="007233"/>
          </a:solidFill>
          <a:ln w="38100" cap="flat" cmpd="sng" algn="ctr">
            <a:noFill/>
            <a:prstDash val="solid"/>
            <a:headEnd/>
            <a:tailEnd/>
          </a:ln>
          <a:effectLst/>
          <a:extLst>
            <a:ext uri="{91240B29-F687-4F45-9708-019B960494DF}">
              <a14:hiddenLine xmlns:a14="http://schemas.microsoft.com/office/drawing/2010/main" w="38100" cap="flat" cmpd="sng" algn="ctr">
                <a:solidFill>
                  <a:schemeClr val="dk1"/>
                </a:solidFill>
                <a:prstDash val="solid"/>
                <a:headEnd/>
                <a:tailEnd/>
              </a14:hiddenLine>
            </a:ext>
          </a:extLst>
        </p:spPr>
        <p:style>
          <a:lnRef idx="1">
            <a:schemeClr val="dk1"/>
          </a:lnRef>
          <a:fillRef idx="3">
            <a:schemeClr val="dk1"/>
          </a:fillRef>
          <a:effectRef idx="2">
            <a:schemeClr val="dk1"/>
          </a:effectRef>
          <a:fontRef idx="minor">
            <a:schemeClr val="lt1"/>
          </a:fontRef>
        </p:style>
        <p:txBody>
          <a:bodyPr wrap="none" lIns="91436" tIns="45718" rIns="91436" bIns="45718" anchor="ctr">
            <a:flatTx/>
          </a:bodyPr>
          <a:lstStyle/>
          <a:p>
            <a:pPr>
              <a:defRPr/>
            </a:pPr>
            <a:endParaRPr lang="ja-JP" altLang="en-US">
              <a:solidFill>
                <a:srgbClr val="FFFFFF"/>
              </a:solidFill>
            </a:endParaRPr>
          </a:p>
        </p:txBody>
      </p:sp>
      <p:sp>
        <p:nvSpPr>
          <p:cNvPr id="6" name="AutoShape 36"/>
          <p:cNvSpPr>
            <a:spLocks noChangeArrowheads="1"/>
          </p:cNvSpPr>
          <p:nvPr/>
        </p:nvSpPr>
        <p:spPr bwMode="auto">
          <a:xfrm>
            <a:off x="1688447" y="6172201"/>
            <a:ext cx="8004667" cy="614363"/>
          </a:xfrm>
          <a:prstGeom prst="roundRect">
            <a:avLst>
              <a:gd name="adj" fmla="val 16667"/>
            </a:avLst>
          </a:prstGeom>
          <a:solidFill>
            <a:schemeClr val="accent3">
              <a:lumMod val="50000"/>
            </a:schemeClr>
          </a:solidFill>
          <a:ln w="9525">
            <a:solidFill>
              <a:schemeClr val="bg2"/>
            </a:solidFill>
            <a:round/>
            <a:headEnd/>
            <a:tailEnd/>
          </a:ln>
          <a:effectLst/>
        </p:spPr>
        <p:txBody>
          <a:bodyPr wrap="none" lIns="91436" tIns="45718" rIns="91436" bIns="45718" anchor="ctr"/>
          <a:lstStyle/>
          <a:p>
            <a:pPr>
              <a:defRPr/>
            </a:pPr>
            <a:r>
              <a:rPr lang="ja-JP" altLang="en-GB" sz="1400" dirty="0">
                <a:effectLst>
                  <a:outerShdw blurRad="38100" dist="38100" dir="2700000" algn="tl">
                    <a:srgbClr val="000000">
                      <a:alpha val="43137"/>
                    </a:srgbClr>
                  </a:outerShdw>
                </a:effectLst>
                <a:cs typeface="Arial" charset="0"/>
              </a:rPr>
              <a:t>データソース </a:t>
            </a:r>
          </a:p>
        </p:txBody>
      </p:sp>
      <p:sp>
        <p:nvSpPr>
          <p:cNvPr id="7" name="Rectangle 2"/>
          <p:cNvSpPr>
            <a:spLocks noChangeArrowheads="1"/>
          </p:cNvSpPr>
          <p:nvPr>
            <p:custDataLst>
              <p:tags r:id="rId2"/>
            </p:custDataLst>
          </p:nvPr>
        </p:nvSpPr>
        <p:spPr bwMode="auto">
          <a:xfrm>
            <a:off x="1744011" y="5216526"/>
            <a:ext cx="7092000" cy="815975"/>
          </a:xfrm>
          <a:prstGeom prst="rect">
            <a:avLst/>
          </a:prstGeom>
          <a:solidFill>
            <a:srgbClr val="007233"/>
          </a:solidFill>
          <a:ln w="38100" cap="flat" cmpd="sng" algn="ctr">
            <a:noFill/>
            <a:prstDash val="solid"/>
            <a:headEnd/>
            <a:tailEnd/>
          </a:ln>
          <a:effectLst/>
          <a:extLst>
            <a:ext uri="{91240B29-F687-4F45-9708-019B960494DF}">
              <a14:hiddenLine xmlns:a14="http://schemas.microsoft.com/office/drawing/2010/main" w="38100" cap="flat" cmpd="sng" algn="ctr">
                <a:solidFill>
                  <a:schemeClr val="dk1"/>
                </a:solidFill>
                <a:prstDash val="solid"/>
                <a:headEnd/>
                <a:tailEnd/>
              </a14:hiddenLine>
            </a:ext>
          </a:extLst>
        </p:spPr>
        <p:style>
          <a:lnRef idx="1">
            <a:schemeClr val="dk1"/>
          </a:lnRef>
          <a:fillRef idx="3">
            <a:schemeClr val="dk1"/>
          </a:fillRef>
          <a:effectRef idx="2">
            <a:schemeClr val="dk1"/>
          </a:effectRef>
          <a:fontRef idx="minor">
            <a:schemeClr val="lt1"/>
          </a:fontRef>
        </p:style>
        <p:txBody>
          <a:bodyPr wrap="none" lIns="91436" tIns="45718" rIns="91436" bIns="45718" anchor="ctr">
            <a:flatTx/>
          </a:bodyPr>
          <a:lstStyle/>
          <a:p>
            <a:pPr>
              <a:defRPr/>
            </a:pPr>
            <a:endParaRPr lang="ja-JP" altLang="en-US">
              <a:solidFill>
                <a:srgbClr val="FFFFFF"/>
              </a:solidFill>
            </a:endParaRPr>
          </a:p>
        </p:txBody>
      </p:sp>
      <p:sp>
        <p:nvSpPr>
          <p:cNvPr id="8" name="Rectangle 3"/>
          <p:cNvSpPr>
            <a:spLocks noChangeArrowheads="1"/>
          </p:cNvSpPr>
          <p:nvPr>
            <p:custDataLst>
              <p:tags r:id="rId3"/>
            </p:custDataLst>
          </p:nvPr>
        </p:nvSpPr>
        <p:spPr bwMode="auto">
          <a:xfrm>
            <a:off x="1744011" y="3624263"/>
            <a:ext cx="7092000" cy="1524000"/>
          </a:xfrm>
          <a:prstGeom prst="rect">
            <a:avLst/>
          </a:prstGeom>
          <a:solidFill>
            <a:srgbClr val="007233"/>
          </a:solidFill>
          <a:ln w="38100" cap="flat" cmpd="sng" algn="ctr">
            <a:noFill/>
            <a:prstDash val="solid"/>
            <a:headEnd/>
            <a:tailEnd/>
          </a:ln>
          <a:effectLst/>
          <a:extLst>
            <a:ext uri="{91240B29-F687-4F45-9708-019B960494DF}">
              <a14:hiddenLine xmlns:a14="http://schemas.microsoft.com/office/drawing/2010/main" w="38100" cap="flat" cmpd="sng" algn="ctr">
                <a:solidFill>
                  <a:schemeClr val="dk1"/>
                </a:solidFill>
                <a:prstDash val="solid"/>
                <a:headEnd/>
                <a:tailEnd/>
              </a14:hiddenLine>
            </a:ext>
          </a:extLst>
        </p:spPr>
        <p:style>
          <a:lnRef idx="1">
            <a:schemeClr val="dk1"/>
          </a:lnRef>
          <a:fillRef idx="3">
            <a:schemeClr val="dk1"/>
          </a:fillRef>
          <a:effectRef idx="2">
            <a:schemeClr val="dk1"/>
          </a:effectRef>
          <a:fontRef idx="minor">
            <a:schemeClr val="lt1"/>
          </a:fontRef>
        </p:style>
        <p:txBody>
          <a:bodyPr wrap="none" lIns="91436" tIns="45718" rIns="91436" bIns="45718" anchor="ctr">
            <a:flatTx/>
          </a:bodyPr>
          <a:lstStyle/>
          <a:p>
            <a:pPr>
              <a:defRPr/>
            </a:pPr>
            <a:endParaRPr lang="ja-JP" altLang="en-US">
              <a:solidFill>
                <a:srgbClr val="FFFFFF"/>
              </a:solidFill>
            </a:endParaRPr>
          </a:p>
        </p:txBody>
      </p:sp>
      <p:sp>
        <p:nvSpPr>
          <p:cNvPr id="9" name="Text Box 14"/>
          <p:cNvSpPr txBox="1">
            <a:spLocks noChangeArrowheads="1"/>
          </p:cNvSpPr>
          <p:nvPr/>
        </p:nvSpPr>
        <p:spPr bwMode="invGray">
          <a:xfrm>
            <a:off x="1783698" y="4064000"/>
            <a:ext cx="2017713" cy="647700"/>
          </a:xfrm>
          <a:prstGeom prst="rect">
            <a:avLst/>
          </a:prstGeom>
          <a:noFill/>
          <a:ln w="9525" algn="ctr">
            <a:noFill/>
            <a:miter lim="800000"/>
            <a:headEnd/>
            <a:tailEnd/>
          </a:ln>
        </p:spPr>
        <p:txBody>
          <a:bodyPr lIns="91436" tIns="45718" rIns="91436" bIns="45718" anchor="ctr"/>
          <a:lstStyle/>
          <a:p>
            <a:r>
              <a:rPr lang="ja-JP" altLang="en-US" sz="1600">
                <a:effectLst>
                  <a:outerShdw blurRad="38100" dist="38100" dir="2700000" algn="tl">
                    <a:srgbClr val="000000">
                      <a:alpha val="43137"/>
                    </a:srgbClr>
                  </a:outerShdw>
                </a:effectLst>
              </a:rPr>
              <a:t>ビジネス レイヤ</a:t>
            </a:r>
          </a:p>
        </p:txBody>
      </p:sp>
      <p:sp>
        <p:nvSpPr>
          <p:cNvPr id="10" name="Text Box 15"/>
          <p:cNvSpPr txBox="1">
            <a:spLocks noChangeArrowheads="1"/>
          </p:cNvSpPr>
          <p:nvPr/>
        </p:nvSpPr>
        <p:spPr bwMode="invGray">
          <a:xfrm>
            <a:off x="1783698" y="5321300"/>
            <a:ext cx="2017713" cy="647700"/>
          </a:xfrm>
          <a:prstGeom prst="rect">
            <a:avLst/>
          </a:prstGeom>
          <a:noFill/>
          <a:ln w="9525" algn="ctr">
            <a:noFill/>
            <a:miter lim="800000"/>
            <a:headEnd/>
            <a:tailEnd/>
          </a:ln>
        </p:spPr>
        <p:txBody>
          <a:bodyPr lIns="91436" tIns="45718" rIns="91436" bIns="45718" anchor="ctr"/>
          <a:lstStyle/>
          <a:p>
            <a:r>
              <a:rPr lang="ja-JP" altLang="en-US" sz="1600">
                <a:effectLst>
                  <a:outerShdw blurRad="38100" dist="38100" dir="2700000" algn="tl">
                    <a:srgbClr val="000000">
                      <a:alpha val="43137"/>
                    </a:srgbClr>
                  </a:outerShdw>
                </a:effectLst>
              </a:rPr>
              <a:t>データ レイヤ</a:t>
            </a:r>
          </a:p>
        </p:txBody>
      </p:sp>
      <p:pic>
        <p:nvPicPr>
          <p:cNvPr id="11" name="Picture 18" descr="XML Web Service sm"/>
          <p:cNvPicPr>
            <a:picLocks noChangeAspect="1" noChangeArrowheads="1"/>
          </p:cNvPicPr>
          <p:nvPr/>
        </p:nvPicPr>
        <p:blipFill>
          <a:blip r:embed="rId22"/>
          <a:srcRect/>
          <a:stretch>
            <a:fillRect/>
          </a:stretch>
        </p:blipFill>
        <p:spPr bwMode="auto">
          <a:xfrm>
            <a:off x="6800456" y="3676650"/>
            <a:ext cx="317500" cy="381000"/>
          </a:xfrm>
          <a:prstGeom prst="rect">
            <a:avLst/>
          </a:prstGeom>
          <a:noFill/>
          <a:ln w="9525">
            <a:noFill/>
            <a:miter lim="800000"/>
            <a:headEnd/>
            <a:tailEnd/>
          </a:ln>
        </p:spPr>
      </p:pic>
      <p:sp>
        <p:nvSpPr>
          <p:cNvPr id="12" name="Text Box 19"/>
          <p:cNvSpPr txBox="1">
            <a:spLocks noChangeArrowheads="1"/>
          </p:cNvSpPr>
          <p:nvPr/>
        </p:nvSpPr>
        <p:spPr bwMode="auto">
          <a:xfrm>
            <a:off x="4704697" y="6286501"/>
            <a:ext cx="1690688" cy="309563"/>
          </a:xfrm>
          <a:prstGeom prst="rect">
            <a:avLst/>
          </a:prstGeom>
          <a:noFill/>
          <a:ln w="9525" algn="ctr">
            <a:noFill/>
            <a:miter lim="800000"/>
            <a:headEnd/>
            <a:tailEnd/>
          </a:ln>
        </p:spPr>
        <p:txBody>
          <a:bodyPr lIns="91436" tIns="45718" rIns="91436" bIns="45718" anchor="ctr">
            <a:spAutoFit/>
          </a:bodyPr>
          <a:lstStyle/>
          <a:p>
            <a:r>
              <a:rPr lang="ja-JP" altLang="en-US" sz="1400" dirty="0">
                <a:effectLst>
                  <a:outerShdw blurRad="38100" dist="38100" dir="2700000" algn="tl">
                    <a:srgbClr val="000000">
                      <a:alpha val="43137"/>
                    </a:srgbClr>
                  </a:outerShdw>
                </a:effectLst>
              </a:rPr>
              <a:t>データベース</a:t>
            </a:r>
          </a:p>
        </p:txBody>
      </p:sp>
      <p:sp>
        <p:nvSpPr>
          <p:cNvPr id="13" name="AutoShape 35"/>
          <p:cNvSpPr>
            <a:spLocks noChangeArrowheads="1"/>
          </p:cNvSpPr>
          <p:nvPr/>
        </p:nvSpPr>
        <p:spPr bwMode="auto">
          <a:xfrm>
            <a:off x="1688447" y="1319214"/>
            <a:ext cx="8027831" cy="752475"/>
          </a:xfrm>
          <a:prstGeom prst="roundRect">
            <a:avLst>
              <a:gd name="adj" fmla="val 16667"/>
            </a:avLst>
          </a:prstGeom>
          <a:solidFill>
            <a:srgbClr val="00B0F0"/>
          </a:solidFill>
          <a:ln w="9525">
            <a:solidFill>
              <a:schemeClr val="bg2"/>
            </a:solidFill>
            <a:round/>
            <a:headEnd/>
            <a:tailEnd/>
          </a:ln>
        </p:spPr>
        <p:txBody>
          <a:bodyPr wrap="none" lIns="91436" tIns="45718" rIns="91436" bIns="45718" anchor="ctr"/>
          <a:lstStyle/>
          <a:p>
            <a:r>
              <a:rPr lang="ja-JP" altLang="en-GB" sz="1400" dirty="0">
                <a:solidFill>
                  <a:schemeClr val="bg1"/>
                </a:solidFill>
                <a:effectLst>
                  <a:outerShdw blurRad="38100" dist="38100" dir="2700000" algn="tl">
                    <a:srgbClr val="000000">
                      <a:alpha val="43137"/>
                    </a:srgbClr>
                  </a:outerShdw>
                </a:effectLst>
              </a:rPr>
              <a:t>クライアント</a:t>
            </a:r>
          </a:p>
        </p:txBody>
      </p:sp>
      <p:pic>
        <p:nvPicPr>
          <p:cNvPr id="14" name="Picture 30" descr="XP icon my computer"/>
          <p:cNvPicPr>
            <a:picLocks noChangeAspect="1" noChangeArrowheads="1"/>
          </p:cNvPicPr>
          <p:nvPr/>
        </p:nvPicPr>
        <p:blipFill>
          <a:blip r:embed="rId23" cstate="print"/>
          <a:srcRect/>
          <a:stretch>
            <a:fillRect/>
          </a:stretch>
        </p:blipFill>
        <p:spPr bwMode="auto">
          <a:xfrm>
            <a:off x="1809720" y="1068366"/>
            <a:ext cx="500066" cy="500066"/>
          </a:xfrm>
          <a:prstGeom prst="rect">
            <a:avLst/>
          </a:prstGeom>
          <a:noFill/>
          <a:ln w="9525">
            <a:noFill/>
            <a:miter lim="800000"/>
            <a:headEnd/>
            <a:tailEnd/>
          </a:ln>
        </p:spPr>
      </p:pic>
      <p:pic>
        <p:nvPicPr>
          <p:cNvPr id="15" name="Picture 12" descr="apps-Outlook-2004"/>
          <p:cNvPicPr>
            <a:picLocks noChangeAspect="1" noChangeArrowheads="1"/>
          </p:cNvPicPr>
          <p:nvPr/>
        </p:nvPicPr>
        <p:blipFill>
          <a:blip r:embed="rId24"/>
          <a:srcRect/>
          <a:stretch>
            <a:fillRect/>
          </a:stretch>
        </p:blipFill>
        <p:spPr bwMode="auto">
          <a:xfrm>
            <a:off x="3831573" y="1096345"/>
            <a:ext cx="887413" cy="666750"/>
          </a:xfrm>
          <a:prstGeom prst="rect">
            <a:avLst/>
          </a:prstGeom>
          <a:noFill/>
          <a:ln w="9525">
            <a:noFill/>
            <a:miter lim="800000"/>
            <a:headEnd/>
            <a:tailEnd/>
          </a:ln>
        </p:spPr>
      </p:pic>
      <p:grpSp>
        <p:nvGrpSpPr>
          <p:cNvPr id="3" name="Group 3"/>
          <p:cNvGrpSpPr>
            <a:grpSpLocks/>
          </p:cNvGrpSpPr>
          <p:nvPr/>
        </p:nvGrpSpPr>
        <p:grpSpPr bwMode="auto">
          <a:xfrm>
            <a:off x="5346922" y="1022351"/>
            <a:ext cx="506412" cy="663575"/>
            <a:chOff x="4029" y="2160"/>
            <a:chExt cx="291" cy="411"/>
          </a:xfrm>
        </p:grpSpPr>
        <p:pic>
          <p:nvPicPr>
            <p:cNvPr id="17" name="Picture 4" descr="Document Sm"/>
            <p:cNvPicPr>
              <a:picLocks noChangeAspect="1" noChangeArrowheads="1"/>
            </p:cNvPicPr>
            <p:nvPr/>
          </p:nvPicPr>
          <p:blipFill>
            <a:blip r:embed="rId25"/>
            <a:srcRect/>
            <a:stretch>
              <a:fillRect/>
            </a:stretch>
          </p:blipFill>
          <p:spPr bwMode="auto">
            <a:xfrm>
              <a:off x="4108" y="2160"/>
              <a:ext cx="212" cy="411"/>
            </a:xfrm>
            <a:prstGeom prst="rect">
              <a:avLst/>
            </a:prstGeom>
            <a:noFill/>
            <a:ln w="9525">
              <a:noFill/>
              <a:miter lim="800000"/>
              <a:headEnd/>
              <a:tailEnd/>
            </a:ln>
          </p:spPr>
        </p:pic>
        <p:pic>
          <p:nvPicPr>
            <p:cNvPr id="18" name="Picture 5" descr="excel"/>
            <p:cNvPicPr>
              <a:picLocks noChangeAspect="1" noChangeArrowheads="1"/>
            </p:cNvPicPr>
            <p:nvPr/>
          </p:nvPicPr>
          <p:blipFill>
            <a:blip r:embed="rId26"/>
            <a:srcRect/>
            <a:stretch>
              <a:fillRect/>
            </a:stretch>
          </p:blipFill>
          <p:spPr bwMode="auto">
            <a:xfrm>
              <a:off x="4029" y="2233"/>
              <a:ext cx="146" cy="135"/>
            </a:xfrm>
            <a:prstGeom prst="rect">
              <a:avLst/>
            </a:prstGeom>
            <a:noFill/>
            <a:ln w="9525">
              <a:noFill/>
              <a:miter lim="800000"/>
              <a:headEnd/>
              <a:tailEnd/>
            </a:ln>
          </p:spPr>
        </p:pic>
      </p:grpSp>
      <p:pic>
        <p:nvPicPr>
          <p:cNvPr id="19" name="Picture 14"/>
          <p:cNvPicPr>
            <a:picLocks noChangeAspect="1" noChangeArrowheads="1"/>
          </p:cNvPicPr>
          <p:nvPr/>
        </p:nvPicPr>
        <p:blipFill>
          <a:blip r:embed="rId27">
            <a:clrChange>
              <a:clrFrom>
                <a:srgbClr val="000000"/>
              </a:clrFrom>
              <a:clrTo>
                <a:srgbClr val="000000">
                  <a:alpha val="0"/>
                </a:srgbClr>
              </a:clrTo>
            </a:clrChange>
          </a:blip>
          <a:srcRect/>
          <a:stretch>
            <a:fillRect/>
          </a:stretch>
        </p:blipFill>
        <p:spPr bwMode="auto">
          <a:xfrm>
            <a:off x="5612035" y="1071564"/>
            <a:ext cx="517525" cy="688975"/>
          </a:xfrm>
          <a:prstGeom prst="rect">
            <a:avLst/>
          </a:prstGeom>
          <a:noFill/>
          <a:ln w="9525">
            <a:noFill/>
            <a:miter lim="800000"/>
            <a:headEnd/>
            <a:tailEnd/>
          </a:ln>
        </p:spPr>
      </p:pic>
      <p:sp>
        <p:nvSpPr>
          <p:cNvPr id="20" name="Rectangle 25"/>
          <p:cNvSpPr>
            <a:spLocks noChangeArrowheads="1"/>
          </p:cNvSpPr>
          <p:nvPr/>
        </p:nvSpPr>
        <p:spPr bwMode="auto">
          <a:xfrm>
            <a:off x="3831573" y="1785939"/>
            <a:ext cx="1285875" cy="225425"/>
          </a:xfrm>
          <a:prstGeom prst="rect">
            <a:avLst/>
          </a:prstGeom>
          <a:noFill/>
          <a:ln w="9525">
            <a:noFill/>
            <a:miter lim="800000"/>
            <a:headEnd/>
            <a:tailEnd/>
          </a:ln>
        </p:spPr>
        <p:txBody>
          <a:bodyPr wrap="none" lIns="91436" tIns="45718" rIns="91436" bIns="45718" anchor="ctr"/>
          <a:lstStyle/>
          <a:p>
            <a:r>
              <a:rPr lang="en-US" altLang="ja-JP" sz="1200" dirty="0">
                <a:solidFill>
                  <a:schemeClr val="bg1"/>
                </a:solidFill>
                <a:effectLst>
                  <a:outerShdw blurRad="38100" dist="38100" dir="2700000" algn="tl">
                    <a:srgbClr val="000000">
                      <a:alpha val="43137"/>
                    </a:srgbClr>
                  </a:outerShdw>
                </a:effectLst>
              </a:rPr>
              <a:t>Windows</a:t>
            </a:r>
            <a:br>
              <a:rPr lang="en-US" altLang="ja-JP" sz="1200" dirty="0">
                <a:solidFill>
                  <a:schemeClr val="bg1"/>
                </a:solidFill>
                <a:effectLst>
                  <a:outerShdw blurRad="38100" dist="38100" dir="2700000" algn="tl">
                    <a:srgbClr val="000000">
                      <a:alpha val="43137"/>
                    </a:srgbClr>
                  </a:outerShdw>
                </a:effectLst>
              </a:rPr>
            </a:br>
            <a:r>
              <a:rPr lang="ja-JP" altLang="en-US" sz="1200" dirty="0">
                <a:solidFill>
                  <a:schemeClr val="bg1"/>
                </a:solidFill>
                <a:effectLst>
                  <a:outerShdw blurRad="38100" dist="38100" dir="2700000" algn="tl">
                    <a:srgbClr val="000000">
                      <a:alpha val="43137"/>
                    </a:srgbClr>
                  </a:outerShdw>
                </a:effectLst>
              </a:rPr>
              <a:t>アプリケーション</a:t>
            </a:r>
            <a:endParaRPr lang="en-US" altLang="ja-JP" sz="1200" dirty="0">
              <a:solidFill>
                <a:schemeClr val="bg1"/>
              </a:solidFill>
              <a:effectLst>
                <a:outerShdw blurRad="38100" dist="38100" dir="2700000" algn="tl">
                  <a:srgbClr val="000000">
                    <a:alpha val="43137"/>
                  </a:srgbClr>
                </a:outerShdw>
              </a:effectLst>
            </a:endParaRPr>
          </a:p>
        </p:txBody>
      </p:sp>
      <p:sp>
        <p:nvSpPr>
          <p:cNvPr id="21" name="Rectangle 25"/>
          <p:cNvSpPr>
            <a:spLocks noChangeArrowheads="1"/>
          </p:cNvSpPr>
          <p:nvPr/>
        </p:nvSpPr>
        <p:spPr bwMode="auto">
          <a:xfrm>
            <a:off x="5275485" y="1785939"/>
            <a:ext cx="1285875" cy="225425"/>
          </a:xfrm>
          <a:prstGeom prst="rect">
            <a:avLst/>
          </a:prstGeom>
          <a:noFill/>
          <a:ln w="9525">
            <a:noFill/>
            <a:miter lim="800000"/>
            <a:headEnd/>
            <a:tailEnd/>
          </a:ln>
        </p:spPr>
        <p:txBody>
          <a:bodyPr wrap="none" lIns="91436" tIns="45718" rIns="91436" bIns="45718" anchor="ctr"/>
          <a:lstStyle/>
          <a:p>
            <a:r>
              <a:rPr lang="en-US" altLang="ja-JP" sz="1200">
                <a:solidFill>
                  <a:schemeClr val="bg1"/>
                </a:solidFill>
                <a:effectLst>
                  <a:outerShdw blurRad="38100" dist="38100" dir="2700000" algn="tl">
                    <a:srgbClr val="000000">
                      <a:alpha val="43137"/>
                    </a:srgbClr>
                  </a:outerShdw>
                </a:effectLst>
              </a:rPr>
              <a:t>Office</a:t>
            </a:r>
            <a:br>
              <a:rPr lang="en-US" altLang="ja-JP" sz="1200">
                <a:solidFill>
                  <a:schemeClr val="bg1"/>
                </a:solidFill>
                <a:effectLst>
                  <a:outerShdw blurRad="38100" dist="38100" dir="2700000" algn="tl">
                    <a:srgbClr val="000000">
                      <a:alpha val="43137"/>
                    </a:srgbClr>
                  </a:outerShdw>
                </a:effectLst>
              </a:rPr>
            </a:br>
            <a:r>
              <a:rPr lang="ja-JP" altLang="en-US" sz="1200">
                <a:solidFill>
                  <a:schemeClr val="bg1"/>
                </a:solidFill>
                <a:effectLst>
                  <a:outerShdw blurRad="38100" dist="38100" dir="2700000" algn="tl">
                    <a:srgbClr val="000000">
                      <a:alpha val="43137"/>
                    </a:srgbClr>
                  </a:outerShdw>
                </a:effectLst>
              </a:rPr>
              <a:t>アプリケーション</a:t>
            </a:r>
            <a:endParaRPr lang="en-US" altLang="ja-JP" sz="1200">
              <a:solidFill>
                <a:schemeClr val="bg1"/>
              </a:solidFill>
              <a:effectLst>
                <a:outerShdw blurRad="38100" dist="38100" dir="2700000" algn="tl">
                  <a:srgbClr val="000000">
                    <a:alpha val="43137"/>
                  </a:srgbClr>
                </a:outerShdw>
              </a:effectLst>
            </a:endParaRPr>
          </a:p>
        </p:txBody>
      </p:sp>
      <p:grpSp>
        <p:nvGrpSpPr>
          <p:cNvPr id="4" name="グループ化 115"/>
          <p:cNvGrpSpPr/>
          <p:nvPr/>
        </p:nvGrpSpPr>
        <p:grpSpPr>
          <a:xfrm>
            <a:off x="6766345" y="1071563"/>
            <a:ext cx="1285875" cy="939800"/>
            <a:chOff x="5195689" y="1071563"/>
            <a:chExt cx="1285875" cy="939800"/>
          </a:xfrm>
        </p:grpSpPr>
        <p:grpSp>
          <p:nvGrpSpPr>
            <p:cNvPr id="16" name="グループ化 55"/>
            <p:cNvGrpSpPr>
              <a:grpSpLocks/>
            </p:cNvGrpSpPr>
            <p:nvPr/>
          </p:nvGrpSpPr>
          <p:grpSpPr bwMode="auto">
            <a:xfrm>
              <a:off x="5338564" y="1071563"/>
              <a:ext cx="519112" cy="714375"/>
              <a:chOff x="7524739" y="1157271"/>
              <a:chExt cx="582613" cy="801688"/>
            </a:xfrm>
          </p:grpSpPr>
          <p:grpSp>
            <p:nvGrpSpPr>
              <p:cNvPr id="22" name="Group 6"/>
              <p:cNvGrpSpPr>
                <a:grpSpLocks/>
              </p:cNvGrpSpPr>
              <p:nvPr/>
            </p:nvGrpSpPr>
            <p:grpSpPr bwMode="auto">
              <a:xfrm>
                <a:off x="7680314" y="1296971"/>
                <a:ext cx="427038" cy="661988"/>
                <a:chOff x="2458" y="2258"/>
                <a:chExt cx="429" cy="665"/>
              </a:xfrm>
            </p:grpSpPr>
            <p:pic>
              <p:nvPicPr>
                <p:cNvPr id="29" name="Picture 7" descr="iPAQ 4155 Front"/>
                <p:cNvPicPr>
                  <a:picLocks noChangeAspect="1" noChangeArrowheads="1"/>
                </p:cNvPicPr>
                <p:nvPr/>
              </p:nvPicPr>
              <p:blipFill>
                <a:blip r:embed="rId28"/>
                <a:srcRect/>
                <a:stretch>
                  <a:fillRect/>
                </a:stretch>
              </p:blipFill>
              <p:spPr bwMode="auto">
                <a:xfrm rot="-584618">
                  <a:off x="2458" y="2258"/>
                  <a:ext cx="429" cy="665"/>
                </a:xfrm>
                <a:prstGeom prst="rect">
                  <a:avLst/>
                </a:prstGeom>
                <a:noFill/>
                <a:ln w="9525">
                  <a:noFill/>
                  <a:miter lim="800000"/>
                  <a:headEnd/>
                  <a:tailEnd/>
                </a:ln>
              </p:spPr>
            </p:pic>
            <p:pic>
              <p:nvPicPr>
                <p:cNvPr id="30" name="Picture 8" descr="PocketPC"/>
                <p:cNvPicPr>
                  <a:picLocks noChangeAspect="1" noChangeArrowheads="1"/>
                </p:cNvPicPr>
                <p:nvPr/>
              </p:nvPicPr>
              <p:blipFill>
                <a:blip r:embed="rId29"/>
                <a:srcRect r="2007" b="2596"/>
                <a:stretch>
                  <a:fillRect/>
                </a:stretch>
              </p:blipFill>
              <p:spPr bwMode="auto">
                <a:xfrm rot="-640804">
                  <a:off x="2487" y="2336"/>
                  <a:ext cx="339" cy="417"/>
                </a:xfrm>
                <a:prstGeom prst="rect">
                  <a:avLst/>
                </a:prstGeom>
                <a:noFill/>
                <a:ln w="9525">
                  <a:noFill/>
                  <a:miter lim="800000"/>
                  <a:headEnd/>
                  <a:tailEnd/>
                </a:ln>
              </p:spPr>
            </p:pic>
          </p:grpSp>
          <p:grpSp>
            <p:nvGrpSpPr>
              <p:cNvPr id="23" name="Group 9"/>
              <p:cNvGrpSpPr>
                <a:grpSpLocks/>
              </p:cNvGrpSpPr>
              <p:nvPr/>
            </p:nvGrpSpPr>
            <p:grpSpPr bwMode="auto">
              <a:xfrm rot="1002693">
                <a:off x="7524739" y="1157271"/>
                <a:ext cx="265113" cy="627063"/>
                <a:chOff x="2132" y="2170"/>
                <a:chExt cx="300" cy="710"/>
              </a:xfrm>
            </p:grpSpPr>
            <p:pic>
              <p:nvPicPr>
                <p:cNvPr id="27" name="Picture 10" descr="Motorola MPx200"/>
                <p:cNvPicPr>
                  <a:picLocks noChangeAspect="1" noChangeArrowheads="1"/>
                </p:cNvPicPr>
                <p:nvPr/>
              </p:nvPicPr>
              <p:blipFill>
                <a:blip r:embed="rId30">
                  <a:clrChange>
                    <a:clrFrom>
                      <a:srgbClr val="FFFFFF"/>
                    </a:clrFrom>
                    <a:clrTo>
                      <a:srgbClr val="FFFFFF">
                        <a:alpha val="0"/>
                      </a:srgbClr>
                    </a:clrTo>
                  </a:clrChange>
                </a:blip>
                <a:srcRect/>
                <a:stretch>
                  <a:fillRect/>
                </a:stretch>
              </p:blipFill>
              <p:spPr bwMode="auto">
                <a:xfrm>
                  <a:off x="2132" y="2170"/>
                  <a:ext cx="300" cy="710"/>
                </a:xfrm>
                <a:prstGeom prst="rect">
                  <a:avLst/>
                </a:prstGeom>
                <a:noFill/>
                <a:ln w="9525">
                  <a:noFill/>
                  <a:miter lim="800000"/>
                  <a:headEnd/>
                  <a:tailEnd/>
                </a:ln>
              </p:spPr>
            </p:pic>
            <p:pic>
              <p:nvPicPr>
                <p:cNvPr id="28" name="Picture 11" descr="PocketPC"/>
                <p:cNvPicPr>
                  <a:picLocks noChangeAspect="1" noChangeArrowheads="1"/>
                </p:cNvPicPr>
                <p:nvPr/>
              </p:nvPicPr>
              <p:blipFill>
                <a:blip r:embed="rId31"/>
                <a:srcRect/>
                <a:stretch>
                  <a:fillRect/>
                </a:stretch>
              </p:blipFill>
              <p:spPr bwMode="auto">
                <a:xfrm>
                  <a:off x="2179" y="2247"/>
                  <a:ext cx="195" cy="203"/>
                </a:xfrm>
                <a:prstGeom prst="rect">
                  <a:avLst/>
                </a:prstGeom>
                <a:noFill/>
                <a:ln w="9525">
                  <a:noFill/>
                  <a:miter lim="800000"/>
                  <a:headEnd/>
                  <a:tailEnd/>
                </a:ln>
              </p:spPr>
            </p:pic>
          </p:grpSp>
        </p:grpSp>
        <p:sp>
          <p:nvSpPr>
            <p:cNvPr id="24" name="Rectangle 25"/>
            <p:cNvSpPr>
              <a:spLocks noChangeArrowheads="1"/>
            </p:cNvSpPr>
            <p:nvPr/>
          </p:nvSpPr>
          <p:spPr bwMode="auto">
            <a:xfrm>
              <a:off x="5195689" y="1785938"/>
              <a:ext cx="1285875" cy="225425"/>
            </a:xfrm>
            <a:prstGeom prst="rect">
              <a:avLst/>
            </a:prstGeom>
            <a:noFill/>
            <a:ln w="9525">
              <a:noFill/>
              <a:miter lim="800000"/>
              <a:headEnd/>
              <a:tailEnd/>
            </a:ln>
          </p:spPr>
          <p:txBody>
            <a:bodyPr wrap="none" lIns="91436" tIns="45718" rIns="91436" bIns="45718" anchor="ctr"/>
            <a:lstStyle/>
            <a:p>
              <a:r>
                <a:rPr lang="ja-JP" altLang="en-US" sz="1200" dirty="0">
                  <a:solidFill>
                    <a:schemeClr val="bg1"/>
                  </a:solidFill>
                  <a:effectLst>
                    <a:outerShdw blurRad="38100" dist="38100" dir="2700000" algn="tl">
                      <a:srgbClr val="000000">
                        <a:alpha val="43137"/>
                      </a:srgbClr>
                    </a:outerShdw>
                  </a:effectLst>
                </a:rPr>
                <a:t>モバイル</a:t>
              </a:r>
              <a:br>
                <a:rPr lang="en-US" altLang="ja-JP" sz="1200" dirty="0">
                  <a:solidFill>
                    <a:schemeClr val="bg1"/>
                  </a:solidFill>
                  <a:effectLst>
                    <a:outerShdw blurRad="38100" dist="38100" dir="2700000" algn="tl">
                      <a:srgbClr val="000000">
                        <a:alpha val="43137"/>
                      </a:srgbClr>
                    </a:outerShdw>
                  </a:effectLst>
                </a:rPr>
              </a:br>
              <a:r>
                <a:rPr lang="ja-JP" altLang="en-US" sz="1200" dirty="0">
                  <a:solidFill>
                    <a:schemeClr val="bg1"/>
                  </a:solidFill>
                  <a:effectLst>
                    <a:outerShdw blurRad="38100" dist="38100" dir="2700000" algn="tl">
                      <a:srgbClr val="000000">
                        <a:alpha val="43137"/>
                      </a:srgbClr>
                    </a:outerShdw>
                  </a:effectLst>
                </a:rPr>
                <a:t>アプリケーション</a:t>
              </a:r>
              <a:endParaRPr lang="en-US" altLang="ja-JP" sz="1200" dirty="0">
                <a:solidFill>
                  <a:schemeClr val="bg1"/>
                </a:solidFill>
                <a:effectLst>
                  <a:outerShdw blurRad="38100" dist="38100" dir="2700000" algn="tl">
                    <a:srgbClr val="000000">
                      <a:alpha val="43137"/>
                    </a:srgbClr>
                  </a:outerShdw>
                </a:effectLst>
              </a:endParaRPr>
            </a:p>
          </p:txBody>
        </p:sp>
      </p:grpSp>
      <p:grpSp>
        <p:nvGrpSpPr>
          <p:cNvPr id="25" name="グループ化 114"/>
          <p:cNvGrpSpPr/>
          <p:nvPr/>
        </p:nvGrpSpPr>
        <p:grpSpPr>
          <a:xfrm>
            <a:off x="8238545" y="1147763"/>
            <a:ext cx="1335741" cy="863600"/>
            <a:chOff x="6714544" y="1147763"/>
            <a:chExt cx="1335741" cy="863600"/>
          </a:xfrm>
        </p:grpSpPr>
        <p:pic>
          <p:nvPicPr>
            <p:cNvPr id="32" name="Picture 16" descr="Web-msweb"/>
            <p:cNvPicPr>
              <a:picLocks noChangeAspect="1" noChangeArrowheads="1"/>
            </p:cNvPicPr>
            <p:nvPr/>
          </p:nvPicPr>
          <p:blipFill>
            <a:blip r:embed="rId32"/>
            <a:srcRect/>
            <a:stretch>
              <a:fillRect/>
            </a:stretch>
          </p:blipFill>
          <p:spPr bwMode="auto">
            <a:xfrm>
              <a:off x="6714544" y="1147763"/>
              <a:ext cx="933450" cy="638175"/>
            </a:xfrm>
            <a:prstGeom prst="rect">
              <a:avLst/>
            </a:prstGeom>
            <a:noFill/>
            <a:ln w="9525">
              <a:noFill/>
              <a:miter lim="800000"/>
              <a:headEnd/>
              <a:tailEnd/>
            </a:ln>
          </p:spPr>
        </p:pic>
        <p:sp>
          <p:nvSpPr>
            <p:cNvPr id="33" name="Rectangle 25"/>
            <p:cNvSpPr>
              <a:spLocks noChangeArrowheads="1"/>
            </p:cNvSpPr>
            <p:nvPr/>
          </p:nvSpPr>
          <p:spPr bwMode="auto">
            <a:xfrm>
              <a:off x="6764410" y="1785938"/>
              <a:ext cx="1285875" cy="225425"/>
            </a:xfrm>
            <a:prstGeom prst="rect">
              <a:avLst/>
            </a:prstGeom>
            <a:noFill/>
            <a:ln w="9525">
              <a:noFill/>
              <a:miter lim="800000"/>
              <a:headEnd/>
              <a:tailEnd/>
            </a:ln>
          </p:spPr>
          <p:txBody>
            <a:bodyPr wrap="none" lIns="91436" tIns="45718" rIns="91436" bIns="45718" anchor="ctr"/>
            <a:lstStyle/>
            <a:p>
              <a:r>
                <a:rPr lang="en-US" altLang="ja-JP" sz="1200">
                  <a:solidFill>
                    <a:schemeClr val="bg1"/>
                  </a:solidFill>
                  <a:effectLst>
                    <a:outerShdw blurRad="38100" dist="38100" dir="2700000" algn="tl">
                      <a:srgbClr val="000000">
                        <a:alpha val="43137"/>
                      </a:srgbClr>
                    </a:outerShdw>
                  </a:effectLst>
                </a:rPr>
                <a:t>Web</a:t>
              </a:r>
              <a:r>
                <a:rPr lang="ja-JP" altLang="en-US" sz="1200">
                  <a:solidFill>
                    <a:schemeClr val="bg1"/>
                  </a:solidFill>
                  <a:effectLst>
                    <a:outerShdw blurRad="38100" dist="38100" dir="2700000" algn="tl">
                      <a:srgbClr val="000000">
                        <a:alpha val="43137"/>
                      </a:srgbClr>
                    </a:outerShdw>
                  </a:effectLst>
                </a:rPr>
                <a:t> ブラウザ</a:t>
              </a:r>
              <a:br>
                <a:rPr lang="en-US" altLang="ja-JP" sz="1200">
                  <a:solidFill>
                    <a:schemeClr val="bg1"/>
                  </a:solidFill>
                  <a:effectLst>
                    <a:outerShdw blurRad="38100" dist="38100" dir="2700000" algn="tl">
                      <a:srgbClr val="000000">
                        <a:alpha val="43137"/>
                      </a:srgbClr>
                    </a:outerShdw>
                  </a:effectLst>
                </a:rPr>
              </a:br>
              <a:r>
                <a:rPr lang="ja-JP" altLang="en-US" sz="1200">
                  <a:solidFill>
                    <a:schemeClr val="bg1"/>
                  </a:solidFill>
                  <a:effectLst>
                    <a:outerShdw blurRad="38100" dist="38100" dir="2700000" algn="tl">
                      <a:srgbClr val="000000">
                        <a:alpha val="43137"/>
                      </a:srgbClr>
                    </a:outerShdw>
                  </a:effectLst>
                </a:rPr>
                <a:t>アプリケーション</a:t>
              </a:r>
              <a:endParaRPr lang="en-US" altLang="ja-JP" sz="1200">
                <a:solidFill>
                  <a:schemeClr val="bg1"/>
                </a:solidFill>
                <a:effectLst>
                  <a:outerShdw blurRad="38100" dist="38100" dir="2700000" algn="tl">
                    <a:srgbClr val="000000">
                      <a:alpha val="43137"/>
                    </a:srgbClr>
                  </a:outerShdw>
                </a:effectLst>
              </a:endParaRPr>
            </a:p>
          </p:txBody>
        </p:sp>
      </p:grpSp>
      <p:sp>
        <p:nvSpPr>
          <p:cNvPr id="34" name="AutoShape 28"/>
          <p:cNvSpPr>
            <a:spLocks noChangeArrowheads="1"/>
          </p:cNvSpPr>
          <p:nvPr/>
        </p:nvSpPr>
        <p:spPr bwMode="auto">
          <a:xfrm>
            <a:off x="3688698" y="2032000"/>
            <a:ext cx="347663" cy="338138"/>
          </a:xfrm>
          <a:prstGeom prst="upDownArrow">
            <a:avLst>
              <a:gd name="adj1" fmla="val 50000"/>
              <a:gd name="adj2" fmla="val 20000"/>
            </a:avLst>
          </a:prstGeom>
          <a:solidFill>
            <a:srgbClr val="FFC000"/>
          </a:solidFill>
          <a:ln w="12700" algn="ctr">
            <a:solidFill>
              <a:schemeClr val="tx1"/>
            </a:solidFill>
            <a:miter lim="800000"/>
            <a:headEnd/>
            <a:tailEnd/>
          </a:ln>
        </p:spPr>
        <p:txBody>
          <a:bodyPr wrap="none" lIns="91436" tIns="45718" rIns="91436" bIns="45718" anchor="ctr"/>
          <a:lstStyle/>
          <a:p>
            <a:endParaRPr lang="ja-JP" altLang="en-US"/>
          </a:p>
        </p:txBody>
      </p:sp>
      <p:pic>
        <p:nvPicPr>
          <p:cNvPr id="35" name="Picture 4" descr="z:\Archive\Template\ClipArt\Binary Code Sm.png"/>
          <p:cNvPicPr>
            <a:picLocks noChangeAspect="1" noChangeArrowheads="1"/>
          </p:cNvPicPr>
          <p:nvPr/>
        </p:nvPicPr>
        <p:blipFill>
          <a:blip r:embed="rId33"/>
          <a:srcRect/>
          <a:stretch>
            <a:fillRect/>
          </a:stretch>
        </p:blipFill>
        <p:spPr bwMode="auto">
          <a:xfrm>
            <a:off x="7181197" y="4318000"/>
            <a:ext cx="230188" cy="484188"/>
          </a:xfrm>
          <a:prstGeom prst="rect">
            <a:avLst/>
          </a:prstGeom>
          <a:noFill/>
          <a:ln w="9525">
            <a:noFill/>
            <a:miter lim="800000"/>
            <a:headEnd/>
            <a:tailEnd/>
          </a:ln>
        </p:spPr>
      </p:pic>
      <p:sp>
        <p:nvSpPr>
          <p:cNvPr id="36" name="Text Box 19"/>
          <p:cNvSpPr txBox="1">
            <a:spLocks noChangeArrowheads="1"/>
          </p:cNvSpPr>
          <p:nvPr/>
        </p:nvSpPr>
        <p:spPr bwMode="invGray">
          <a:xfrm>
            <a:off x="4133197" y="4826001"/>
            <a:ext cx="1206500" cy="276225"/>
          </a:xfrm>
          <a:prstGeom prst="rect">
            <a:avLst/>
          </a:prstGeom>
          <a:noFill/>
          <a:ln w="9525" algn="ctr">
            <a:noFill/>
            <a:miter lim="800000"/>
            <a:headEnd/>
            <a:tailEnd/>
          </a:ln>
        </p:spPr>
        <p:txBody>
          <a:bodyPr lIns="91436" tIns="45718" rIns="91436" bIns="45718" anchor="ctr">
            <a:spAutoFit/>
          </a:bodyPr>
          <a:lstStyle/>
          <a:p>
            <a:r>
              <a:rPr lang="ja-JP" altLang="en-US" sz="1200" dirty="0">
                <a:effectLst>
                  <a:outerShdw blurRad="38100" dist="38100" dir="2700000" algn="tl">
                    <a:srgbClr val="000000">
                      <a:alpha val="43137"/>
                    </a:srgbClr>
                  </a:outerShdw>
                </a:effectLst>
              </a:rPr>
              <a:t>ワークフロー</a:t>
            </a:r>
          </a:p>
        </p:txBody>
      </p:sp>
      <p:pic>
        <p:nvPicPr>
          <p:cNvPr id="37" name="Picture 2" descr="\\kkondo0\_data$\Archive\Template\ClipArt\Server and XML Web Service.png"/>
          <p:cNvPicPr>
            <a:picLocks noChangeAspect="1" noChangeArrowheads="1"/>
          </p:cNvPicPr>
          <p:nvPr/>
        </p:nvPicPr>
        <p:blipFill>
          <a:blip r:embed="rId34"/>
          <a:srcRect/>
          <a:stretch>
            <a:fillRect/>
          </a:stretch>
        </p:blipFill>
        <p:spPr bwMode="auto">
          <a:xfrm>
            <a:off x="6609697" y="6032501"/>
            <a:ext cx="465138" cy="714375"/>
          </a:xfrm>
          <a:prstGeom prst="rect">
            <a:avLst/>
          </a:prstGeom>
          <a:noFill/>
          <a:ln w="9525">
            <a:noFill/>
            <a:miter lim="800000"/>
            <a:headEnd/>
            <a:tailEnd/>
          </a:ln>
        </p:spPr>
      </p:pic>
      <p:pic>
        <p:nvPicPr>
          <p:cNvPr id="38" name="Picture 3" descr="\\kkondo0\_data$\Archive\Template\ClipArt\SQL.png"/>
          <p:cNvPicPr>
            <a:picLocks noChangeAspect="1" noChangeArrowheads="1"/>
          </p:cNvPicPr>
          <p:nvPr/>
        </p:nvPicPr>
        <p:blipFill>
          <a:blip r:embed="rId35"/>
          <a:srcRect/>
          <a:stretch>
            <a:fillRect/>
          </a:stretch>
        </p:blipFill>
        <p:spPr bwMode="auto">
          <a:xfrm>
            <a:off x="4133197" y="5969000"/>
            <a:ext cx="528638" cy="782638"/>
          </a:xfrm>
          <a:prstGeom prst="rect">
            <a:avLst/>
          </a:prstGeom>
          <a:noFill/>
          <a:ln w="9525">
            <a:noFill/>
            <a:miter lim="800000"/>
            <a:headEnd/>
            <a:tailEnd/>
          </a:ln>
        </p:spPr>
      </p:pic>
      <p:grpSp>
        <p:nvGrpSpPr>
          <p:cNvPr id="26" name="グループ化 182"/>
          <p:cNvGrpSpPr>
            <a:grpSpLocks/>
          </p:cNvGrpSpPr>
          <p:nvPr/>
        </p:nvGrpSpPr>
        <p:grpSpPr bwMode="auto">
          <a:xfrm>
            <a:off x="4196698" y="3068639"/>
            <a:ext cx="1319213" cy="301625"/>
            <a:chOff x="8991600" y="3733800"/>
            <a:chExt cx="1354850" cy="310415"/>
          </a:xfrm>
          <a:solidFill>
            <a:srgbClr val="009900"/>
          </a:solidFill>
        </p:grpSpPr>
        <p:grpSp>
          <p:nvGrpSpPr>
            <p:cNvPr id="31" name="Group 18"/>
            <p:cNvGrpSpPr>
              <a:grpSpLocks/>
            </p:cNvGrpSpPr>
            <p:nvPr/>
          </p:nvGrpSpPr>
          <p:grpSpPr bwMode="auto">
            <a:xfrm>
              <a:off x="8991600" y="3733800"/>
              <a:ext cx="288050" cy="310415"/>
              <a:chOff x="3158" y="3103"/>
              <a:chExt cx="377" cy="343"/>
            </a:xfrm>
            <a:grpFill/>
          </p:grpSpPr>
          <p:sp>
            <p:nvSpPr>
              <p:cNvPr id="51" name="AutoShape 19"/>
              <p:cNvSpPr>
                <a:spLocks noChangeArrowheads="1"/>
              </p:cNvSpPr>
              <p:nvPr/>
            </p:nvSpPr>
            <p:spPr bwMode="auto">
              <a:xfrm>
                <a:off x="3158" y="3103"/>
                <a:ext cx="377" cy="343"/>
              </a:xfrm>
              <a:prstGeom prst="roundRect">
                <a:avLst>
                  <a:gd name="adj" fmla="val 16667"/>
                </a:avLst>
              </a:prstGeom>
              <a:grpFill/>
              <a:ln w="25400" algn="ctr">
                <a:solidFill>
                  <a:schemeClr val="bg1"/>
                </a:solidFill>
                <a:round/>
                <a:headEnd/>
                <a:tailEnd/>
              </a:ln>
              <a:effectLst/>
            </p:spPr>
            <p:txBody>
              <a:bodyPr wrap="none" anchor="ctr"/>
              <a:lstStyle/>
              <a:p>
                <a:pPr algn="ctr">
                  <a:lnSpc>
                    <a:spcPct val="75000"/>
                  </a:lnSpc>
                  <a:defRPr/>
                </a:pPr>
                <a:endParaRPr lang="ja-JP" altLang="ja-JP" sz="1600" b="1" dirty="0">
                  <a:solidFill>
                    <a:schemeClr val="bg2"/>
                  </a:solidFill>
                </a:endParaRPr>
              </a:p>
            </p:txBody>
          </p:sp>
          <p:sp>
            <p:nvSpPr>
              <p:cNvPr id="52" name="Line 20"/>
              <p:cNvSpPr>
                <a:spLocks noChangeShapeType="1"/>
              </p:cNvSpPr>
              <p:nvPr/>
            </p:nvSpPr>
            <p:spPr bwMode="auto">
              <a:xfrm>
                <a:off x="3162" y="3206"/>
                <a:ext cx="370" cy="0"/>
              </a:xfrm>
              <a:prstGeom prst="line">
                <a:avLst/>
              </a:prstGeom>
              <a:grpFill/>
              <a:ln w="12700">
                <a:solidFill>
                  <a:schemeClr val="bg1"/>
                </a:solidFill>
                <a:round/>
                <a:headEnd/>
                <a:tailEnd/>
              </a:ln>
            </p:spPr>
            <p:txBody>
              <a:bodyPr anchor="ctr"/>
              <a:lstStyle/>
              <a:p>
                <a:pPr>
                  <a:defRPr/>
                </a:pPr>
                <a:endParaRPr lang="ja-JP" altLang="en-US"/>
              </a:p>
            </p:txBody>
          </p:sp>
        </p:grpSp>
        <p:grpSp>
          <p:nvGrpSpPr>
            <p:cNvPr id="39" name="Group 18"/>
            <p:cNvGrpSpPr>
              <a:grpSpLocks/>
            </p:cNvGrpSpPr>
            <p:nvPr/>
          </p:nvGrpSpPr>
          <p:grpSpPr bwMode="auto">
            <a:xfrm>
              <a:off x="9525000" y="3733800"/>
              <a:ext cx="288050" cy="310415"/>
              <a:chOff x="3158" y="3103"/>
              <a:chExt cx="377" cy="343"/>
            </a:xfrm>
            <a:grpFill/>
          </p:grpSpPr>
          <p:sp>
            <p:nvSpPr>
              <p:cNvPr id="49" name="AutoShape 19"/>
              <p:cNvSpPr>
                <a:spLocks noChangeArrowheads="1"/>
              </p:cNvSpPr>
              <p:nvPr/>
            </p:nvSpPr>
            <p:spPr bwMode="auto">
              <a:xfrm>
                <a:off x="3158" y="3103"/>
                <a:ext cx="377" cy="343"/>
              </a:xfrm>
              <a:prstGeom prst="roundRect">
                <a:avLst>
                  <a:gd name="adj" fmla="val 16667"/>
                </a:avLst>
              </a:prstGeom>
              <a:grpFill/>
              <a:ln w="25400" algn="ctr">
                <a:solidFill>
                  <a:schemeClr val="bg1"/>
                </a:solidFill>
                <a:round/>
                <a:headEnd/>
                <a:tailEnd/>
              </a:ln>
              <a:effectLst/>
            </p:spPr>
            <p:txBody>
              <a:bodyPr wrap="none" anchor="ctr"/>
              <a:lstStyle/>
              <a:p>
                <a:pPr algn="ctr">
                  <a:lnSpc>
                    <a:spcPct val="75000"/>
                  </a:lnSpc>
                  <a:defRPr/>
                </a:pPr>
                <a:endParaRPr lang="ja-JP" altLang="ja-JP" sz="1600" b="1" dirty="0">
                  <a:solidFill>
                    <a:schemeClr val="bg2"/>
                  </a:solidFill>
                </a:endParaRPr>
              </a:p>
            </p:txBody>
          </p:sp>
          <p:sp>
            <p:nvSpPr>
              <p:cNvPr id="50" name="Line 20"/>
              <p:cNvSpPr>
                <a:spLocks noChangeShapeType="1"/>
              </p:cNvSpPr>
              <p:nvPr/>
            </p:nvSpPr>
            <p:spPr bwMode="auto">
              <a:xfrm>
                <a:off x="3162" y="3206"/>
                <a:ext cx="370" cy="0"/>
              </a:xfrm>
              <a:prstGeom prst="line">
                <a:avLst/>
              </a:prstGeom>
              <a:grpFill/>
              <a:ln w="12700">
                <a:solidFill>
                  <a:schemeClr val="bg1"/>
                </a:solidFill>
                <a:round/>
                <a:headEnd/>
                <a:tailEnd/>
              </a:ln>
            </p:spPr>
            <p:txBody>
              <a:bodyPr anchor="ctr"/>
              <a:lstStyle/>
              <a:p>
                <a:pPr>
                  <a:defRPr/>
                </a:pPr>
                <a:endParaRPr lang="ja-JP" altLang="en-US"/>
              </a:p>
            </p:txBody>
          </p:sp>
        </p:grpSp>
        <p:grpSp>
          <p:nvGrpSpPr>
            <p:cNvPr id="40" name="Group 18"/>
            <p:cNvGrpSpPr>
              <a:grpSpLocks/>
            </p:cNvGrpSpPr>
            <p:nvPr/>
          </p:nvGrpSpPr>
          <p:grpSpPr bwMode="auto">
            <a:xfrm>
              <a:off x="10058400" y="3733800"/>
              <a:ext cx="288050" cy="310415"/>
              <a:chOff x="3158" y="3103"/>
              <a:chExt cx="377" cy="343"/>
            </a:xfrm>
            <a:grpFill/>
          </p:grpSpPr>
          <p:sp>
            <p:nvSpPr>
              <p:cNvPr id="47" name="AutoShape 19"/>
              <p:cNvSpPr>
                <a:spLocks noChangeArrowheads="1"/>
              </p:cNvSpPr>
              <p:nvPr/>
            </p:nvSpPr>
            <p:spPr bwMode="auto">
              <a:xfrm>
                <a:off x="3158" y="3103"/>
                <a:ext cx="377" cy="343"/>
              </a:xfrm>
              <a:prstGeom prst="roundRect">
                <a:avLst>
                  <a:gd name="adj" fmla="val 16667"/>
                </a:avLst>
              </a:prstGeom>
              <a:grpFill/>
              <a:ln w="25400" algn="ctr">
                <a:solidFill>
                  <a:schemeClr val="bg1"/>
                </a:solidFill>
                <a:round/>
                <a:headEnd/>
                <a:tailEnd/>
              </a:ln>
              <a:effectLst/>
            </p:spPr>
            <p:txBody>
              <a:bodyPr wrap="none" anchor="ctr"/>
              <a:lstStyle/>
              <a:p>
                <a:pPr algn="ctr">
                  <a:lnSpc>
                    <a:spcPct val="75000"/>
                  </a:lnSpc>
                  <a:defRPr/>
                </a:pPr>
                <a:endParaRPr lang="ja-JP" altLang="ja-JP" sz="1600" b="1" dirty="0">
                  <a:solidFill>
                    <a:schemeClr val="bg2"/>
                  </a:solidFill>
                </a:endParaRPr>
              </a:p>
            </p:txBody>
          </p:sp>
          <p:sp>
            <p:nvSpPr>
              <p:cNvPr id="48" name="Line 20"/>
              <p:cNvSpPr>
                <a:spLocks noChangeShapeType="1"/>
              </p:cNvSpPr>
              <p:nvPr/>
            </p:nvSpPr>
            <p:spPr bwMode="auto">
              <a:xfrm>
                <a:off x="3162" y="3206"/>
                <a:ext cx="370" cy="0"/>
              </a:xfrm>
              <a:prstGeom prst="line">
                <a:avLst/>
              </a:prstGeom>
              <a:grpFill/>
              <a:ln w="12700">
                <a:solidFill>
                  <a:schemeClr val="bg1"/>
                </a:solidFill>
                <a:round/>
                <a:headEnd/>
                <a:tailEnd/>
              </a:ln>
            </p:spPr>
            <p:txBody>
              <a:bodyPr anchor="ctr"/>
              <a:lstStyle/>
              <a:p>
                <a:pPr>
                  <a:defRPr/>
                </a:pPr>
                <a:endParaRPr lang="ja-JP" altLang="en-US"/>
              </a:p>
            </p:txBody>
          </p:sp>
        </p:grpSp>
        <p:cxnSp>
          <p:nvCxnSpPr>
            <p:cNvPr id="43" name="直線矢印コネクタ 42"/>
            <p:cNvCxnSpPr/>
            <p:nvPr/>
          </p:nvCxnSpPr>
          <p:spPr>
            <a:xfrm>
              <a:off x="9280179" y="3810586"/>
              <a:ext cx="244558" cy="1634"/>
            </a:xfrm>
            <a:prstGeom prst="straightConnector1">
              <a:avLst/>
            </a:prstGeom>
            <a:grpFill/>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a:off x="9829618" y="3810586"/>
              <a:ext cx="246189" cy="1634"/>
            </a:xfrm>
            <a:prstGeom prst="straightConnector1">
              <a:avLst/>
            </a:prstGeom>
            <a:grpFill/>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a:off x="9829618" y="3962527"/>
              <a:ext cx="246189" cy="1633"/>
            </a:xfrm>
            <a:prstGeom prst="straightConnector1">
              <a:avLst/>
            </a:prstGeom>
            <a:grpFill/>
            <a:ln w="28575">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a:off x="9296482" y="3962527"/>
              <a:ext cx="244558" cy="1633"/>
            </a:xfrm>
            <a:prstGeom prst="straightConnector1">
              <a:avLst/>
            </a:prstGeom>
            <a:grpFill/>
            <a:ln w="28575">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3" name="Text Box 19"/>
          <p:cNvSpPr txBox="1">
            <a:spLocks noChangeArrowheads="1"/>
          </p:cNvSpPr>
          <p:nvPr/>
        </p:nvSpPr>
        <p:spPr bwMode="invGray">
          <a:xfrm>
            <a:off x="5847697" y="2413001"/>
            <a:ext cx="2730500" cy="276225"/>
          </a:xfrm>
          <a:prstGeom prst="rect">
            <a:avLst/>
          </a:prstGeom>
          <a:noFill/>
          <a:ln w="9525" algn="ctr">
            <a:noFill/>
            <a:miter lim="800000"/>
            <a:headEnd/>
            <a:tailEnd/>
          </a:ln>
        </p:spPr>
        <p:txBody>
          <a:bodyPr lIns="91436" tIns="45718" rIns="91436" bIns="45718" anchor="ctr">
            <a:spAutoFit/>
          </a:bodyPr>
          <a:lstStyle/>
          <a:p>
            <a:r>
              <a:rPr lang="ja-JP" altLang="en-US" sz="1200" dirty="0">
                <a:effectLst>
                  <a:outerShdw blurRad="38100" dist="38100" dir="2700000" algn="tl">
                    <a:srgbClr val="000000">
                      <a:alpha val="43137"/>
                    </a:srgbClr>
                  </a:outerShdw>
                </a:effectLst>
              </a:rPr>
              <a:t>ユーザーインターフェイスの制御</a:t>
            </a:r>
          </a:p>
        </p:txBody>
      </p:sp>
      <p:sp>
        <p:nvSpPr>
          <p:cNvPr id="54" name="Text Box 19"/>
          <p:cNvSpPr txBox="1">
            <a:spLocks noChangeArrowheads="1"/>
          </p:cNvSpPr>
          <p:nvPr/>
        </p:nvSpPr>
        <p:spPr bwMode="invGray">
          <a:xfrm>
            <a:off x="5847697" y="3030539"/>
            <a:ext cx="2095500" cy="276225"/>
          </a:xfrm>
          <a:prstGeom prst="rect">
            <a:avLst/>
          </a:prstGeom>
          <a:noFill/>
          <a:ln w="9525" algn="ctr">
            <a:noFill/>
            <a:miter lim="800000"/>
            <a:headEnd/>
            <a:tailEnd/>
          </a:ln>
        </p:spPr>
        <p:txBody>
          <a:bodyPr lIns="91436" tIns="45718" rIns="91436" bIns="45718" anchor="ctr">
            <a:spAutoFit/>
          </a:bodyPr>
          <a:lstStyle/>
          <a:p>
            <a:r>
              <a:rPr lang="ja-JP" altLang="en-US" sz="1200" dirty="0">
                <a:effectLst>
                  <a:outerShdw blurRad="38100" dist="38100" dir="2700000" algn="tl">
                    <a:srgbClr val="000000">
                      <a:alpha val="43137"/>
                    </a:srgbClr>
                  </a:outerShdw>
                </a:effectLst>
              </a:rPr>
              <a:t>ユーザープロセスの制御</a:t>
            </a:r>
          </a:p>
        </p:txBody>
      </p:sp>
      <p:cxnSp>
        <p:nvCxnSpPr>
          <p:cNvPr id="55" name="曲線コネクタ 54"/>
          <p:cNvCxnSpPr/>
          <p:nvPr/>
        </p:nvCxnSpPr>
        <p:spPr>
          <a:xfrm rot="5400000">
            <a:off x="4242735" y="2760663"/>
            <a:ext cx="401638" cy="214313"/>
          </a:xfrm>
          <a:prstGeom prst="curvedConnector3">
            <a:avLst>
              <a:gd name="adj1" fmla="val 50000"/>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56" name="曲線コネクタ 55"/>
          <p:cNvCxnSpPr/>
          <p:nvPr/>
        </p:nvCxnSpPr>
        <p:spPr>
          <a:xfrm rot="16200000" flipH="1">
            <a:off x="5103954" y="2796382"/>
            <a:ext cx="401638" cy="142875"/>
          </a:xfrm>
          <a:prstGeom prst="curvedConnector3">
            <a:avLst>
              <a:gd name="adj1" fmla="val 50000"/>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grpSp>
        <p:nvGrpSpPr>
          <p:cNvPr id="41" name="グループ化 207"/>
          <p:cNvGrpSpPr/>
          <p:nvPr/>
        </p:nvGrpSpPr>
        <p:grpSpPr>
          <a:xfrm>
            <a:off x="4260198" y="2286000"/>
            <a:ext cx="523875" cy="381000"/>
            <a:chOff x="9448800" y="4191000"/>
            <a:chExt cx="533400" cy="381000"/>
          </a:xfrm>
          <a:solidFill>
            <a:schemeClr val="bg1">
              <a:lumMod val="65000"/>
            </a:schemeClr>
          </a:solidFill>
          <a:scene3d>
            <a:camera prst="isometricLeftDown"/>
            <a:lightRig rig="threePt" dir="t"/>
          </a:scene3d>
        </p:grpSpPr>
        <p:sp>
          <p:nvSpPr>
            <p:cNvPr id="58" name="Line 64"/>
            <p:cNvSpPr>
              <a:spLocks noChangeShapeType="1"/>
            </p:cNvSpPr>
            <p:nvPr/>
          </p:nvSpPr>
          <p:spPr bwMode="invGray">
            <a:xfrm>
              <a:off x="9525000" y="4419600"/>
              <a:ext cx="323144" cy="0"/>
            </a:xfrm>
            <a:prstGeom prst="line">
              <a:avLst/>
            </a:prstGeom>
            <a:grpFill/>
            <a:ln w="28575">
              <a:solidFill>
                <a:schemeClr val="tx1"/>
              </a:solidFill>
              <a:round/>
              <a:headEnd/>
              <a:tailEnd/>
            </a:ln>
          </p:spPr>
          <p:txBody>
            <a:bodyPr anchor="ctr">
              <a:spAutoFit/>
            </a:bodyPr>
            <a:lstStyle/>
            <a:p>
              <a:pPr>
                <a:defRPr/>
              </a:pPr>
              <a:endParaRPr lang="ja-JP" altLang="en-US"/>
            </a:p>
          </p:txBody>
        </p:sp>
        <p:pic>
          <p:nvPicPr>
            <p:cNvPr id="59" name="Picture 66" descr="orange-ball_tiny"/>
            <p:cNvPicPr>
              <a:picLocks noChangeAspect="1" noChangeArrowheads="1"/>
            </p:cNvPicPr>
            <p:nvPr/>
          </p:nvPicPr>
          <p:blipFill>
            <a:blip r:embed="rId36" cstate="print"/>
            <a:srcRect/>
            <a:stretch>
              <a:fillRect/>
            </a:stretch>
          </p:blipFill>
          <p:spPr bwMode="auto">
            <a:xfrm>
              <a:off x="9448800" y="4359243"/>
              <a:ext cx="103011" cy="128257"/>
            </a:xfrm>
            <a:prstGeom prst="rect">
              <a:avLst/>
            </a:prstGeom>
            <a:grpFill/>
            <a:ln w="9525">
              <a:noFill/>
              <a:miter lim="800000"/>
              <a:headEnd/>
              <a:tailEnd/>
            </a:ln>
          </p:spPr>
        </p:pic>
        <p:sp>
          <p:nvSpPr>
            <p:cNvPr id="60" name="直方体 59"/>
            <p:cNvSpPr/>
            <p:nvPr/>
          </p:nvSpPr>
          <p:spPr>
            <a:xfrm>
              <a:off x="9601200" y="4191000"/>
              <a:ext cx="381000" cy="381000"/>
            </a:xfrm>
            <a:prstGeom prst="cube">
              <a:avLst>
                <a:gd name="adj" fmla="val 25000"/>
              </a:avLst>
            </a:prstGeom>
            <a:solidFill>
              <a:srgbClr val="9966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grpSp>
        <p:nvGrpSpPr>
          <p:cNvPr id="42" name="グループ化 209"/>
          <p:cNvGrpSpPr/>
          <p:nvPr/>
        </p:nvGrpSpPr>
        <p:grpSpPr>
          <a:xfrm>
            <a:off x="4942823" y="2286000"/>
            <a:ext cx="523875" cy="381000"/>
            <a:chOff x="9448800" y="4191000"/>
            <a:chExt cx="533400" cy="381000"/>
          </a:xfrm>
          <a:solidFill>
            <a:schemeClr val="bg1">
              <a:lumMod val="65000"/>
            </a:schemeClr>
          </a:solidFill>
          <a:scene3d>
            <a:camera prst="isometricLeftDown"/>
            <a:lightRig rig="threePt" dir="t"/>
          </a:scene3d>
        </p:grpSpPr>
        <p:sp>
          <p:nvSpPr>
            <p:cNvPr id="62" name="Line 64"/>
            <p:cNvSpPr>
              <a:spLocks noChangeShapeType="1"/>
            </p:cNvSpPr>
            <p:nvPr/>
          </p:nvSpPr>
          <p:spPr bwMode="invGray">
            <a:xfrm>
              <a:off x="9525000" y="4419600"/>
              <a:ext cx="323144" cy="0"/>
            </a:xfrm>
            <a:prstGeom prst="line">
              <a:avLst/>
            </a:prstGeom>
            <a:grpFill/>
            <a:ln w="28575">
              <a:solidFill>
                <a:schemeClr val="tx1"/>
              </a:solidFill>
              <a:round/>
              <a:headEnd/>
              <a:tailEnd/>
            </a:ln>
          </p:spPr>
          <p:txBody>
            <a:bodyPr anchor="ctr">
              <a:spAutoFit/>
            </a:bodyPr>
            <a:lstStyle/>
            <a:p>
              <a:pPr>
                <a:defRPr/>
              </a:pPr>
              <a:endParaRPr lang="ja-JP" altLang="en-US"/>
            </a:p>
          </p:txBody>
        </p:sp>
        <p:pic>
          <p:nvPicPr>
            <p:cNvPr id="63" name="Picture 66" descr="orange-ball_tiny"/>
            <p:cNvPicPr>
              <a:picLocks noChangeAspect="1" noChangeArrowheads="1"/>
            </p:cNvPicPr>
            <p:nvPr/>
          </p:nvPicPr>
          <p:blipFill>
            <a:blip r:embed="rId36" cstate="print"/>
            <a:srcRect/>
            <a:stretch>
              <a:fillRect/>
            </a:stretch>
          </p:blipFill>
          <p:spPr bwMode="auto">
            <a:xfrm>
              <a:off x="9448800" y="4359243"/>
              <a:ext cx="103011" cy="128257"/>
            </a:xfrm>
            <a:prstGeom prst="rect">
              <a:avLst/>
            </a:prstGeom>
            <a:grpFill/>
            <a:ln w="9525">
              <a:noFill/>
              <a:miter lim="800000"/>
              <a:headEnd/>
              <a:tailEnd/>
            </a:ln>
          </p:spPr>
        </p:pic>
        <p:sp>
          <p:nvSpPr>
            <p:cNvPr id="64" name="直方体 63"/>
            <p:cNvSpPr/>
            <p:nvPr/>
          </p:nvSpPr>
          <p:spPr>
            <a:xfrm>
              <a:off x="9601200" y="4191000"/>
              <a:ext cx="381000" cy="381000"/>
            </a:xfrm>
            <a:prstGeom prst="cube">
              <a:avLst>
                <a:gd name="adj" fmla="val 25000"/>
              </a:avLst>
            </a:prstGeom>
            <a:solidFill>
              <a:srgbClr val="9966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grpSp>
        <p:nvGrpSpPr>
          <p:cNvPr id="57" name="グループ化 214"/>
          <p:cNvGrpSpPr/>
          <p:nvPr/>
        </p:nvGrpSpPr>
        <p:grpSpPr>
          <a:xfrm>
            <a:off x="5720698" y="3746500"/>
            <a:ext cx="523875" cy="381000"/>
            <a:chOff x="9448800" y="4191000"/>
            <a:chExt cx="533400" cy="381000"/>
          </a:xfrm>
          <a:solidFill>
            <a:schemeClr val="bg1">
              <a:lumMod val="65000"/>
            </a:schemeClr>
          </a:solidFill>
          <a:scene3d>
            <a:camera prst="isometricLeftDown"/>
            <a:lightRig rig="threePt" dir="t"/>
          </a:scene3d>
        </p:grpSpPr>
        <p:sp>
          <p:nvSpPr>
            <p:cNvPr id="66" name="Line 64"/>
            <p:cNvSpPr>
              <a:spLocks noChangeShapeType="1"/>
            </p:cNvSpPr>
            <p:nvPr/>
          </p:nvSpPr>
          <p:spPr bwMode="invGray">
            <a:xfrm>
              <a:off x="9525000" y="4419600"/>
              <a:ext cx="323144" cy="0"/>
            </a:xfrm>
            <a:prstGeom prst="line">
              <a:avLst/>
            </a:prstGeom>
            <a:grpFill/>
            <a:ln w="28575">
              <a:solidFill>
                <a:schemeClr val="tx1"/>
              </a:solidFill>
              <a:round/>
              <a:headEnd/>
              <a:tailEnd/>
            </a:ln>
          </p:spPr>
          <p:txBody>
            <a:bodyPr anchor="ctr">
              <a:spAutoFit/>
            </a:bodyPr>
            <a:lstStyle/>
            <a:p>
              <a:pPr>
                <a:defRPr/>
              </a:pPr>
              <a:endParaRPr lang="ja-JP" altLang="en-US"/>
            </a:p>
          </p:txBody>
        </p:sp>
        <p:pic>
          <p:nvPicPr>
            <p:cNvPr id="67" name="Picture 66" descr="orange-ball_tiny"/>
            <p:cNvPicPr>
              <a:picLocks noChangeAspect="1" noChangeArrowheads="1"/>
            </p:cNvPicPr>
            <p:nvPr/>
          </p:nvPicPr>
          <p:blipFill>
            <a:blip r:embed="rId36" cstate="print"/>
            <a:srcRect/>
            <a:stretch>
              <a:fillRect/>
            </a:stretch>
          </p:blipFill>
          <p:spPr bwMode="auto">
            <a:xfrm>
              <a:off x="9448800" y="4359243"/>
              <a:ext cx="103011" cy="128257"/>
            </a:xfrm>
            <a:prstGeom prst="rect">
              <a:avLst/>
            </a:prstGeom>
            <a:grpFill/>
            <a:ln w="9525">
              <a:noFill/>
              <a:miter lim="800000"/>
              <a:headEnd/>
              <a:tailEnd/>
            </a:ln>
          </p:spPr>
        </p:pic>
        <p:sp>
          <p:nvSpPr>
            <p:cNvPr id="68" name="直方体 67"/>
            <p:cNvSpPr/>
            <p:nvPr/>
          </p:nvSpPr>
          <p:spPr>
            <a:xfrm>
              <a:off x="9601200" y="4191000"/>
              <a:ext cx="381000" cy="381000"/>
            </a:xfrm>
            <a:prstGeom prst="cube">
              <a:avLst>
                <a:gd name="adj" fmla="val 25000"/>
              </a:avLst>
            </a:prstGeom>
            <a:solidFill>
              <a:srgbClr val="9966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grpSp>
        <p:nvGrpSpPr>
          <p:cNvPr id="61" name="グループ化 218"/>
          <p:cNvGrpSpPr/>
          <p:nvPr/>
        </p:nvGrpSpPr>
        <p:grpSpPr>
          <a:xfrm>
            <a:off x="5720698" y="4064000"/>
            <a:ext cx="523875" cy="381000"/>
            <a:chOff x="9448800" y="4191000"/>
            <a:chExt cx="533400" cy="381000"/>
          </a:xfrm>
          <a:solidFill>
            <a:schemeClr val="bg1">
              <a:lumMod val="65000"/>
            </a:schemeClr>
          </a:solidFill>
          <a:scene3d>
            <a:camera prst="isometricLeftDown"/>
            <a:lightRig rig="threePt" dir="t"/>
          </a:scene3d>
        </p:grpSpPr>
        <p:sp>
          <p:nvSpPr>
            <p:cNvPr id="70" name="Line 64"/>
            <p:cNvSpPr>
              <a:spLocks noChangeShapeType="1"/>
            </p:cNvSpPr>
            <p:nvPr/>
          </p:nvSpPr>
          <p:spPr bwMode="invGray">
            <a:xfrm>
              <a:off x="9525000" y="4419600"/>
              <a:ext cx="323144" cy="0"/>
            </a:xfrm>
            <a:prstGeom prst="line">
              <a:avLst/>
            </a:prstGeom>
            <a:grpFill/>
            <a:ln w="28575">
              <a:solidFill>
                <a:schemeClr val="tx1"/>
              </a:solidFill>
              <a:round/>
              <a:headEnd/>
              <a:tailEnd/>
            </a:ln>
          </p:spPr>
          <p:txBody>
            <a:bodyPr anchor="ctr">
              <a:spAutoFit/>
            </a:bodyPr>
            <a:lstStyle/>
            <a:p>
              <a:pPr>
                <a:defRPr/>
              </a:pPr>
              <a:endParaRPr lang="ja-JP" altLang="en-US"/>
            </a:p>
          </p:txBody>
        </p:sp>
        <p:pic>
          <p:nvPicPr>
            <p:cNvPr id="71" name="Picture 66" descr="orange-ball_tiny"/>
            <p:cNvPicPr>
              <a:picLocks noChangeAspect="1" noChangeArrowheads="1"/>
            </p:cNvPicPr>
            <p:nvPr/>
          </p:nvPicPr>
          <p:blipFill>
            <a:blip r:embed="rId36" cstate="print"/>
            <a:srcRect/>
            <a:stretch>
              <a:fillRect/>
            </a:stretch>
          </p:blipFill>
          <p:spPr bwMode="auto">
            <a:xfrm>
              <a:off x="9448800" y="4359243"/>
              <a:ext cx="103011" cy="128257"/>
            </a:xfrm>
            <a:prstGeom prst="rect">
              <a:avLst/>
            </a:prstGeom>
            <a:grpFill/>
            <a:ln w="9525">
              <a:noFill/>
              <a:miter lim="800000"/>
              <a:headEnd/>
              <a:tailEnd/>
            </a:ln>
          </p:spPr>
        </p:pic>
        <p:sp>
          <p:nvSpPr>
            <p:cNvPr id="72" name="直方体 71"/>
            <p:cNvSpPr/>
            <p:nvPr/>
          </p:nvSpPr>
          <p:spPr>
            <a:xfrm>
              <a:off x="9601200" y="4191000"/>
              <a:ext cx="381000" cy="381000"/>
            </a:xfrm>
            <a:prstGeom prst="cube">
              <a:avLst>
                <a:gd name="adj" fmla="val 25000"/>
              </a:avLst>
            </a:prstGeom>
            <a:solidFill>
              <a:srgbClr val="9966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grpSp>
        <p:nvGrpSpPr>
          <p:cNvPr id="65" name="グループ化 222"/>
          <p:cNvGrpSpPr/>
          <p:nvPr/>
        </p:nvGrpSpPr>
        <p:grpSpPr>
          <a:xfrm>
            <a:off x="5720698" y="4381500"/>
            <a:ext cx="523875" cy="381000"/>
            <a:chOff x="9448800" y="4191000"/>
            <a:chExt cx="533400" cy="381000"/>
          </a:xfrm>
          <a:solidFill>
            <a:schemeClr val="bg1">
              <a:lumMod val="65000"/>
            </a:schemeClr>
          </a:solidFill>
          <a:scene3d>
            <a:camera prst="isometricLeftDown"/>
            <a:lightRig rig="threePt" dir="t"/>
          </a:scene3d>
        </p:grpSpPr>
        <p:sp>
          <p:nvSpPr>
            <p:cNvPr id="74" name="Line 64"/>
            <p:cNvSpPr>
              <a:spLocks noChangeShapeType="1"/>
            </p:cNvSpPr>
            <p:nvPr/>
          </p:nvSpPr>
          <p:spPr bwMode="invGray">
            <a:xfrm>
              <a:off x="9525000" y="4419600"/>
              <a:ext cx="323144" cy="0"/>
            </a:xfrm>
            <a:prstGeom prst="line">
              <a:avLst/>
            </a:prstGeom>
            <a:grpFill/>
            <a:ln w="28575">
              <a:solidFill>
                <a:schemeClr val="tx1"/>
              </a:solidFill>
              <a:round/>
              <a:headEnd/>
              <a:tailEnd/>
            </a:ln>
          </p:spPr>
          <p:txBody>
            <a:bodyPr anchor="ctr">
              <a:spAutoFit/>
            </a:bodyPr>
            <a:lstStyle/>
            <a:p>
              <a:pPr>
                <a:defRPr/>
              </a:pPr>
              <a:endParaRPr lang="ja-JP" altLang="en-US"/>
            </a:p>
          </p:txBody>
        </p:sp>
        <p:pic>
          <p:nvPicPr>
            <p:cNvPr id="75" name="Picture 66" descr="orange-ball_tiny"/>
            <p:cNvPicPr>
              <a:picLocks noChangeAspect="1" noChangeArrowheads="1"/>
            </p:cNvPicPr>
            <p:nvPr/>
          </p:nvPicPr>
          <p:blipFill>
            <a:blip r:embed="rId36" cstate="print"/>
            <a:srcRect/>
            <a:stretch>
              <a:fillRect/>
            </a:stretch>
          </p:blipFill>
          <p:spPr bwMode="auto">
            <a:xfrm>
              <a:off x="9448800" y="4359243"/>
              <a:ext cx="103011" cy="128257"/>
            </a:xfrm>
            <a:prstGeom prst="rect">
              <a:avLst/>
            </a:prstGeom>
            <a:grpFill/>
            <a:ln w="9525">
              <a:noFill/>
              <a:miter lim="800000"/>
              <a:headEnd/>
              <a:tailEnd/>
            </a:ln>
          </p:spPr>
        </p:pic>
        <p:sp>
          <p:nvSpPr>
            <p:cNvPr id="76" name="直方体 75"/>
            <p:cNvSpPr/>
            <p:nvPr/>
          </p:nvSpPr>
          <p:spPr>
            <a:xfrm>
              <a:off x="9601200" y="4191000"/>
              <a:ext cx="381000" cy="381000"/>
            </a:xfrm>
            <a:prstGeom prst="cube">
              <a:avLst>
                <a:gd name="adj" fmla="val 25000"/>
              </a:avLst>
            </a:prstGeom>
            <a:solidFill>
              <a:srgbClr val="9966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sp>
        <p:nvSpPr>
          <p:cNvPr id="77" name="Text Box 19"/>
          <p:cNvSpPr txBox="1">
            <a:spLocks noChangeArrowheads="1"/>
          </p:cNvSpPr>
          <p:nvPr/>
        </p:nvSpPr>
        <p:spPr bwMode="invGray">
          <a:xfrm>
            <a:off x="5466697" y="4826001"/>
            <a:ext cx="1651000" cy="276225"/>
          </a:xfrm>
          <a:prstGeom prst="rect">
            <a:avLst/>
          </a:prstGeom>
          <a:noFill/>
          <a:ln w="9525" algn="ctr">
            <a:noFill/>
            <a:miter lim="800000"/>
            <a:headEnd/>
            <a:tailEnd/>
          </a:ln>
        </p:spPr>
        <p:txBody>
          <a:bodyPr lIns="91436" tIns="45718" rIns="91436" bIns="45718" anchor="ctr">
            <a:spAutoFit/>
          </a:bodyPr>
          <a:lstStyle/>
          <a:p>
            <a:r>
              <a:rPr lang="ja-JP" altLang="en-US" sz="1200">
                <a:effectLst>
                  <a:outerShdw blurRad="38100" dist="38100" dir="2700000" algn="tl">
                    <a:srgbClr val="000000">
                      <a:alpha val="43137"/>
                    </a:srgbClr>
                  </a:outerShdw>
                </a:effectLst>
              </a:rPr>
              <a:t>ビジネス ロジック</a:t>
            </a:r>
          </a:p>
        </p:txBody>
      </p:sp>
      <p:sp>
        <p:nvSpPr>
          <p:cNvPr id="78" name="Text Box 19"/>
          <p:cNvSpPr txBox="1">
            <a:spLocks noChangeArrowheads="1"/>
          </p:cNvSpPr>
          <p:nvPr/>
        </p:nvSpPr>
        <p:spPr bwMode="invGray">
          <a:xfrm>
            <a:off x="7054197" y="4826001"/>
            <a:ext cx="1651000" cy="276225"/>
          </a:xfrm>
          <a:prstGeom prst="rect">
            <a:avLst/>
          </a:prstGeom>
          <a:noFill/>
          <a:ln w="9525" algn="ctr">
            <a:noFill/>
            <a:miter lim="800000"/>
            <a:headEnd/>
            <a:tailEnd/>
          </a:ln>
        </p:spPr>
        <p:txBody>
          <a:bodyPr lIns="91436" tIns="45718" rIns="91436" bIns="45718" anchor="ctr">
            <a:spAutoFit/>
          </a:bodyPr>
          <a:lstStyle/>
          <a:p>
            <a:r>
              <a:rPr lang="ja-JP" altLang="en-US" sz="1200">
                <a:effectLst>
                  <a:outerShdw blurRad="38100" dist="38100" dir="2700000" algn="tl">
                    <a:srgbClr val="000000">
                      <a:alpha val="43137"/>
                    </a:srgbClr>
                  </a:outerShdw>
                </a:effectLst>
              </a:rPr>
              <a:t>ビジネス データ</a:t>
            </a:r>
          </a:p>
        </p:txBody>
      </p:sp>
      <p:sp>
        <p:nvSpPr>
          <p:cNvPr id="79" name="角丸四角形 78"/>
          <p:cNvSpPr/>
          <p:nvPr/>
        </p:nvSpPr>
        <p:spPr>
          <a:xfrm>
            <a:off x="3879197" y="3683000"/>
            <a:ext cx="4508500" cy="1397000"/>
          </a:xfrm>
          <a:prstGeom prst="round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anchor="ctr"/>
          <a:lstStyle/>
          <a:p>
            <a:pPr algn="ctr">
              <a:defRPr/>
            </a:pPr>
            <a:endParaRPr lang="ja-JP" altLang="en-US"/>
          </a:p>
        </p:txBody>
      </p:sp>
      <p:sp>
        <p:nvSpPr>
          <p:cNvPr id="80" name="Text Box 19"/>
          <p:cNvSpPr txBox="1">
            <a:spLocks noChangeArrowheads="1"/>
          </p:cNvSpPr>
          <p:nvPr/>
        </p:nvSpPr>
        <p:spPr bwMode="invGray">
          <a:xfrm>
            <a:off x="7117956" y="3676650"/>
            <a:ext cx="1524000" cy="450850"/>
          </a:xfrm>
          <a:prstGeom prst="rect">
            <a:avLst/>
          </a:prstGeom>
          <a:noFill/>
          <a:ln w="9525" algn="ctr">
            <a:noFill/>
            <a:miter lim="800000"/>
            <a:headEnd/>
            <a:tailEnd/>
          </a:ln>
        </p:spPr>
        <p:txBody>
          <a:bodyPr wrap="none" lIns="91436" tIns="45718" rIns="91436" bIns="45718" anchor="ctr"/>
          <a:lstStyle/>
          <a:p>
            <a:r>
              <a:rPr lang="ja-JP" altLang="en-US" sz="1200" dirty="0">
                <a:effectLst>
                  <a:outerShdw blurRad="38100" dist="38100" dir="2700000" algn="tl">
                    <a:srgbClr val="000000">
                      <a:alpha val="43137"/>
                    </a:srgbClr>
                  </a:outerShdw>
                </a:effectLst>
              </a:rPr>
              <a:t>ビジネス プロセスの</a:t>
            </a:r>
            <a:endParaRPr lang="en-US" altLang="ja-JP" sz="1200" dirty="0">
              <a:effectLst>
                <a:outerShdw blurRad="38100" dist="38100" dir="2700000" algn="tl">
                  <a:srgbClr val="000000">
                    <a:alpha val="43137"/>
                  </a:srgbClr>
                </a:outerShdw>
              </a:effectLst>
            </a:endParaRPr>
          </a:p>
          <a:p>
            <a:r>
              <a:rPr lang="ja-JP" altLang="en-US" sz="1200" dirty="0">
                <a:effectLst>
                  <a:outerShdw blurRad="38100" dist="38100" dir="2700000" algn="tl">
                    <a:srgbClr val="000000">
                      <a:alpha val="43137"/>
                    </a:srgbClr>
                  </a:outerShdw>
                </a:effectLst>
              </a:rPr>
              <a:t>サービス公開</a:t>
            </a:r>
          </a:p>
        </p:txBody>
      </p:sp>
      <p:cxnSp>
        <p:nvCxnSpPr>
          <p:cNvPr id="81" name="曲線コネクタ 80"/>
          <p:cNvCxnSpPr/>
          <p:nvPr/>
        </p:nvCxnSpPr>
        <p:spPr>
          <a:xfrm rot="5400000" flipH="1" flipV="1">
            <a:off x="5300010" y="3619501"/>
            <a:ext cx="176213" cy="766762"/>
          </a:xfrm>
          <a:prstGeom prst="curvedConnector3">
            <a:avLst>
              <a:gd name="adj1" fmla="val 169853"/>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82" name="曲線コネクタ 233"/>
          <p:cNvCxnSpPr/>
          <p:nvPr/>
        </p:nvCxnSpPr>
        <p:spPr>
          <a:xfrm flipV="1">
            <a:off x="5158723" y="4232276"/>
            <a:ext cx="612775" cy="333375"/>
          </a:xfrm>
          <a:prstGeom prst="curvedConnector4">
            <a:avLst>
              <a:gd name="adj1" fmla="val 41772"/>
              <a:gd name="adj2" fmla="val 157144"/>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83" name="曲線コネクタ 233"/>
          <p:cNvCxnSpPr/>
          <p:nvPr/>
        </p:nvCxnSpPr>
        <p:spPr>
          <a:xfrm rot="16200000" flipH="1">
            <a:off x="5085698" y="3863976"/>
            <a:ext cx="42862" cy="1328737"/>
          </a:xfrm>
          <a:prstGeom prst="curvedConnector3">
            <a:avLst>
              <a:gd name="adj1" fmla="val 655723"/>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84" name="AutoShape 28"/>
          <p:cNvSpPr>
            <a:spLocks noChangeArrowheads="1"/>
          </p:cNvSpPr>
          <p:nvPr/>
        </p:nvSpPr>
        <p:spPr bwMode="auto">
          <a:xfrm>
            <a:off x="3688698" y="3365500"/>
            <a:ext cx="347663" cy="338138"/>
          </a:xfrm>
          <a:prstGeom prst="upDownArrow">
            <a:avLst>
              <a:gd name="adj1" fmla="val 50000"/>
              <a:gd name="adj2" fmla="val 20000"/>
            </a:avLst>
          </a:prstGeom>
          <a:solidFill>
            <a:srgbClr val="FFC000"/>
          </a:solidFill>
          <a:ln w="12700" algn="ctr">
            <a:solidFill>
              <a:schemeClr val="tx1"/>
            </a:solidFill>
            <a:miter lim="800000"/>
            <a:headEnd/>
            <a:tailEnd/>
          </a:ln>
        </p:spPr>
        <p:txBody>
          <a:bodyPr wrap="none" lIns="91436" tIns="45718" rIns="91436" bIns="45718" anchor="ctr"/>
          <a:lstStyle/>
          <a:p>
            <a:endParaRPr lang="ja-JP" altLang="en-US"/>
          </a:p>
        </p:txBody>
      </p:sp>
      <p:sp>
        <p:nvSpPr>
          <p:cNvPr id="85" name="AutoShape 28"/>
          <p:cNvSpPr>
            <a:spLocks noChangeArrowheads="1"/>
          </p:cNvSpPr>
          <p:nvPr/>
        </p:nvSpPr>
        <p:spPr bwMode="auto">
          <a:xfrm>
            <a:off x="3688698" y="4995864"/>
            <a:ext cx="347663" cy="338137"/>
          </a:xfrm>
          <a:prstGeom prst="upDownArrow">
            <a:avLst>
              <a:gd name="adj1" fmla="val 50000"/>
              <a:gd name="adj2" fmla="val 20000"/>
            </a:avLst>
          </a:prstGeom>
          <a:solidFill>
            <a:srgbClr val="FFC000"/>
          </a:solidFill>
          <a:ln w="12700" algn="ctr">
            <a:solidFill>
              <a:schemeClr val="tx1"/>
            </a:solidFill>
            <a:miter lim="800000"/>
            <a:headEnd/>
            <a:tailEnd/>
          </a:ln>
        </p:spPr>
        <p:txBody>
          <a:bodyPr wrap="none" lIns="91436" tIns="45718" rIns="91436" bIns="45718" anchor="ctr"/>
          <a:lstStyle/>
          <a:p>
            <a:endParaRPr lang="ja-JP" altLang="en-US"/>
          </a:p>
        </p:txBody>
      </p:sp>
      <p:sp>
        <p:nvSpPr>
          <p:cNvPr id="86" name="Text Box 14"/>
          <p:cNvSpPr txBox="1">
            <a:spLocks noChangeArrowheads="1"/>
          </p:cNvSpPr>
          <p:nvPr/>
        </p:nvSpPr>
        <p:spPr bwMode="invGray">
          <a:xfrm>
            <a:off x="1783698" y="2565400"/>
            <a:ext cx="2017713" cy="647700"/>
          </a:xfrm>
          <a:prstGeom prst="rect">
            <a:avLst/>
          </a:prstGeom>
          <a:noFill/>
          <a:ln w="9525" algn="ctr">
            <a:noFill/>
            <a:miter lim="800000"/>
            <a:headEnd/>
            <a:tailEnd/>
          </a:ln>
        </p:spPr>
        <p:txBody>
          <a:bodyPr lIns="91436" tIns="45718" rIns="91436" bIns="45718" anchor="ctr"/>
          <a:lstStyle/>
          <a:p>
            <a:r>
              <a:rPr lang="ja-JP" altLang="en-US" sz="1600" dirty="0">
                <a:effectLst>
                  <a:outerShdw blurRad="38100" dist="38100" dir="2700000" algn="tl">
                    <a:srgbClr val="000000">
                      <a:alpha val="43137"/>
                    </a:srgbClr>
                  </a:outerShdw>
                </a:effectLst>
              </a:rPr>
              <a:t>プレゼンテーション</a:t>
            </a:r>
            <a:br>
              <a:rPr lang="en-US" altLang="ja-JP" sz="1600" dirty="0">
                <a:effectLst>
                  <a:outerShdw blurRad="38100" dist="38100" dir="2700000" algn="tl">
                    <a:srgbClr val="000000">
                      <a:alpha val="43137"/>
                    </a:srgbClr>
                  </a:outerShdw>
                </a:effectLst>
              </a:rPr>
            </a:br>
            <a:r>
              <a:rPr lang="ja-JP" altLang="en-US" sz="1600" dirty="0">
                <a:effectLst>
                  <a:outerShdw blurRad="38100" dist="38100" dir="2700000" algn="tl">
                    <a:srgbClr val="000000">
                      <a:alpha val="43137"/>
                    </a:srgbClr>
                  </a:outerShdw>
                </a:effectLst>
              </a:rPr>
              <a:t>レイヤ</a:t>
            </a:r>
          </a:p>
        </p:txBody>
      </p:sp>
      <p:sp>
        <p:nvSpPr>
          <p:cNvPr id="87" name="Text Box 21"/>
          <p:cNvSpPr txBox="1">
            <a:spLocks noChangeArrowheads="1"/>
          </p:cNvSpPr>
          <p:nvPr/>
        </p:nvSpPr>
        <p:spPr bwMode="auto">
          <a:xfrm>
            <a:off x="7181198" y="6286501"/>
            <a:ext cx="1408113" cy="309563"/>
          </a:xfrm>
          <a:prstGeom prst="rect">
            <a:avLst/>
          </a:prstGeom>
          <a:noFill/>
          <a:ln w="9525" algn="ctr">
            <a:noFill/>
            <a:miter lim="800000"/>
            <a:headEnd/>
            <a:tailEnd/>
          </a:ln>
        </p:spPr>
        <p:txBody>
          <a:bodyPr lIns="91436" tIns="45718" rIns="91436" bIns="45718" anchor="ctr">
            <a:spAutoFit/>
          </a:bodyPr>
          <a:lstStyle/>
          <a:p>
            <a:r>
              <a:rPr lang="ja-JP" altLang="en-US" sz="1400" dirty="0">
                <a:effectLst>
                  <a:outerShdw blurRad="38100" dist="38100" dir="2700000" algn="tl">
                    <a:srgbClr val="000000">
                      <a:alpha val="43137"/>
                    </a:srgbClr>
                  </a:outerShdw>
                </a:effectLst>
              </a:rPr>
              <a:t>外部サービス</a:t>
            </a:r>
          </a:p>
        </p:txBody>
      </p:sp>
      <p:grpSp>
        <p:nvGrpSpPr>
          <p:cNvPr id="69" name="グループ化 247"/>
          <p:cNvGrpSpPr/>
          <p:nvPr/>
        </p:nvGrpSpPr>
        <p:grpSpPr>
          <a:xfrm>
            <a:off x="4069698" y="5397500"/>
            <a:ext cx="523875" cy="381000"/>
            <a:chOff x="9448800" y="4191000"/>
            <a:chExt cx="533400" cy="381000"/>
          </a:xfrm>
          <a:solidFill>
            <a:schemeClr val="bg1">
              <a:lumMod val="65000"/>
            </a:schemeClr>
          </a:solidFill>
          <a:scene3d>
            <a:camera prst="isometricLeftDown"/>
            <a:lightRig rig="threePt" dir="t"/>
          </a:scene3d>
        </p:grpSpPr>
        <p:sp>
          <p:nvSpPr>
            <p:cNvPr id="89" name="Line 64"/>
            <p:cNvSpPr>
              <a:spLocks noChangeShapeType="1"/>
            </p:cNvSpPr>
            <p:nvPr/>
          </p:nvSpPr>
          <p:spPr bwMode="invGray">
            <a:xfrm>
              <a:off x="9525000" y="4419600"/>
              <a:ext cx="323144" cy="0"/>
            </a:xfrm>
            <a:prstGeom prst="line">
              <a:avLst/>
            </a:prstGeom>
            <a:grpFill/>
            <a:ln w="28575">
              <a:solidFill>
                <a:schemeClr val="tx1"/>
              </a:solidFill>
              <a:round/>
              <a:headEnd/>
              <a:tailEnd/>
            </a:ln>
          </p:spPr>
          <p:txBody>
            <a:bodyPr anchor="ctr">
              <a:spAutoFit/>
            </a:bodyPr>
            <a:lstStyle/>
            <a:p>
              <a:pPr>
                <a:defRPr/>
              </a:pPr>
              <a:endParaRPr lang="ja-JP" altLang="en-US"/>
            </a:p>
          </p:txBody>
        </p:sp>
        <p:pic>
          <p:nvPicPr>
            <p:cNvPr id="90" name="Picture 66" descr="orange-ball_tiny"/>
            <p:cNvPicPr>
              <a:picLocks noChangeAspect="1" noChangeArrowheads="1"/>
            </p:cNvPicPr>
            <p:nvPr/>
          </p:nvPicPr>
          <p:blipFill>
            <a:blip r:embed="rId36" cstate="print"/>
            <a:srcRect/>
            <a:stretch>
              <a:fillRect/>
            </a:stretch>
          </p:blipFill>
          <p:spPr bwMode="auto">
            <a:xfrm>
              <a:off x="9448800" y="4359243"/>
              <a:ext cx="103011" cy="128257"/>
            </a:xfrm>
            <a:prstGeom prst="rect">
              <a:avLst/>
            </a:prstGeom>
            <a:grpFill/>
            <a:ln w="9525">
              <a:noFill/>
              <a:miter lim="800000"/>
              <a:headEnd/>
              <a:tailEnd/>
            </a:ln>
          </p:spPr>
        </p:pic>
        <p:sp>
          <p:nvSpPr>
            <p:cNvPr id="91" name="直方体 90"/>
            <p:cNvSpPr/>
            <p:nvPr/>
          </p:nvSpPr>
          <p:spPr>
            <a:xfrm>
              <a:off x="9601200" y="4191000"/>
              <a:ext cx="381000" cy="381000"/>
            </a:xfrm>
            <a:prstGeom prst="cube">
              <a:avLst>
                <a:gd name="adj" fmla="val 25000"/>
              </a:avLst>
            </a:prstGeom>
            <a:solidFill>
              <a:srgbClr val="9966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grpSp>
        <p:nvGrpSpPr>
          <p:cNvPr id="73" name="グループ化 259"/>
          <p:cNvGrpSpPr/>
          <p:nvPr/>
        </p:nvGrpSpPr>
        <p:grpSpPr>
          <a:xfrm>
            <a:off x="6355698" y="5397500"/>
            <a:ext cx="523875" cy="381000"/>
            <a:chOff x="9448800" y="4191000"/>
            <a:chExt cx="533400" cy="381000"/>
          </a:xfrm>
          <a:solidFill>
            <a:schemeClr val="bg1">
              <a:lumMod val="65000"/>
            </a:schemeClr>
          </a:solidFill>
          <a:scene3d>
            <a:camera prst="isometricLeftDown"/>
            <a:lightRig rig="threePt" dir="t"/>
          </a:scene3d>
        </p:grpSpPr>
        <p:sp>
          <p:nvSpPr>
            <p:cNvPr id="93" name="Line 64"/>
            <p:cNvSpPr>
              <a:spLocks noChangeShapeType="1"/>
            </p:cNvSpPr>
            <p:nvPr/>
          </p:nvSpPr>
          <p:spPr bwMode="invGray">
            <a:xfrm>
              <a:off x="9525000" y="4419600"/>
              <a:ext cx="323144" cy="0"/>
            </a:xfrm>
            <a:prstGeom prst="line">
              <a:avLst/>
            </a:prstGeom>
            <a:grpFill/>
            <a:ln w="28575">
              <a:solidFill>
                <a:schemeClr val="tx1"/>
              </a:solidFill>
              <a:round/>
              <a:headEnd/>
              <a:tailEnd/>
            </a:ln>
          </p:spPr>
          <p:txBody>
            <a:bodyPr anchor="ctr">
              <a:spAutoFit/>
            </a:bodyPr>
            <a:lstStyle/>
            <a:p>
              <a:pPr>
                <a:defRPr/>
              </a:pPr>
              <a:endParaRPr lang="ja-JP" altLang="en-US"/>
            </a:p>
          </p:txBody>
        </p:sp>
        <p:pic>
          <p:nvPicPr>
            <p:cNvPr id="94" name="Picture 66" descr="orange-ball_tiny"/>
            <p:cNvPicPr>
              <a:picLocks noChangeAspect="1" noChangeArrowheads="1"/>
            </p:cNvPicPr>
            <p:nvPr/>
          </p:nvPicPr>
          <p:blipFill>
            <a:blip r:embed="rId36" cstate="print"/>
            <a:srcRect/>
            <a:stretch>
              <a:fillRect/>
            </a:stretch>
          </p:blipFill>
          <p:spPr bwMode="auto">
            <a:xfrm>
              <a:off x="9448800" y="4359243"/>
              <a:ext cx="103011" cy="128257"/>
            </a:xfrm>
            <a:prstGeom prst="rect">
              <a:avLst/>
            </a:prstGeom>
            <a:grpFill/>
            <a:ln w="9525">
              <a:noFill/>
              <a:miter lim="800000"/>
              <a:headEnd/>
              <a:tailEnd/>
            </a:ln>
          </p:spPr>
        </p:pic>
        <p:sp>
          <p:nvSpPr>
            <p:cNvPr id="95" name="直方体 94"/>
            <p:cNvSpPr/>
            <p:nvPr/>
          </p:nvSpPr>
          <p:spPr>
            <a:xfrm>
              <a:off x="9601200" y="4191000"/>
              <a:ext cx="381000" cy="381000"/>
            </a:xfrm>
            <a:prstGeom prst="cube">
              <a:avLst>
                <a:gd name="adj" fmla="val 25000"/>
              </a:avLst>
            </a:prstGeom>
            <a:solidFill>
              <a:srgbClr val="9966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sp>
        <p:nvSpPr>
          <p:cNvPr id="96" name="Text Box 19"/>
          <p:cNvSpPr txBox="1">
            <a:spLocks noChangeArrowheads="1"/>
          </p:cNvSpPr>
          <p:nvPr/>
        </p:nvSpPr>
        <p:spPr bwMode="invGray">
          <a:xfrm>
            <a:off x="4577697" y="5397501"/>
            <a:ext cx="1397000" cy="461963"/>
          </a:xfrm>
          <a:prstGeom prst="rect">
            <a:avLst/>
          </a:prstGeom>
          <a:noFill/>
          <a:ln w="9525" algn="ctr">
            <a:noFill/>
            <a:miter lim="800000"/>
            <a:headEnd/>
            <a:tailEnd/>
          </a:ln>
        </p:spPr>
        <p:txBody>
          <a:bodyPr lIns="91436" tIns="45718" rIns="91436" bIns="45718" anchor="ctr">
            <a:spAutoFit/>
          </a:bodyPr>
          <a:lstStyle/>
          <a:p>
            <a:r>
              <a:rPr lang="ja-JP" altLang="en-US" sz="1200" dirty="0">
                <a:effectLst>
                  <a:outerShdw blurRad="38100" dist="38100" dir="2700000" algn="tl">
                    <a:srgbClr val="000000">
                      <a:alpha val="43137"/>
                    </a:srgbClr>
                  </a:outerShdw>
                </a:effectLst>
              </a:rPr>
              <a:t>データアクセス</a:t>
            </a:r>
            <a:br>
              <a:rPr lang="en-US" altLang="ja-JP" sz="1200" dirty="0">
                <a:effectLst>
                  <a:outerShdw blurRad="38100" dist="38100" dir="2700000" algn="tl">
                    <a:srgbClr val="000000">
                      <a:alpha val="43137"/>
                    </a:srgbClr>
                  </a:outerShdw>
                </a:effectLst>
              </a:rPr>
            </a:br>
            <a:r>
              <a:rPr lang="ja-JP" altLang="en-US" sz="1200" dirty="0">
                <a:effectLst>
                  <a:outerShdw blurRad="38100" dist="38100" dir="2700000" algn="tl">
                    <a:srgbClr val="000000">
                      <a:alpha val="43137"/>
                    </a:srgbClr>
                  </a:outerShdw>
                </a:effectLst>
              </a:rPr>
              <a:t>ロジック</a:t>
            </a:r>
          </a:p>
        </p:txBody>
      </p:sp>
      <p:sp>
        <p:nvSpPr>
          <p:cNvPr id="97" name="Text Box 19"/>
          <p:cNvSpPr txBox="1">
            <a:spLocks noChangeArrowheads="1"/>
          </p:cNvSpPr>
          <p:nvPr/>
        </p:nvSpPr>
        <p:spPr bwMode="invGray">
          <a:xfrm>
            <a:off x="6990697" y="5397501"/>
            <a:ext cx="1460500" cy="461963"/>
          </a:xfrm>
          <a:prstGeom prst="rect">
            <a:avLst/>
          </a:prstGeom>
          <a:noFill/>
          <a:ln w="9525" algn="ctr">
            <a:noFill/>
            <a:miter lim="800000"/>
            <a:headEnd/>
            <a:tailEnd/>
          </a:ln>
        </p:spPr>
        <p:txBody>
          <a:bodyPr lIns="91436" tIns="45718" rIns="91436" bIns="45718" anchor="ctr">
            <a:spAutoFit/>
          </a:bodyPr>
          <a:lstStyle/>
          <a:p>
            <a:r>
              <a:rPr lang="ja-JP" altLang="en-US" sz="1200">
                <a:effectLst>
                  <a:outerShdw blurRad="38100" dist="38100" dir="2700000" algn="tl">
                    <a:srgbClr val="000000">
                      <a:alpha val="43137"/>
                    </a:srgbClr>
                  </a:outerShdw>
                </a:effectLst>
              </a:rPr>
              <a:t>外部サービス</a:t>
            </a:r>
            <a:br>
              <a:rPr lang="en-US" altLang="ja-JP" sz="1200">
                <a:effectLst>
                  <a:outerShdw blurRad="38100" dist="38100" dir="2700000" algn="tl">
                    <a:srgbClr val="000000">
                      <a:alpha val="43137"/>
                    </a:srgbClr>
                  </a:outerShdw>
                </a:effectLst>
              </a:rPr>
            </a:br>
            <a:r>
              <a:rPr lang="ja-JP" altLang="en-US" sz="1200">
                <a:effectLst>
                  <a:outerShdw blurRad="38100" dist="38100" dir="2700000" algn="tl">
                    <a:srgbClr val="000000">
                      <a:alpha val="43137"/>
                    </a:srgbClr>
                  </a:outerShdw>
                </a:effectLst>
              </a:rPr>
              <a:t>アクセス ロジック</a:t>
            </a:r>
          </a:p>
        </p:txBody>
      </p:sp>
      <p:sp>
        <p:nvSpPr>
          <p:cNvPr id="98" name="AutoShape 28"/>
          <p:cNvSpPr>
            <a:spLocks noChangeArrowheads="1"/>
          </p:cNvSpPr>
          <p:nvPr/>
        </p:nvSpPr>
        <p:spPr bwMode="auto">
          <a:xfrm>
            <a:off x="3688698" y="5969000"/>
            <a:ext cx="347663" cy="338138"/>
          </a:xfrm>
          <a:prstGeom prst="upDownArrow">
            <a:avLst>
              <a:gd name="adj1" fmla="val 50000"/>
              <a:gd name="adj2" fmla="val 20000"/>
            </a:avLst>
          </a:prstGeom>
          <a:solidFill>
            <a:srgbClr val="FFC000"/>
          </a:solidFill>
          <a:ln w="12700" algn="ctr">
            <a:solidFill>
              <a:schemeClr val="tx1"/>
            </a:solidFill>
            <a:miter lim="800000"/>
            <a:headEnd/>
            <a:tailEnd/>
          </a:ln>
        </p:spPr>
        <p:txBody>
          <a:bodyPr wrap="none" lIns="91436" tIns="45718" rIns="91436" bIns="45718" anchor="ctr"/>
          <a:lstStyle/>
          <a:p>
            <a:endParaRPr lang="ja-JP" altLang="en-US"/>
          </a:p>
        </p:txBody>
      </p:sp>
      <p:sp>
        <p:nvSpPr>
          <p:cNvPr id="99" name="Rectangle 4"/>
          <p:cNvSpPr>
            <a:spLocks noChangeArrowheads="1"/>
          </p:cNvSpPr>
          <p:nvPr>
            <p:custDataLst>
              <p:tags r:id="rId4"/>
            </p:custDataLst>
          </p:nvPr>
        </p:nvSpPr>
        <p:spPr bwMode="auto">
          <a:xfrm rot="5400000">
            <a:off x="7451289" y="3665102"/>
            <a:ext cx="5459410" cy="783512"/>
          </a:xfrm>
          <a:prstGeom prst="rect">
            <a:avLst/>
          </a:prstGeom>
          <a:solidFill>
            <a:srgbClr val="68217A"/>
          </a:solidFill>
          <a:ln w="9525" cap="flat" cmpd="sng" algn="ctr">
            <a:noFill/>
            <a:prstDash val="solid"/>
            <a:headEnd/>
            <a:tailEnd/>
          </a:ln>
          <a:effectLst/>
          <a:extLst>
            <a:ext uri="{91240B29-F687-4F45-9708-019B960494DF}">
              <a14:hiddenLine xmlns:a14="http://schemas.microsoft.com/office/drawing/2010/main" w="9525" cap="flat" cmpd="sng" algn="ctr">
                <a:solidFill>
                  <a:schemeClr val="accent4"/>
                </a:solidFill>
                <a:prstDash val="solid"/>
                <a:headEnd/>
                <a:tailEnd/>
              </a14:hiddenLine>
            </a:ext>
          </a:extLst>
        </p:spPr>
        <p:style>
          <a:lnRef idx="1">
            <a:schemeClr val="accent4"/>
          </a:lnRef>
          <a:fillRef idx="3">
            <a:schemeClr val="accent4"/>
          </a:fillRef>
          <a:effectRef idx="2">
            <a:schemeClr val="accent4"/>
          </a:effectRef>
          <a:fontRef idx="minor">
            <a:schemeClr val="lt1"/>
          </a:fontRef>
        </p:style>
        <p:txBody>
          <a:bodyPr wrap="none" lIns="91436" tIns="45718" rIns="91436" bIns="45718" anchor="ctr">
            <a:flatTx/>
          </a:bodyPr>
          <a:lstStyle/>
          <a:p>
            <a:pPr algn="ctr">
              <a:defRPr/>
            </a:pPr>
            <a:r>
              <a:rPr lang="ja-JP" altLang="en-US" sz="1300" dirty="0">
                <a:solidFill>
                  <a:srgbClr val="FFFFFF"/>
                </a:solidFill>
              </a:rPr>
              <a:t>アプリケーション ライフサイクル マネジメント</a:t>
            </a:r>
            <a:endParaRPr lang="en-US" altLang="ja-JP" sz="1300" dirty="0">
              <a:solidFill>
                <a:srgbClr val="FFFFFF"/>
              </a:solidFill>
            </a:endParaRPr>
          </a:p>
          <a:p>
            <a:pPr algn="ctr">
              <a:defRPr/>
            </a:pPr>
            <a:r>
              <a:rPr lang="en-US" altLang="ja-JP" sz="1300" dirty="0">
                <a:solidFill>
                  <a:srgbClr val="FFFFFF"/>
                </a:solidFill>
              </a:rPr>
              <a:t>(</a:t>
            </a:r>
            <a:r>
              <a:rPr lang="ja-JP" altLang="en-US" sz="1300" dirty="0">
                <a:solidFill>
                  <a:srgbClr val="FFFFFF"/>
                </a:solidFill>
              </a:rPr>
              <a:t>設計 ～ 開発 ～ テスト、</a:t>
            </a:r>
            <a:br>
              <a:rPr lang="en-US" altLang="ja-JP" sz="1300" dirty="0">
                <a:solidFill>
                  <a:srgbClr val="FFFFFF"/>
                </a:solidFill>
              </a:rPr>
            </a:br>
            <a:r>
              <a:rPr lang="ja-JP" altLang="en-US" sz="1300" dirty="0">
                <a:solidFill>
                  <a:srgbClr val="FFFFFF"/>
                </a:solidFill>
              </a:rPr>
              <a:t>構成管理／プロジェクト管理）</a:t>
            </a:r>
          </a:p>
        </p:txBody>
      </p:sp>
      <p:grpSp>
        <p:nvGrpSpPr>
          <p:cNvPr id="88" name="Group 17"/>
          <p:cNvGrpSpPr>
            <a:grpSpLocks/>
          </p:cNvGrpSpPr>
          <p:nvPr/>
        </p:nvGrpSpPr>
        <p:grpSpPr bwMode="auto">
          <a:xfrm>
            <a:off x="4196698" y="3810000"/>
            <a:ext cx="962025" cy="889000"/>
            <a:chOff x="3229" y="3003"/>
            <a:chExt cx="1451" cy="1143"/>
          </a:xfrm>
          <a:solidFill>
            <a:srgbClr val="00CC00"/>
          </a:solidFill>
        </p:grpSpPr>
        <p:grpSp>
          <p:nvGrpSpPr>
            <p:cNvPr id="92" name="Group 18"/>
            <p:cNvGrpSpPr>
              <a:grpSpLocks/>
            </p:cNvGrpSpPr>
            <p:nvPr/>
          </p:nvGrpSpPr>
          <p:grpSpPr bwMode="auto">
            <a:xfrm>
              <a:off x="3229" y="3003"/>
              <a:ext cx="376" cy="343"/>
              <a:chOff x="3158" y="3103"/>
              <a:chExt cx="376" cy="343"/>
            </a:xfrm>
            <a:grpFill/>
          </p:grpSpPr>
          <p:sp>
            <p:nvSpPr>
              <p:cNvPr id="115" name="AutoShape 19"/>
              <p:cNvSpPr>
                <a:spLocks noChangeArrowheads="1"/>
              </p:cNvSpPr>
              <p:nvPr/>
            </p:nvSpPr>
            <p:spPr bwMode="auto">
              <a:xfrm>
                <a:off x="3158" y="3103"/>
                <a:ext cx="376" cy="343"/>
              </a:xfrm>
              <a:prstGeom prst="roundRect">
                <a:avLst>
                  <a:gd name="adj" fmla="val 16667"/>
                </a:avLst>
              </a:prstGeom>
              <a:grpFill/>
              <a:ln w="25400" algn="ctr">
                <a:solidFill>
                  <a:schemeClr val="bg1"/>
                </a:solidFill>
                <a:round/>
                <a:headEnd/>
                <a:tailEnd/>
              </a:ln>
              <a:effectLst/>
            </p:spPr>
            <p:txBody>
              <a:bodyPr wrap="none" anchor="ctr"/>
              <a:lstStyle/>
              <a:p>
                <a:pPr algn="ctr">
                  <a:lnSpc>
                    <a:spcPct val="75000"/>
                  </a:lnSpc>
                  <a:defRPr/>
                </a:pPr>
                <a:endParaRPr lang="ja-JP" altLang="ja-JP" sz="1600" b="1" dirty="0">
                  <a:solidFill>
                    <a:schemeClr val="bg2"/>
                  </a:solidFill>
                </a:endParaRPr>
              </a:p>
            </p:txBody>
          </p:sp>
          <p:sp>
            <p:nvSpPr>
              <p:cNvPr id="116" name="Line 20"/>
              <p:cNvSpPr>
                <a:spLocks noChangeShapeType="1"/>
              </p:cNvSpPr>
              <p:nvPr/>
            </p:nvSpPr>
            <p:spPr bwMode="auto">
              <a:xfrm>
                <a:off x="3162" y="3206"/>
                <a:ext cx="370" cy="0"/>
              </a:xfrm>
              <a:prstGeom prst="line">
                <a:avLst/>
              </a:prstGeom>
              <a:grpFill/>
              <a:ln w="12700">
                <a:solidFill>
                  <a:schemeClr val="bg1"/>
                </a:solidFill>
                <a:round/>
                <a:headEnd/>
                <a:tailEnd/>
              </a:ln>
            </p:spPr>
            <p:txBody>
              <a:bodyPr anchor="ctr"/>
              <a:lstStyle/>
              <a:p>
                <a:pPr>
                  <a:defRPr/>
                </a:pPr>
                <a:endParaRPr lang="ja-JP" altLang="en-US"/>
              </a:p>
            </p:txBody>
          </p:sp>
        </p:grpSp>
        <p:grpSp>
          <p:nvGrpSpPr>
            <p:cNvPr id="100" name="Group 21"/>
            <p:cNvGrpSpPr>
              <a:grpSpLocks/>
            </p:cNvGrpSpPr>
            <p:nvPr/>
          </p:nvGrpSpPr>
          <p:grpSpPr bwMode="auto">
            <a:xfrm>
              <a:off x="4074" y="3264"/>
              <a:ext cx="378" cy="339"/>
              <a:chOff x="3157" y="3105"/>
              <a:chExt cx="378" cy="339"/>
            </a:xfrm>
            <a:grpFill/>
          </p:grpSpPr>
          <p:sp>
            <p:nvSpPr>
              <p:cNvPr id="113" name="AutoShape 22"/>
              <p:cNvSpPr>
                <a:spLocks noChangeArrowheads="1"/>
              </p:cNvSpPr>
              <p:nvPr/>
            </p:nvSpPr>
            <p:spPr bwMode="auto">
              <a:xfrm>
                <a:off x="3157" y="3105"/>
                <a:ext cx="378" cy="339"/>
              </a:xfrm>
              <a:prstGeom prst="roundRect">
                <a:avLst>
                  <a:gd name="adj" fmla="val 16667"/>
                </a:avLst>
              </a:prstGeom>
              <a:grpFill/>
              <a:ln w="25400" algn="ctr">
                <a:solidFill>
                  <a:schemeClr val="bg1"/>
                </a:solidFill>
                <a:round/>
                <a:headEnd/>
                <a:tailEnd/>
              </a:ln>
              <a:effectLst/>
            </p:spPr>
            <p:txBody>
              <a:bodyPr wrap="none" anchor="ctr"/>
              <a:lstStyle/>
              <a:p>
                <a:pPr algn="ctr">
                  <a:lnSpc>
                    <a:spcPct val="75000"/>
                  </a:lnSpc>
                  <a:defRPr/>
                </a:pPr>
                <a:endParaRPr lang="ja-JP" altLang="ja-JP" sz="1600" b="1" dirty="0">
                  <a:solidFill>
                    <a:schemeClr val="bg2"/>
                  </a:solidFill>
                </a:endParaRPr>
              </a:p>
            </p:txBody>
          </p:sp>
          <p:sp>
            <p:nvSpPr>
              <p:cNvPr id="114" name="Line 23"/>
              <p:cNvSpPr>
                <a:spLocks noChangeShapeType="1"/>
              </p:cNvSpPr>
              <p:nvPr/>
            </p:nvSpPr>
            <p:spPr bwMode="auto">
              <a:xfrm>
                <a:off x="3162" y="3206"/>
                <a:ext cx="370" cy="0"/>
              </a:xfrm>
              <a:prstGeom prst="line">
                <a:avLst/>
              </a:prstGeom>
              <a:grpFill/>
              <a:ln w="12700">
                <a:solidFill>
                  <a:schemeClr val="bg1"/>
                </a:solidFill>
                <a:round/>
                <a:headEnd/>
                <a:tailEnd/>
              </a:ln>
            </p:spPr>
            <p:txBody>
              <a:bodyPr anchor="ctr"/>
              <a:lstStyle/>
              <a:p>
                <a:pPr>
                  <a:defRPr/>
                </a:pPr>
                <a:endParaRPr lang="ja-JP" altLang="en-US"/>
              </a:p>
            </p:txBody>
          </p:sp>
        </p:grpSp>
        <p:grpSp>
          <p:nvGrpSpPr>
            <p:cNvPr id="101" name="Group 24"/>
            <p:cNvGrpSpPr>
              <a:grpSpLocks/>
            </p:cNvGrpSpPr>
            <p:nvPr/>
          </p:nvGrpSpPr>
          <p:grpSpPr bwMode="auto">
            <a:xfrm>
              <a:off x="3411" y="3556"/>
              <a:ext cx="378" cy="343"/>
              <a:chOff x="3157" y="3103"/>
              <a:chExt cx="378" cy="343"/>
            </a:xfrm>
            <a:grpFill/>
          </p:grpSpPr>
          <p:sp>
            <p:nvSpPr>
              <p:cNvPr id="111" name="AutoShape 25"/>
              <p:cNvSpPr>
                <a:spLocks noChangeArrowheads="1"/>
              </p:cNvSpPr>
              <p:nvPr/>
            </p:nvSpPr>
            <p:spPr bwMode="auto">
              <a:xfrm>
                <a:off x="3157" y="3103"/>
                <a:ext cx="378" cy="343"/>
              </a:xfrm>
              <a:prstGeom prst="roundRect">
                <a:avLst>
                  <a:gd name="adj" fmla="val 16667"/>
                </a:avLst>
              </a:prstGeom>
              <a:grpFill/>
              <a:ln w="25400" algn="ctr">
                <a:solidFill>
                  <a:schemeClr val="bg1"/>
                </a:solidFill>
                <a:round/>
                <a:headEnd/>
                <a:tailEnd/>
              </a:ln>
              <a:effectLst/>
            </p:spPr>
            <p:txBody>
              <a:bodyPr wrap="none" anchor="ctr"/>
              <a:lstStyle/>
              <a:p>
                <a:pPr algn="ctr">
                  <a:lnSpc>
                    <a:spcPct val="75000"/>
                  </a:lnSpc>
                  <a:defRPr/>
                </a:pPr>
                <a:endParaRPr lang="ja-JP" altLang="ja-JP" sz="1600" b="1" dirty="0">
                  <a:solidFill>
                    <a:schemeClr val="bg2"/>
                  </a:solidFill>
                </a:endParaRPr>
              </a:p>
            </p:txBody>
          </p:sp>
          <p:sp>
            <p:nvSpPr>
              <p:cNvPr id="112" name="Line 26"/>
              <p:cNvSpPr>
                <a:spLocks noChangeShapeType="1"/>
              </p:cNvSpPr>
              <p:nvPr/>
            </p:nvSpPr>
            <p:spPr bwMode="auto">
              <a:xfrm>
                <a:off x="3162" y="3206"/>
                <a:ext cx="370" cy="0"/>
              </a:xfrm>
              <a:prstGeom prst="line">
                <a:avLst/>
              </a:prstGeom>
              <a:grpFill/>
              <a:ln w="12700">
                <a:solidFill>
                  <a:schemeClr val="bg1"/>
                </a:solidFill>
                <a:round/>
                <a:headEnd/>
                <a:tailEnd/>
              </a:ln>
            </p:spPr>
            <p:txBody>
              <a:bodyPr anchor="ctr"/>
              <a:lstStyle/>
              <a:p>
                <a:pPr>
                  <a:defRPr/>
                </a:pPr>
                <a:endParaRPr lang="ja-JP" altLang="en-US"/>
              </a:p>
            </p:txBody>
          </p:sp>
        </p:grpSp>
        <p:grpSp>
          <p:nvGrpSpPr>
            <p:cNvPr id="102" name="Group 27"/>
            <p:cNvGrpSpPr>
              <a:grpSpLocks/>
            </p:cNvGrpSpPr>
            <p:nvPr/>
          </p:nvGrpSpPr>
          <p:grpSpPr bwMode="auto">
            <a:xfrm>
              <a:off x="4304" y="3803"/>
              <a:ext cx="376" cy="343"/>
              <a:chOff x="3159" y="3101"/>
              <a:chExt cx="376" cy="343"/>
            </a:xfrm>
            <a:grpFill/>
          </p:grpSpPr>
          <p:sp>
            <p:nvSpPr>
              <p:cNvPr id="109" name="AutoShape 28"/>
              <p:cNvSpPr>
                <a:spLocks noChangeArrowheads="1"/>
              </p:cNvSpPr>
              <p:nvPr/>
            </p:nvSpPr>
            <p:spPr bwMode="auto">
              <a:xfrm>
                <a:off x="3159" y="3101"/>
                <a:ext cx="376" cy="343"/>
              </a:xfrm>
              <a:prstGeom prst="roundRect">
                <a:avLst>
                  <a:gd name="adj" fmla="val 16667"/>
                </a:avLst>
              </a:prstGeom>
              <a:grpFill/>
              <a:ln w="25400" algn="ctr">
                <a:solidFill>
                  <a:schemeClr val="bg1"/>
                </a:solidFill>
                <a:round/>
                <a:headEnd/>
                <a:tailEnd/>
              </a:ln>
              <a:effectLst/>
            </p:spPr>
            <p:txBody>
              <a:bodyPr wrap="none" anchor="ctr"/>
              <a:lstStyle/>
              <a:p>
                <a:pPr algn="ctr">
                  <a:lnSpc>
                    <a:spcPct val="75000"/>
                  </a:lnSpc>
                  <a:defRPr/>
                </a:pPr>
                <a:endParaRPr lang="ja-JP" altLang="ja-JP" sz="1600" b="1" dirty="0">
                  <a:solidFill>
                    <a:schemeClr val="bg2"/>
                  </a:solidFill>
                </a:endParaRPr>
              </a:p>
            </p:txBody>
          </p:sp>
          <p:sp>
            <p:nvSpPr>
              <p:cNvPr id="110" name="Line 29"/>
              <p:cNvSpPr>
                <a:spLocks noChangeShapeType="1"/>
              </p:cNvSpPr>
              <p:nvPr/>
            </p:nvSpPr>
            <p:spPr bwMode="auto">
              <a:xfrm>
                <a:off x="3162" y="3206"/>
                <a:ext cx="370" cy="0"/>
              </a:xfrm>
              <a:prstGeom prst="line">
                <a:avLst/>
              </a:prstGeom>
              <a:grpFill/>
              <a:ln w="12700">
                <a:solidFill>
                  <a:schemeClr val="bg1"/>
                </a:solidFill>
                <a:round/>
                <a:headEnd/>
                <a:tailEnd/>
              </a:ln>
            </p:spPr>
            <p:txBody>
              <a:bodyPr anchor="ctr"/>
              <a:lstStyle/>
              <a:p>
                <a:pPr>
                  <a:defRPr/>
                </a:pPr>
                <a:endParaRPr lang="ja-JP" altLang="en-US"/>
              </a:p>
            </p:txBody>
          </p:sp>
        </p:grpSp>
        <p:sp>
          <p:nvSpPr>
            <p:cNvPr id="105" name="Arc 30"/>
            <p:cNvSpPr>
              <a:spLocks/>
            </p:cNvSpPr>
            <p:nvPr/>
          </p:nvSpPr>
          <p:spPr bwMode="auto">
            <a:xfrm>
              <a:off x="3625" y="3138"/>
              <a:ext cx="511" cy="1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pFill/>
            <a:ln w="25400">
              <a:solidFill>
                <a:schemeClr val="bg1"/>
              </a:solidFill>
              <a:round/>
              <a:headEnd/>
              <a:tailEnd type="triangle" w="med" len="med"/>
            </a:ln>
          </p:spPr>
          <p:txBody>
            <a:bodyPr wrap="none" anchor="ctr"/>
            <a:lstStyle/>
            <a:p>
              <a:pPr>
                <a:defRPr/>
              </a:pPr>
              <a:endParaRPr lang="ja-JP" altLang="en-US" sz="1600"/>
            </a:p>
          </p:txBody>
        </p:sp>
        <p:sp>
          <p:nvSpPr>
            <p:cNvPr id="106" name="Arc 31"/>
            <p:cNvSpPr>
              <a:spLocks/>
            </p:cNvSpPr>
            <p:nvPr/>
          </p:nvSpPr>
          <p:spPr bwMode="auto">
            <a:xfrm flipH="1">
              <a:off x="3690" y="3443"/>
              <a:ext cx="381" cy="13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pFill/>
            <a:ln w="25400">
              <a:solidFill>
                <a:schemeClr val="bg1"/>
              </a:solidFill>
              <a:round/>
              <a:headEnd/>
              <a:tailEnd type="triangle" w="med" len="med"/>
            </a:ln>
          </p:spPr>
          <p:txBody>
            <a:bodyPr wrap="none" anchor="ctr"/>
            <a:lstStyle/>
            <a:p>
              <a:pPr>
                <a:defRPr/>
              </a:pPr>
              <a:endParaRPr lang="ja-JP" altLang="en-US" sz="1600"/>
            </a:p>
          </p:txBody>
        </p:sp>
        <p:sp>
          <p:nvSpPr>
            <p:cNvPr id="107" name="Arc 32"/>
            <p:cNvSpPr>
              <a:spLocks/>
            </p:cNvSpPr>
            <p:nvPr/>
          </p:nvSpPr>
          <p:spPr bwMode="auto">
            <a:xfrm flipV="1">
              <a:off x="3799" y="3573"/>
              <a:ext cx="359" cy="17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pFill/>
            <a:ln w="25400">
              <a:solidFill>
                <a:schemeClr val="bg1"/>
              </a:solidFill>
              <a:round/>
              <a:headEnd/>
              <a:tailEnd type="triangle" w="med" len="med"/>
            </a:ln>
          </p:spPr>
          <p:txBody>
            <a:bodyPr wrap="none" anchor="ctr"/>
            <a:lstStyle/>
            <a:p>
              <a:pPr>
                <a:defRPr/>
              </a:pPr>
              <a:endParaRPr lang="ja-JP" altLang="en-US" sz="1600"/>
            </a:p>
          </p:txBody>
        </p:sp>
        <p:sp>
          <p:nvSpPr>
            <p:cNvPr id="108" name="Arc 33"/>
            <p:cNvSpPr>
              <a:spLocks/>
            </p:cNvSpPr>
            <p:nvPr/>
          </p:nvSpPr>
          <p:spPr bwMode="auto">
            <a:xfrm>
              <a:off x="4397" y="3584"/>
              <a:ext cx="152" cy="1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pFill/>
            <a:ln w="25400">
              <a:solidFill>
                <a:schemeClr val="bg1"/>
              </a:solidFill>
              <a:round/>
              <a:headEnd/>
              <a:tailEnd type="triangle" w="med" len="med"/>
            </a:ln>
          </p:spPr>
          <p:txBody>
            <a:bodyPr wrap="none" anchor="ctr"/>
            <a:lstStyle/>
            <a:p>
              <a:pPr>
                <a:defRPr/>
              </a:pPr>
              <a:endParaRPr lang="ja-JP" altLang="en-US" sz="1600"/>
            </a:p>
          </p:txBody>
        </p:sp>
      </p:grpSp>
      <p:sp>
        <p:nvSpPr>
          <p:cNvPr id="117" name="Rectangle 4"/>
          <p:cNvSpPr>
            <a:spLocks noChangeArrowheads="1"/>
          </p:cNvSpPr>
          <p:nvPr>
            <p:custDataLst>
              <p:tags r:id="rId5"/>
            </p:custDataLst>
          </p:nvPr>
        </p:nvSpPr>
        <p:spPr bwMode="auto">
          <a:xfrm rot="5400000">
            <a:off x="7368182" y="3780083"/>
            <a:ext cx="3849688" cy="734525"/>
          </a:xfrm>
          <a:prstGeom prst="rect">
            <a:avLst/>
          </a:prstGeom>
          <a:solidFill>
            <a:srgbClr val="B4009E"/>
          </a:solidFill>
          <a:ln w="9525" cap="flat" cmpd="sng" algn="ctr">
            <a:noFill/>
            <a:prstDash val="solid"/>
            <a:headEnd/>
            <a:tailEnd/>
          </a:ln>
          <a:effectLst/>
          <a:extLst>
            <a:ext uri="{91240B29-F687-4F45-9708-019B960494DF}">
              <a14:hiddenLine xmlns:a14="http://schemas.microsoft.com/office/drawing/2010/main" w="9525" cap="flat" cmpd="sng" algn="ctr">
                <a:solidFill>
                  <a:schemeClr val="accent2">
                    <a:lumMod val="60000"/>
                    <a:lumOff val="40000"/>
                  </a:schemeClr>
                </a:solidFill>
                <a:prstDash val="solid"/>
                <a:headEnd/>
                <a:tailEnd/>
              </a14:hiddenLine>
            </a:ext>
          </a:extLst>
        </p:spPr>
        <p:style>
          <a:lnRef idx="1">
            <a:schemeClr val="accent4"/>
          </a:lnRef>
          <a:fillRef idx="3">
            <a:schemeClr val="accent4"/>
          </a:fillRef>
          <a:effectRef idx="2">
            <a:schemeClr val="accent4"/>
          </a:effectRef>
          <a:fontRef idx="minor">
            <a:schemeClr val="lt1"/>
          </a:fontRef>
        </p:style>
        <p:txBody>
          <a:bodyPr wrap="none" lIns="91436" tIns="45718" rIns="91436" bIns="45718" anchor="ctr">
            <a:flatTx/>
          </a:bodyPr>
          <a:lstStyle/>
          <a:p>
            <a:pPr algn="ctr">
              <a:defRPr/>
            </a:pPr>
            <a:r>
              <a:rPr lang="ja-JP" altLang="en-US" sz="1300" dirty="0">
                <a:solidFill>
                  <a:srgbClr val="FFFFFF"/>
                </a:solidFill>
              </a:rPr>
              <a:t>アプリケーション共通機能</a:t>
            </a:r>
            <a:br>
              <a:rPr lang="en-US" altLang="ja-JP" sz="1300" dirty="0">
                <a:solidFill>
                  <a:srgbClr val="FFFFFF"/>
                </a:solidFill>
              </a:rPr>
            </a:br>
            <a:r>
              <a:rPr lang="en-US" altLang="ja-JP" sz="1300" dirty="0">
                <a:solidFill>
                  <a:srgbClr val="FFFFFF"/>
                </a:solidFill>
              </a:rPr>
              <a:t>(</a:t>
            </a:r>
            <a:r>
              <a:rPr lang="ja-JP" altLang="en-US" sz="1300" dirty="0">
                <a:solidFill>
                  <a:srgbClr val="FFFFFF"/>
                </a:solidFill>
              </a:rPr>
              <a:t>配置、認証、</a:t>
            </a:r>
            <a:r>
              <a:rPr lang="en-US" altLang="ja-JP" sz="1300" dirty="0">
                <a:solidFill>
                  <a:srgbClr val="FFFFFF"/>
                </a:solidFill>
              </a:rPr>
              <a:t>etc.)</a:t>
            </a:r>
            <a:endParaRPr lang="ja-JP" altLang="en-US" sz="1300" dirty="0">
              <a:solidFill>
                <a:srgbClr val="FFFFFF"/>
              </a:solidFill>
            </a:endParaRPr>
          </a:p>
        </p:txBody>
      </p:sp>
      <p:sp>
        <p:nvSpPr>
          <p:cNvPr id="121" name="角丸四角形 120"/>
          <p:cNvSpPr/>
          <p:nvPr>
            <p:custDataLst>
              <p:tags r:id="rId6"/>
            </p:custDataLst>
          </p:nvPr>
        </p:nvSpPr>
        <p:spPr>
          <a:xfrm>
            <a:off x="8167702" y="1857364"/>
            <a:ext cx="1436400" cy="698500"/>
          </a:xfrm>
          <a:prstGeom prst="roundRect">
            <a:avLst>
              <a:gd name="adj" fmla="val 20948"/>
            </a:avLst>
          </a:prstGeom>
          <a:solidFill>
            <a:srgbClr val="0072C6"/>
          </a:solidFill>
          <a:ln/>
        </p:spPr>
        <p:style>
          <a:lnRef idx="0">
            <a:schemeClr val="accent2"/>
          </a:lnRef>
          <a:fillRef idx="3">
            <a:schemeClr val="accent2"/>
          </a:fillRef>
          <a:effectRef idx="3">
            <a:schemeClr val="accent2"/>
          </a:effectRef>
          <a:fontRef idx="minor">
            <a:schemeClr val="lt1"/>
          </a:fontRef>
        </p:style>
        <p:txBody>
          <a:bodyPr lIns="76197" tIns="38098" rIns="76197" bIns="38098" anchor="ctr"/>
          <a:lstStyle/>
          <a:p>
            <a:pPr algn="ctr">
              <a:defRPr/>
            </a:pPr>
            <a:r>
              <a:rPr lang="en-US" altLang="ja-JP" sz="1100" dirty="0">
                <a:solidFill>
                  <a:srgbClr val="FFFFFF"/>
                </a:solidFill>
                <a:effectLst>
                  <a:outerShdw blurRad="38100" dist="38100" dir="2700000" algn="tl">
                    <a:srgbClr val="000000">
                      <a:alpha val="43137"/>
                    </a:srgbClr>
                  </a:outerShdw>
                </a:effectLst>
              </a:rPr>
              <a:t>ASP.NET AJAX</a:t>
            </a:r>
          </a:p>
          <a:p>
            <a:pPr algn="ctr">
              <a:defRPr/>
            </a:pPr>
            <a:r>
              <a:rPr lang="ja-JP" altLang="en-US" sz="1100" dirty="0">
                <a:solidFill>
                  <a:srgbClr val="FFFFFF"/>
                </a:solidFill>
                <a:effectLst>
                  <a:outerShdw blurRad="38100" dist="38100" dir="2700000" algn="tl">
                    <a:srgbClr val="000000">
                      <a:alpha val="43137"/>
                    </a:srgbClr>
                  </a:outerShdw>
                </a:effectLst>
              </a:rPr>
              <a:t>の強化</a:t>
            </a:r>
          </a:p>
        </p:txBody>
      </p:sp>
      <p:sp>
        <p:nvSpPr>
          <p:cNvPr id="123" name="角丸四角形 122"/>
          <p:cNvSpPr/>
          <p:nvPr>
            <p:custDataLst>
              <p:tags r:id="rId7"/>
            </p:custDataLst>
          </p:nvPr>
        </p:nvSpPr>
        <p:spPr>
          <a:xfrm>
            <a:off x="3667108" y="3786190"/>
            <a:ext cx="1436400" cy="698500"/>
          </a:xfrm>
          <a:prstGeom prst="roundRect">
            <a:avLst>
              <a:gd name="adj" fmla="val 20948"/>
            </a:avLst>
          </a:prstGeom>
          <a:solidFill>
            <a:srgbClr val="0072C6"/>
          </a:solidFill>
          <a:ln/>
        </p:spPr>
        <p:style>
          <a:lnRef idx="0">
            <a:schemeClr val="accent2"/>
          </a:lnRef>
          <a:fillRef idx="3">
            <a:schemeClr val="accent2"/>
          </a:fillRef>
          <a:effectRef idx="3">
            <a:schemeClr val="accent2"/>
          </a:effectRef>
          <a:fontRef idx="minor">
            <a:schemeClr val="lt1"/>
          </a:fontRef>
        </p:style>
        <p:txBody>
          <a:bodyPr lIns="76197" tIns="38098" rIns="76197" bIns="38098" anchor="ctr"/>
          <a:lstStyle/>
          <a:p>
            <a:pPr algn="ctr">
              <a:defRPr/>
            </a:pPr>
            <a:r>
              <a:rPr lang="ja-JP" altLang="en-US" sz="1100" dirty="0">
                <a:solidFill>
                  <a:srgbClr val="FFFFFF"/>
                </a:solidFill>
                <a:effectLst>
                  <a:outerShdw blurRad="38100" dist="38100" dir="2700000" algn="tl">
                    <a:srgbClr val="000000">
                      <a:alpha val="43137"/>
                    </a:srgbClr>
                  </a:outerShdw>
                </a:effectLst>
              </a:rPr>
              <a:t>サービス開発の</a:t>
            </a:r>
            <a:endParaRPr lang="en-US" altLang="ja-JP" sz="1100" dirty="0">
              <a:solidFill>
                <a:srgbClr val="FFFFFF"/>
              </a:solidFill>
              <a:effectLst>
                <a:outerShdw blurRad="38100" dist="38100" dir="2700000" algn="tl">
                  <a:srgbClr val="000000">
                    <a:alpha val="43137"/>
                  </a:srgbClr>
                </a:outerShdw>
              </a:effectLst>
            </a:endParaRPr>
          </a:p>
          <a:p>
            <a:pPr algn="ctr">
              <a:defRPr/>
            </a:pPr>
            <a:r>
              <a:rPr lang="ja-JP" altLang="en-US" sz="1100" dirty="0">
                <a:solidFill>
                  <a:srgbClr val="FFFFFF"/>
                </a:solidFill>
                <a:effectLst>
                  <a:outerShdw blurRad="38100" dist="38100" dir="2700000" algn="tl">
                    <a:srgbClr val="000000">
                      <a:alpha val="43137"/>
                    </a:srgbClr>
                  </a:outerShdw>
                </a:effectLst>
              </a:rPr>
              <a:t>強化</a:t>
            </a:r>
            <a:endParaRPr lang="en-US" altLang="ja-JP" sz="1100" dirty="0">
              <a:solidFill>
                <a:srgbClr val="FFFFFF"/>
              </a:solidFill>
              <a:effectLst>
                <a:outerShdw blurRad="38100" dist="38100" dir="2700000" algn="tl">
                  <a:srgbClr val="000000">
                    <a:alpha val="43137"/>
                  </a:srgbClr>
                </a:outerShdw>
              </a:effectLst>
            </a:endParaRPr>
          </a:p>
        </p:txBody>
      </p:sp>
      <p:sp>
        <p:nvSpPr>
          <p:cNvPr id="124" name="角丸四角形 123"/>
          <p:cNvSpPr/>
          <p:nvPr>
            <p:custDataLst>
              <p:tags r:id="rId8"/>
            </p:custDataLst>
          </p:nvPr>
        </p:nvSpPr>
        <p:spPr>
          <a:xfrm>
            <a:off x="5204146" y="5715000"/>
            <a:ext cx="1436400" cy="698500"/>
          </a:xfrm>
          <a:prstGeom prst="roundRect">
            <a:avLst>
              <a:gd name="adj" fmla="val 20948"/>
            </a:avLst>
          </a:prstGeom>
          <a:solidFill>
            <a:srgbClr val="0072C6"/>
          </a:solidFill>
          <a:ln/>
        </p:spPr>
        <p:style>
          <a:lnRef idx="0">
            <a:schemeClr val="accent2"/>
          </a:lnRef>
          <a:fillRef idx="3">
            <a:schemeClr val="accent2"/>
          </a:fillRef>
          <a:effectRef idx="3">
            <a:schemeClr val="accent2"/>
          </a:effectRef>
          <a:fontRef idx="minor">
            <a:schemeClr val="lt1"/>
          </a:fontRef>
        </p:style>
        <p:txBody>
          <a:bodyPr lIns="76197" tIns="38098" rIns="76197" bIns="38098" anchor="ctr"/>
          <a:lstStyle/>
          <a:p>
            <a:pPr algn="ctr">
              <a:defRPr/>
            </a:pPr>
            <a:r>
              <a:rPr lang="en-US" altLang="ja-JP" sz="1200" dirty="0">
                <a:solidFill>
                  <a:srgbClr val="FFFFFF"/>
                </a:solidFill>
                <a:effectLst>
                  <a:outerShdw blurRad="38100" dist="38100" dir="2700000" algn="tl">
                    <a:srgbClr val="000000">
                      <a:alpha val="43137"/>
                    </a:srgbClr>
                  </a:outerShdw>
                </a:effectLst>
              </a:rPr>
              <a:t>ADO.NET</a:t>
            </a:r>
          </a:p>
          <a:p>
            <a:pPr algn="ctr">
              <a:defRPr/>
            </a:pPr>
            <a:r>
              <a:rPr lang="en-US" altLang="ja-JP" sz="1200" dirty="0">
                <a:solidFill>
                  <a:srgbClr val="FFFFFF"/>
                </a:solidFill>
                <a:effectLst>
                  <a:outerShdw blurRad="38100" dist="38100" dir="2700000" algn="tl">
                    <a:srgbClr val="000000">
                      <a:alpha val="43137"/>
                    </a:srgbClr>
                  </a:outerShdw>
                </a:effectLst>
              </a:rPr>
              <a:t>Data Service</a:t>
            </a:r>
          </a:p>
        </p:txBody>
      </p:sp>
      <p:sp>
        <p:nvSpPr>
          <p:cNvPr id="126" name="角丸四角形 125"/>
          <p:cNvSpPr/>
          <p:nvPr>
            <p:custDataLst>
              <p:tags r:id="rId9"/>
            </p:custDataLst>
          </p:nvPr>
        </p:nvSpPr>
        <p:spPr>
          <a:xfrm>
            <a:off x="9160194" y="4143380"/>
            <a:ext cx="1436400" cy="698500"/>
          </a:xfrm>
          <a:prstGeom prst="roundRect">
            <a:avLst>
              <a:gd name="adj" fmla="val 20948"/>
            </a:avLst>
          </a:prstGeom>
          <a:solidFill>
            <a:srgbClr val="0072C6"/>
          </a:solidFill>
          <a:ln/>
        </p:spPr>
        <p:style>
          <a:lnRef idx="0">
            <a:schemeClr val="accent2"/>
          </a:lnRef>
          <a:fillRef idx="3">
            <a:schemeClr val="accent2"/>
          </a:fillRef>
          <a:effectRef idx="3">
            <a:schemeClr val="accent2"/>
          </a:effectRef>
          <a:fontRef idx="minor">
            <a:schemeClr val="lt1"/>
          </a:fontRef>
        </p:style>
        <p:txBody>
          <a:bodyPr lIns="76197" tIns="38098" rIns="76197" bIns="38098" anchor="ctr"/>
          <a:lstStyle/>
          <a:p>
            <a:pPr algn="ctr">
              <a:defRPr/>
            </a:pPr>
            <a:r>
              <a:rPr lang="ja-JP" altLang="en-US" sz="1200" dirty="0">
                <a:solidFill>
                  <a:srgbClr val="FFFFFF"/>
                </a:solidFill>
                <a:effectLst>
                  <a:outerShdw blurRad="38100" dist="38100" dir="2700000" algn="tl">
                    <a:srgbClr val="000000">
                      <a:alpha val="43137"/>
                    </a:srgbClr>
                  </a:outerShdw>
                </a:effectLst>
              </a:rPr>
              <a:t>開発ツールの</a:t>
            </a:r>
            <a:endParaRPr lang="en-US" altLang="ja-JP" sz="1200" dirty="0">
              <a:solidFill>
                <a:srgbClr val="FFFFFF"/>
              </a:solidFill>
              <a:effectLst>
                <a:outerShdw blurRad="38100" dist="38100" dir="2700000" algn="tl">
                  <a:srgbClr val="000000">
                    <a:alpha val="43137"/>
                  </a:srgbClr>
                </a:outerShdw>
              </a:effectLst>
            </a:endParaRPr>
          </a:p>
          <a:p>
            <a:pPr algn="ctr">
              <a:defRPr/>
            </a:pPr>
            <a:r>
              <a:rPr lang="ja-JP" altLang="en-US" sz="1200" dirty="0">
                <a:solidFill>
                  <a:srgbClr val="FFFFFF"/>
                </a:solidFill>
                <a:effectLst>
                  <a:outerShdw blurRad="38100" dist="38100" dir="2700000" algn="tl">
                    <a:srgbClr val="000000">
                      <a:alpha val="43137"/>
                    </a:srgbClr>
                  </a:outerShdw>
                </a:effectLst>
              </a:rPr>
              <a:t>強化</a:t>
            </a:r>
          </a:p>
        </p:txBody>
      </p:sp>
      <p:sp>
        <p:nvSpPr>
          <p:cNvPr id="127" name="角丸四角形 126"/>
          <p:cNvSpPr/>
          <p:nvPr>
            <p:custDataLst>
              <p:tags r:id="rId10"/>
            </p:custDataLst>
          </p:nvPr>
        </p:nvSpPr>
        <p:spPr>
          <a:xfrm>
            <a:off x="3545628" y="5715000"/>
            <a:ext cx="1436400" cy="698500"/>
          </a:xfrm>
          <a:prstGeom prst="roundRect">
            <a:avLst>
              <a:gd name="adj" fmla="val 20948"/>
            </a:avLst>
          </a:prstGeom>
          <a:solidFill>
            <a:srgbClr val="0072C6"/>
          </a:solidFill>
          <a:ln/>
        </p:spPr>
        <p:style>
          <a:lnRef idx="0">
            <a:schemeClr val="accent2"/>
          </a:lnRef>
          <a:fillRef idx="3">
            <a:schemeClr val="accent2"/>
          </a:fillRef>
          <a:effectRef idx="3">
            <a:schemeClr val="accent2"/>
          </a:effectRef>
          <a:fontRef idx="minor">
            <a:schemeClr val="lt1"/>
          </a:fontRef>
        </p:style>
        <p:txBody>
          <a:bodyPr wrap="none" lIns="76197" tIns="38098" rIns="76197" bIns="38098" anchor="ctr"/>
          <a:lstStyle/>
          <a:p>
            <a:pPr algn="ctr">
              <a:defRPr/>
            </a:pPr>
            <a:r>
              <a:rPr lang="en-US" altLang="ja-JP" sz="1200" dirty="0">
                <a:solidFill>
                  <a:srgbClr val="FFFFFF"/>
                </a:solidFill>
                <a:effectLst>
                  <a:outerShdw blurRad="38100" dist="38100" dir="2700000" algn="tl">
                    <a:srgbClr val="000000">
                      <a:alpha val="43137"/>
                    </a:srgbClr>
                  </a:outerShdw>
                </a:effectLst>
              </a:rPr>
              <a:t>ADO.NET</a:t>
            </a:r>
          </a:p>
          <a:p>
            <a:pPr algn="ctr">
              <a:defRPr/>
            </a:pPr>
            <a:r>
              <a:rPr lang="en-US" altLang="ja-JP" sz="1200" dirty="0">
                <a:solidFill>
                  <a:srgbClr val="FFFFFF"/>
                </a:solidFill>
                <a:effectLst>
                  <a:outerShdw blurRad="38100" dist="38100" dir="2700000" algn="tl">
                    <a:srgbClr val="000000">
                      <a:alpha val="43137"/>
                    </a:srgbClr>
                  </a:outerShdw>
                </a:effectLst>
              </a:rPr>
              <a:t>Entity Framework</a:t>
            </a:r>
          </a:p>
        </p:txBody>
      </p:sp>
      <p:sp>
        <p:nvSpPr>
          <p:cNvPr id="129" name="角丸四角形 128"/>
          <p:cNvSpPr/>
          <p:nvPr>
            <p:custDataLst>
              <p:tags r:id="rId11"/>
            </p:custDataLst>
          </p:nvPr>
        </p:nvSpPr>
        <p:spPr>
          <a:xfrm>
            <a:off x="7374244" y="4929199"/>
            <a:ext cx="1436400" cy="716365"/>
          </a:xfrm>
          <a:prstGeom prst="roundRect">
            <a:avLst>
              <a:gd name="adj" fmla="val 20948"/>
            </a:avLst>
          </a:prstGeom>
          <a:solidFill>
            <a:srgbClr val="0072C6"/>
          </a:solidFill>
          <a:ln/>
        </p:spPr>
        <p:style>
          <a:lnRef idx="0">
            <a:schemeClr val="accent2"/>
          </a:lnRef>
          <a:fillRef idx="3">
            <a:schemeClr val="accent2"/>
          </a:fillRef>
          <a:effectRef idx="3">
            <a:schemeClr val="accent2"/>
          </a:effectRef>
          <a:fontRef idx="minor">
            <a:schemeClr val="lt1"/>
          </a:fontRef>
        </p:style>
        <p:txBody>
          <a:bodyPr wrap="none" lIns="76197" tIns="38098" rIns="76197" bIns="38098" anchor="ctr">
            <a:noAutofit/>
          </a:bodyPr>
          <a:lstStyle/>
          <a:p>
            <a:pPr algn="ctr">
              <a:defRPr/>
            </a:pPr>
            <a:r>
              <a:rPr lang="en-US" altLang="ja-JP" sz="1100" dirty="0">
                <a:solidFill>
                  <a:srgbClr val="FFFFFF"/>
                </a:solidFill>
                <a:effectLst>
                  <a:outerShdw blurRad="38100" dist="38100" dir="2700000" algn="tl">
                    <a:srgbClr val="000000">
                      <a:alpha val="43137"/>
                    </a:srgbClr>
                  </a:outerShdw>
                </a:effectLst>
              </a:rPr>
              <a:t>Microsoft</a:t>
            </a:r>
          </a:p>
          <a:p>
            <a:pPr algn="ctr">
              <a:defRPr/>
            </a:pPr>
            <a:r>
              <a:rPr lang="en-US" altLang="ja-JP" sz="1100" dirty="0">
                <a:solidFill>
                  <a:srgbClr val="FFFFFF"/>
                </a:solidFill>
                <a:effectLst>
                  <a:outerShdw blurRad="38100" dist="38100" dir="2700000" algn="tl">
                    <a:srgbClr val="000000">
                      <a:alpha val="43137"/>
                    </a:srgbClr>
                  </a:outerShdw>
                </a:effectLst>
              </a:rPr>
              <a:t>Sync Framework</a:t>
            </a:r>
            <a:endParaRPr lang="ja-JP" altLang="en-US" sz="1100" dirty="0">
              <a:solidFill>
                <a:srgbClr val="FFFFFF"/>
              </a:solidFill>
              <a:effectLst>
                <a:outerShdw blurRad="38100" dist="38100" dir="2700000" algn="tl">
                  <a:srgbClr val="000000">
                    <a:alpha val="43137"/>
                  </a:srgbClr>
                </a:outerShdw>
              </a:effectLst>
            </a:endParaRPr>
          </a:p>
        </p:txBody>
      </p:sp>
      <p:sp>
        <p:nvSpPr>
          <p:cNvPr id="134" name="角丸四角形 133"/>
          <p:cNvSpPr/>
          <p:nvPr>
            <p:custDataLst>
              <p:tags r:id="rId12"/>
            </p:custDataLst>
          </p:nvPr>
        </p:nvSpPr>
        <p:spPr>
          <a:xfrm>
            <a:off x="9142998" y="3256384"/>
            <a:ext cx="1436400" cy="698400"/>
          </a:xfrm>
          <a:prstGeom prst="roundRect">
            <a:avLst>
              <a:gd name="adj" fmla="val 20948"/>
            </a:avLst>
          </a:prstGeom>
          <a:solidFill>
            <a:srgbClr val="0072C6"/>
          </a:solidFill>
          <a:ln/>
        </p:spPr>
        <p:style>
          <a:lnRef idx="0">
            <a:schemeClr val="accent2"/>
          </a:lnRef>
          <a:fillRef idx="3">
            <a:schemeClr val="accent2"/>
          </a:fillRef>
          <a:effectRef idx="3">
            <a:schemeClr val="accent2"/>
          </a:effectRef>
          <a:fontRef idx="minor">
            <a:schemeClr val="lt1"/>
          </a:fontRef>
        </p:style>
        <p:txBody>
          <a:bodyPr lIns="76197" tIns="38098" rIns="76197" bIns="38098" anchor="ctr"/>
          <a:lstStyle/>
          <a:p>
            <a:pPr algn="ctr">
              <a:defRPr/>
            </a:pPr>
            <a:r>
              <a:rPr lang="en-US" altLang="ja-JP" sz="1200" dirty="0">
                <a:solidFill>
                  <a:srgbClr val="FFFFFF"/>
                </a:solidFill>
                <a:effectLst>
                  <a:outerShdw blurRad="38100" dist="38100" dir="2700000" algn="tl">
                    <a:srgbClr val="000000">
                      <a:alpha val="43137"/>
                    </a:srgbClr>
                  </a:outerShdw>
                </a:effectLst>
              </a:rPr>
              <a:t>Visual Studio</a:t>
            </a:r>
          </a:p>
          <a:p>
            <a:pPr algn="ctr">
              <a:defRPr/>
            </a:pPr>
            <a:r>
              <a:rPr lang="en-US" altLang="ja-JP" sz="1200" dirty="0">
                <a:solidFill>
                  <a:srgbClr val="FFFFFF"/>
                </a:solidFill>
                <a:effectLst>
                  <a:outerShdw blurRad="38100" dist="38100" dir="2700000" algn="tl">
                    <a:srgbClr val="000000">
                      <a:alpha val="43137"/>
                    </a:srgbClr>
                  </a:outerShdw>
                </a:effectLst>
              </a:rPr>
              <a:t>Team System</a:t>
            </a:r>
          </a:p>
          <a:p>
            <a:pPr algn="ctr">
              <a:defRPr/>
            </a:pPr>
            <a:r>
              <a:rPr lang="ja-JP" altLang="en-US" sz="1200" dirty="0">
                <a:solidFill>
                  <a:srgbClr val="FFFFFF"/>
                </a:solidFill>
                <a:effectLst>
                  <a:outerShdw blurRad="38100" dist="38100" dir="2700000" algn="tl">
                    <a:srgbClr val="000000">
                      <a:alpha val="43137"/>
                    </a:srgbClr>
                  </a:outerShdw>
                </a:effectLst>
              </a:rPr>
              <a:t>の強化</a:t>
            </a:r>
          </a:p>
        </p:txBody>
      </p:sp>
      <p:sp>
        <p:nvSpPr>
          <p:cNvPr id="135" name="角丸四角形 134"/>
          <p:cNvSpPr/>
          <p:nvPr>
            <p:custDataLst>
              <p:tags r:id="rId13"/>
            </p:custDataLst>
          </p:nvPr>
        </p:nvSpPr>
        <p:spPr>
          <a:xfrm>
            <a:off x="6596066" y="1857364"/>
            <a:ext cx="1436400" cy="698500"/>
          </a:xfrm>
          <a:prstGeom prst="roundRect">
            <a:avLst>
              <a:gd name="adj" fmla="val 20948"/>
            </a:avLst>
          </a:prstGeom>
          <a:solidFill>
            <a:srgbClr val="0072C6"/>
          </a:solidFill>
          <a:ln/>
        </p:spPr>
        <p:style>
          <a:lnRef idx="0">
            <a:schemeClr val="accent2"/>
          </a:lnRef>
          <a:fillRef idx="3">
            <a:schemeClr val="accent2"/>
          </a:fillRef>
          <a:effectRef idx="3">
            <a:schemeClr val="accent2"/>
          </a:effectRef>
          <a:fontRef idx="minor">
            <a:schemeClr val="lt1"/>
          </a:fontRef>
        </p:style>
        <p:txBody>
          <a:bodyPr lIns="76197" tIns="38098" rIns="76197" bIns="38098" anchor="ctr"/>
          <a:lstStyle/>
          <a:p>
            <a:pPr algn="ctr">
              <a:defRPr/>
            </a:pPr>
            <a:r>
              <a:rPr lang="en-US" altLang="ja-JP" sz="1100" dirty="0">
                <a:solidFill>
                  <a:srgbClr val="FFFFFF"/>
                </a:solidFill>
                <a:effectLst>
                  <a:outerShdw blurRad="38100" dist="38100" dir="2700000" algn="tl">
                    <a:srgbClr val="000000">
                      <a:alpha val="43137"/>
                    </a:srgbClr>
                  </a:outerShdw>
                </a:effectLst>
              </a:rPr>
              <a:t>ASP.NET</a:t>
            </a:r>
          </a:p>
          <a:p>
            <a:pPr algn="ctr">
              <a:defRPr/>
            </a:pPr>
            <a:r>
              <a:rPr lang="en-US" altLang="ja-JP" sz="1100" dirty="0">
                <a:solidFill>
                  <a:srgbClr val="FFFFFF"/>
                </a:solidFill>
                <a:effectLst>
                  <a:outerShdw blurRad="38100" dist="38100" dir="2700000" algn="tl">
                    <a:srgbClr val="000000">
                      <a:alpha val="43137"/>
                    </a:srgbClr>
                  </a:outerShdw>
                </a:effectLst>
              </a:rPr>
              <a:t>Dynamic Data</a:t>
            </a:r>
            <a:endParaRPr lang="ja-JP" altLang="en-US" sz="1100" dirty="0">
              <a:solidFill>
                <a:srgbClr val="FFFFFF"/>
              </a:solidFill>
              <a:effectLst>
                <a:outerShdw blurRad="38100" dist="38100" dir="2700000" algn="tl">
                  <a:srgbClr val="000000">
                    <a:alpha val="43137"/>
                  </a:srgbClr>
                </a:outerShdw>
              </a:effectLst>
            </a:endParaRPr>
          </a:p>
        </p:txBody>
      </p:sp>
      <p:sp>
        <p:nvSpPr>
          <p:cNvPr id="136" name="角丸四角形 135"/>
          <p:cNvSpPr/>
          <p:nvPr>
            <p:custDataLst>
              <p:tags r:id="rId14"/>
            </p:custDataLst>
          </p:nvPr>
        </p:nvSpPr>
        <p:spPr>
          <a:xfrm>
            <a:off x="7381884" y="2714620"/>
            <a:ext cx="1436400" cy="698500"/>
          </a:xfrm>
          <a:prstGeom prst="roundRect">
            <a:avLst>
              <a:gd name="adj" fmla="val 20948"/>
            </a:avLst>
          </a:prstGeom>
          <a:solidFill>
            <a:srgbClr val="0072C6"/>
          </a:solidFill>
          <a:ln/>
        </p:spPr>
        <p:style>
          <a:lnRef idx="0">
            <a:schemeClr val="accent2"/>
          </a:lnRef>
          <a:fillRef idx="3">
            <a:schemeClr val="accent2"/>
          </a:fillRef>
          <a:effectRef idx="3">
            <a:schemeClr val="accent2"/>
          </a:effectRef>
          <a:fontRef idx="minor">
            <a:schemeClr val="lt1"/>
          </a:fontRef>
        </p:style>
        <p:txBody>
          <a:bodyPr lIns="76197" tIns="38098" rIns="76197" bIns="38098" anchor="ctr"/>
          <a:lstStyle/>
          <a:p>
            <a:pPr algn="ctr">
              <a:defRPr/>
            </a:pPr>
            <a:r>
              <a:rPr lang="en-US" altLang="ja-JP" sz="1100" dirty="0">
                <a:solidFill>
                  <a:srgbClr val="FFFFFF"/>
                </a:solidFill>
                <a:effectLst>
                  <a:outerShdw blurRad="38100" dist="38100" dir="2700000" algn="tl">
                    <a:srgbClr val="000000">
                      <a:alpha val="43137"/>
                    </a:srgbClr>
                  </a:outerShdw>
                </a:effectLst>
              </a:rPr>
              <a:t>ASP.NET</a:t>
            </a:r>
          </a:p>
          <a:p>
            <a:pPr algn="ctr">
              <a:defRPr/>
            </a:pPr>
            <a:r>
              <a:rPr lang="en-US" altLang="ja-JP" sz="1100" dirty="0">
                <a:solidFill>
                  <a:srgbClr val="FFFFFF"/>
                </a:solidFill>
                <a:effectLst>
                  <a:outerShdw blurRad="38100" dist="38100" dir="2700000" algn="tl">
                    <a:srgbClr val="000000">
                      <a:alpha val="43137"/>
                    </a:srgbClr>
                  </a:outerShdw>
                </a:effectLst>
              </a:rPr>
              <a:t>MVC</a:t>
            </a:r>
            <a:endParaRPr lang="ja-JP" altLang="en-US" sz="1100" dirty="0">
              <a:solidFill>
                <a:srgbClr val="FFFFFF"/>
              </a:solidFill>
              <a:effectLst>
                <a:outerShdw blurRad="38100" dist="38100" dir="2700000" algn="tl">
                  <a:srgbClr val="000000">
                    <a:alpha val="43137"/>
                  </a:srgbClr>
                </a:outerShdw>
              </a:effectLst>
            </a:endParaRPr>
          </a:p>
        </p:txBody>
      </p:sp>
      <p:sp>
        <p:nvSpPr>
          <p:cNvPr id="137" name="角丸四角形 136"/>
          <p:cNvSpPr/>
          <p:nvPr>
            <p:custDataLst>
              <p:tags r:id="rId15"/>
            </p:custDataLst>
          </p:nvPr>
        </p:nvSpPr>
        <p:spPr>
          <a:xfrm>
            <a:off x="2809852" y="1857414"/>
            <a:ext cx="1436400" cy="698400"/>
          </a:xfrm>
          <a:prstGeom prst="roundRect">
            <a:avLst>
              <a:gd name="adj" fmla="val 20948"/>
            </a:avLst>
          </a:prstGeom>
          <a:solidFill>
            <a:srgbClr val="0072C6"/>
          </a:solidFill>
          <a:ln/>
        </p:spPr>
        <p:style>
          <a:lnRef idx="0">
            <a:schemeClr val="accent2"/>
          </a:lnRef>
          <a:fillRef idx="3">
            <a:schemeClr val="accent2"/>
          </a:fillRef>
          <a:effectRef idx="3">
            <a:schemeClr val="accent2"/>
          </a:effectRef>
          <a:fontRef idx="minor">
            <a:schemeClr val="lt1"/>
          </a:fontRef>
        </p:style>
        <p:txBody>
          <a:bodyPr lIns="76197" tIns="38098" rIns="76197" bIns="38098" anchor="ctr"/>
          <a:lstStyle/>
          <a:p>
            <a:pPr algn="ctr">
              <a:defRPr/>
            </a:pPr>
            <a:r>
              <a:rPr lang="en-US" altLang="ja-JP" sz="1050" dirty="0">
                <a:solidFill>
                  <a:srgbClr val="FFFFFF"/>
                </a:solidFill>
                <a:effectLst>
                  <a:outerShdw blurRad="38100" dist="38100" dir="2700000" algn="tl">
                    <a:srgbClr val="000000">
                      <a:alpha val="43137"/>
                    </a:srgbClr>
                  </a:outerShdw>
                </a:effectLst>
              </a:rPr>
              <a:t>Windows</a:t>
            </a:r>
            <a:r>
              <a:rPr lang="ja-JP" altLang="en-US" sz="1050" dirty="0">
                <a:solidFill>
                  <a:srgbClr val="FFFFFF"/>
                </a:solidFill>
                <a:effectLst>
                  <a:outerShdw blurRad="38100" dist="38100" dir="2700000" algn="tl">
                    <a:srgbClr val="000000">
                      <a:alpha val="43137"/>
                    </a:srgbClr>
                  </a:outerShdw>
                </a:effectLst>
              </a:rPr>
              <a:t> フォームの強化</a:t>
            </a:r>
          </a:p>
        </p:txBody>
      </p:sp>
      <p:sp>
        <p:nvSpPr>
          <p:cNvPr id="138" name="角丸四角形 137"/>
          <p:cNvSpPr/>
          <p:nvPr>
            <p:custDataLst>
              <p:tags r:id="rId16"/>
            </p:custDataLst>
          </p:nvPr>
        </p:nvSpPr>
        <p:spPr>
          <a:xfrm>
            <a:off x="4452926" y="1857414"/>
            <a:ext cx="1436400" cy="698400"/>
          </a:xfrm>
          <a:prstGeom prst="roundRect">
            <a:avLst>
              <a:gd name="adj" fmla="val 20948"/>
            </a:avLst>
          </a:prstGeom>
          <a:solidFill>
            <a:srgbClr val="0072C6"/>
          </a:solidFill>
          <a:ln/>
        </p:spPr>
        <p:style>
          <a:lnRef idx="0">
            <a:schemeClr val="accent2"/>
          </a:lnRef>
          <a:fillRef idx="3">
            <a:schemeClr val="accent2"/>
          </a:fillRef>
          <a:effectRef idx="3">
            <a:schemeClr val="accent2"/>
          </a:effectRef>
          <a:fontRef idx="minor">
            <a:schemeClr val="lt1"/>
          </a:fontRef>
        </p:style>
        <p:txBody>
          <a:bodyPr lIns="76197" tIns="38098" rIns="76197" bIns="38098" anchor="ctr"/>
          <a:lstStyle/>
          <a:p>
            <a:pPr algn="ctr">
              <a:defRPr/>
            </a:pPr>
            <a:r>
              <a:rPr lang="en-US" altLang="ja-JP" sz="1050" dirty="0">
                <a:solidFill>
                  <a:srgbClr val="FFFFFF"/>
                </a:solidFill>
                <a:effectLst>
                  <a:outerShdw blurRad="38100" dist="38100" dir="2700000" algn="tl">
                    <a:srgbClr val="000000">
                      <a:alpha val="43137"/>
                    </a:srgbClr>
                  </a:outerShdw>
                </a:effectLst>
              </a:rPr>
              <a:t>WPF</a:t>
            </a:r>
            <a:r>
              <a:rPr lang="ja-JP" altLang="en-US" sz="1050" dirty="0">
                <a:solidFill>
                  <a:srgbClr val="FFFFFF"/>
                </a:solidFill>
                <a:effectLst>
                  <a:outerShdw blurRad="38100" dist="38100" dir="2700000" algn="tl">
                    <a:srgbClr val="000000">
                      <a:alpha val="43137"/>
                    </a:srgbClr>
                  </a:outerShdw>
                </a:effectLst>
              </a:rPr>
              <a:t> の強化</a:t>
            </a:r>
          </a:p>
        </p:txBody>
      </p:sp>
      <p:sp>
        <p:nvSpPr>
          <p:cNvPr id="139" name="角丸四角形 138"/>
          <p:cNvSpPr/>
          <p:nvPr>
            <p:custDataLst>
              <p:tags r:id="rId17"/>
            </p:custDataLst>
          </p:nvPr>
        </p:nvSpPr>
        <p:spPr>
          <a:xfrm>
            <a:off x="3595670" y="2643182"/>
            <a:ext cx="1436400" cy="698400"/>
          </a:xfrm>
          <a:prstGeom prst="roundRect">
            <a:avLst>
              <a:gd name="adj" fmla="val 20948"/>
            </a:avLst>
          </a:prstGeom>
          <a:solidFill>
            <a:srgbClr val="0072C6"/>
          </a:solidFill>
          <a:ln/>
        </p:spPr>
        <p:style>
          <a:lnRef idx="0">
            <a:schemeClr val="accent2"/>
          </a:lnRef>
          <a:fillRef idx="3">
            <a:schemeClr val="accent2"/>
          </a:fillRef>
          <a:effectRef idx="3">
            <a:schemeClr val="accent2"/>
          </a:effectRef>
          <a:fontRef idx="minor">
            <a:schemeClr val="lt1"/>
          </a:fontRef>
        </p:style>
        <p:txBody>
          <a:bodyPr lIns="76197" tIns="38098" rIns="76197" bIns="38098" anchor="ctr"/>
          <a:lstStyle/>
          <a:p>
            <a:pPr algn="ctr">
              <a:defRPr/>
            </a:pPr>
            <a:r>
              <a:rPr lang="ja-JP" altLang="en-US" sz="1050" dirty="0">
                <a:solidFill>
                  <a:srgbClr val="FFFFFF"/>
                </a:solidFill>
                <a:effectLst>
                  <a:outerShdw blurRad="38100" dist="38100" dir="2700000" algn="tl">
                    <a:srgbClr val="000000">
                      <a:alpha val="43137"/>
                    </a:srgbClr>
                  </a:outerShdw>
                </a:effectLst>
              </a:rPr>
              <a:t>ネイティブアプリケーションの強化</a:t>
            </a:r>
            <a:endParaRPr lang="en-US" altLang="ja-JP" sz="1050" dirty="0">
              <a:solidFill>
                <a:srgbClr val="FFFFFF"/>
              </a:solidFill>
              <a:effectLst>
                <a:outerShdw blurRad="38100" dist="38100" dir="2700000" algn="tl">
                  <a:srgbClr val="000000">
                    <a:alpha val="43137"/>
                  </a:srgbClr>
                </a:outerShdw>
              </a:effectLst>
            </a:endParaRPr>
          </a:p>
          <a:p>
            <a:pPr algn="ctr">
              <a:defRPr/>
            </a:pPr>
            <a:r>
              <a:rPr lang="en-US" altLang="ja-JP" sz="1050" dirty="0">
                <a:solidFill>
                  <a:srgbClr val="FFFFFF"/>
                </a:solidFill>
                <a:effectLst>
                  <a:outerShdw blurRad="38100" dist="38100" dir="2700000" algn="tl">
                    <a:srgbClr val="000000">
                      <a:alpha val="43137"/>
                    </a:srgbClr>
                  </a:outerShdw>
                </a:effectLst>
              </a:rPr>
              <a:t>(Power Pack)</a:t>
            </a:r>
            <a:endParaRPr lang="ja-JP" altLang="en-US" sz="1050" dirty="0">
              <a:solidFill>
                <a:srgbClr val="FFFFFF"/>
              </a:solidFill>
              <a:effectLst>
                <a:outerShdw blurRad="38100" dist="38100" dir="2700000" algn="tl">
                  <a:srgbClr val="000000">
                    <a:alpha val="43137"/>
                  </a:srgbClr>
                </a:outerShdw>
              </a:effectLst>
            </a:endParaRPr>
          </a:p>
        </p:txBody>
      </p:sp>
      <p:sp>
        <p:nvSpPr>
          <p:cNvPr id="140" name="角丸四角形 139"/>
          <p:cNvSpPr/>
          <p:nvPr>
            <p:custDataLst>
              <p:tags r:id="rId18"/>
            </p:custDataLst>
          </p:nvPr>
        </p:nvSpPr>
        <p:spPr>
          <a:xfrm>
            <a:off x="7659996" y="3500438"/>
            <a:ext cx="1436400" cy="698500"/>
          </a:xfrm>
          <a:prstGeom prst="roundRect">
            <a:avLst>
              <a:gd name="adj" fmla="val 20948"/>
            </a:avLst>
          </a:prstGeom>
          <a:solidFill>
            <a:srgbClr val="0072C6"/>
          </a:solidFill>
          <a:ln/>
        </p:spPr>
        <p:style>
          <a:lnRef idx="0">
            <a:schemeClr val="accent2"/>
          </a:lnRef>
          <a:fillRef idx="3">
            <a:schemeClr val="accent2"/>
          </a:fillRef>
          <a:effectRef idx="3">
            <a:schemeClr val="accent2"/>
          </a:effectRef>
          <a:fontRef idx="minor">
            <a:schemeClr val="lt1"/>
          </a:fontRef>
        </p:style>
        <p:txBody>
          <a:bodyPr lIns="76197" tIns="38098" rIns="76197" bIns="38098" anchor="ctr"/>
          <a:lstStyle/>
          <a:p>
            <a:pPr algn="ctr">
              <a:defRPr/>
            </a:pPr>
            <a:r>
              <a:rPr lang="ja-JP" altLang="en-US" sz="1100" dirty="0">
                <a:solidFill>
                  <a:srgbClr val="FFFFFF"/>
                </a:solidFill>
                <a:effectLst>
                  <a:outerShdw blurRad="38100" dist="38100" dir="2700000" algn="tl">
                    <a:srgbClr val="000000">
                      <a:alpha val="43137"/>
                    </a:srgbClr>
                  </a:outerShdw>
                </a:effectLst>
              </a:rPr>
              <a:t>コア機能の改良</a:t>
            </a:r>
            <a:r>
              <a:rPr lang="en-US" altLang="ja-JP" sz="1100" dirty="0">
                <a:solidFill>
                  <a:srgbClr val="FFFFFF"/>
                </a:solidFill>
                <a:effectLst>
                  <a:outerShdw blurRad="38100" dist="38100" dir="2700000" algn="tl">
                    <a:srgbClr val="000000">
                      <a:alpha val="43137"/>
                    </a:srgbClr>
                  </a:outerShdw>
                </a:effectLst>
              </a:rPr>
              <a:t> </a:t>
            </a:r>
            <a:r>
              <a:rPr lang="en-US" altLang="ja-JP" sz="1050" dirty="0">
                <a:solidFill>
                  <a:srgbClr val="FFFFFF"/>
                </a:solidFill>
                <a:effectLst>
                  <a:outerShdw blurRad="38100" dist="38100" dir="2700000" algn="tl">
                    <a:srgbClr val="000000">
                      <a:alpha val="43137"/>
                    </a:srgbClr>
                  </a:outerShdw>
                </a:effectLst>
              </a:rPr>
              <a:t>(</a:t>
            </a:r>
            <a:r>
              <a:rPr lang="ja-JP" altLang="en-US" sz="1050" dirty="0">
                <a:solidFill>
                  <a:srgbClr val="FFFFFF"/>
                </a:solidFill>
                <a:effectLst>
                  <a:outerShdw blurRad="38100" dist="38100" dir="2700000" algn="tl">
                    <a:srgbClr val="000000">
                      <a:alpha val="43137"/>
                    </a:srgbClr>
                  </a:outerShdw>
                </a:effectLst>
              </a:rPr>
              <a:t>パフォーマンス等</a:t>
            </a:r>
            <a:r>
              <a:rPr lang="en-US" altLang="ja-JP" sz="1050" dirty="0">
                <a:solidFill>
                  <a:srgbClr val="FFFFFF"/>
                </a:solidFill>
                <a:effectLst>
                  <a:outerShdw blurRad="38100" dist="38100" dir="2700000" algn="tl">
                    <a:srgbClr val="000000">
                      <a:alpha val="43137"/>
                    </a:srgbClr>
                  </a:outerShdw>
                </a:effectLst>
              </a:rPr>
              <a:t>)</a:t>
            </a:r>
            <a:endParaRPr lang="en-US" altLang="ja-JP" sz="1100" dirty="0">
              <a:solidFill>
                <a:srgbClr val="FFFFFF"/>
              </a:solidFill>
              <a:effectLst>
                <a:outerShdw blurRad="38100" dist="38100" dir="2700000" algn="tl">
                  <a:srgbClr val="000000">
                    <a:alpha val="43137"/>
                  </a:srgbClr>
                </a:outerShdw>
              </a:effectLst>
            </a:endParaRPr>
          </a:p>
        </p:txBody>
      </p:sp>
      <p:sp>
        <p:nvSpPr>
          <p:cNvPr id="141" name="角丸四角形 140"/>
          <p:cNvSpPr/>
          <p:nvPr>
            <p:custDataLst>
              <p:tags r:id="rId19"/>
            </p:custDataLst>
          </p:nvPr>
        </p:nvSpPr>
        <p:spPr>
          <a:xfrm>
            <a:off x="7659996" y="4214818"/>
            <a:ext cx="1436400" cy="698500"/>
          </a:xfrm>
          <a:prstGeom prst="roundRect">
            <a:avLst>
              <a:gd name="adj" fmla="val 20948"/>
            </a:avLst>
          </a:prstGeom>
          <a:solidFill>
            <a:srgbClr val="0072C6"/>
          </a:solidFill>
          <a:ln/>
        </p:spPr>
        <p:style>
          <a:lnRef idx="0">
            <a:schemeClr val="accent2"/>
          </a:lnRef>
          <a:fillRef idx="3">
            <a:schemeClr val="accent2"/>
          </a:fillRef>
          <a:effectRef idx="3">
            <a:schemeClr val="accent2"/>
          </a:effectRef>
          <a:fontRef idx="minor">
            <a:schemeClr val="lt1"/>
          </a:fontRef>
        </p:style>
        <p:txBody>
          <a:bodyPr lIns="76197" tIns="38098" rIns="76197" bIns="38098" anchor="ctr"/>
          <a:lstStyle/>
          <a:p>
            <a:pPr algn="ctr">
              <a:defRPr/>
            </a:pPr>
            <a:r>
              <a:rPr lang="en-US" altLang="ja-JP" sz="1100" dirty="0">
                <a:solidFill>
                  <a:srgbClr val="FFFFFF"/>
                </a:solidFill>
                <a:effectLst>
                  <a:outerShdw blurRad="38100" dist="38100" dir="2700000" algn="tl">
                    <a:srgbClr val="000000">
                      <a:alpha val="43137"/>
                    </a:srgbClr>
                  </a:outerShdw>
                </a:effectLst>
              </a:rPr>
              <a:t>.NET Framework</a:t>
            </a:r>
          </a:p>
          <a:p>
            <a:pPr algn="ctr">
              <a:defRPr/>
            </a:pPr>
            <a:r>
              <a:rPr lang="en-US" altLang="ja-JP" sz="1100" dirty="0">
                <a:solidFill>
                  <a:srgbClr val="FFFFFF"/>
                </a:solidFill>
                <a:effectLst>
                  <a:outerShdw blurRad="38100" dist="38100" dir="2700000" algn="tl">
                    <a:srgbClr val="000000">
                      <a:alpha val="43137"/>
                    </a:srgbClr>
                  </a:outerShdw>
                </a:effectLst>
              </a:rPr>
              <a:t>Client Profile</a:t>
            </a:r>
          </a:p>
        </p:txBody>
      </p:sp>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7"/>
          <p:cNvGrpSpPr/>
          <p:nvPr/>
        </p:nvGrpSpPr>
        <p:grpSpPr>
          <a:xfrm>
            <a:off x="4850096" y="1680771"/>
            <a:ext cx="2490641" cy="4227733"/>
            <a:chOff x="3326095" y="1680770"/>
            <a:chExt cx="2490641" cy="4227733"/>
          </a:xfrm>
        </p:grpSpPr>
        <p:sp>
          <p:nvSpPr>
            <p:cNvPr id="56" name="角丸四角形 55"/>
            <p:cNvSpPr/>
            <p:nvPr>
              <p:custDataLst>
                <p:tags r:id="rId3"/>
              </p:custDataLst>
            </p:nvPr>
          </p:nvSpPr>
          <p:spPr bwMode="auto">
            <a:xfrm>
              <a:off x="3326095" y="1680770"/>
              <a:ext cx="2490641" cy="1365228"/>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2"/>
                  </a:solidFill>
                  <a:prstDash val="solid"/>
                  <a:headEnd type="none" w="med" len="med"/>
                  <a:tailEnd type="none" w="med" len="med"/>
                </a14:hiddenLine>
              </a:ext>
            </a:extLst>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kumimoji="0" lang="en-US" altLang="ja-JP" sz="2400" dirty="0">
                  <a:solidFill>
                    <a:srgbClr val="FFFFFF"/>
                  </a:solidFill>
                  <a:effectLst>
                    <a:outerShdw blurRad="38100" dist="38100" dir="2700000" algn="tl">
                      <a:srgbClr val="000000">
                        <a:alpha val="43137"/>
                      </a:srgbClr>
                    </a:outerShdw>
                  </a:effectLst>
                  <a:latin typeface="Segoe Semibold" pitchFamily="34" charset="0"/>
                  <a:ea typeface="メイリオ" pitchFamily="50" charset="-128"/>
                </a:rPr>
                <a:t>Silverlight</a:t>
              </a:r>
              <a:endParaRPr kumimoji="0" lang="ja-JP" altLang="en-US" sz="2400" dirty="0">
                <a:solidFill>
                  <a:srgbClr val="FFFFFF"/>
                </a:solidFill>
                <a:effectLst>
                  <a:outerShdw blurRad="38100" dist="38100" dir="2700000" algn="tl">
                    <a:srgbClr val="000000">
                      <a:alpha val="43137"/>
                    </a:srgbClr>
                  </a:outerShdw>
                </a:effectLst>
                <a:latin typeface="Segoe Semibold" pitchFamily="34" charset="0"/>
                <a:ea typeface="メイリオ" pitchFamily="50" charset="-128"/>
              </a:endParaRPr>
            </a:p>
          </p:txBody>
        </p:sp>
        <p:sp>
          <p:nvSpPr>
            <p:cNvPr id="58" name="テキスト ボックス 57"/>
            <p:cNvSpPr txBox="1"/>
            <p:nvPr/>
          </p:nvSpPr>
          <p:spPr>
            <a:xfrm>
              <a:off x="3500430" y="3243770"/>
              <a:ext cx="2074606" cy="584775"/>
            </a:xfrm>
            <a:prstGeom prst="rect">
              <a:avLst/>
            </a:prstGeom>
            <a:noFill/>
          </p:spPr>
          <p:txBody>
            <a:bodyPr wrap="none" rtlCol="0">
              <a:spAutoFit/>
            </a:bodyPr>
            <a:lstStyle/>
            <a:p>
              <a:pPr algn="ctr"/>
              <a:r>
                <a:rPr lang="ja-JP" altLang="en-US" sz="1600" dirty="0"/>
                <a:t>クロスプラットフォーム</a:t>
              </a:r>
              <a:endParaRPr lang="en-US" altLang="ja-JP" sz="1600" dirty="0"/>
            </a:p>
            <a:p>
              <a:pPr algn="ctr"/>
              <a:r>
                <a:rPr lang="ja-JP" altLang="en-US" sz="1600" dirty="0"/>
                <a:t>クロスブラウザ</a:t>
              </a:r>
              <a:endParaRPr lang="en-US" altLang="ja-JP" sz="1600" dirty="0"/>
            </a:p>
          </p:txBody>
        </p:sp>
        <p:pic>
          <p:nvPicPr>
            <p:cNvPr id="67" name="Picture 3"/>
            <p:cNvPicPr>
              <a:picLocks noChangeArrowheads="1"/>
            </p:cNvPicPr>
            <p:nvPr/>
          </p:nvPicPr>
          <p:blipFill>
            <a:blip r:embed="rId6" cstate="print"/>
            <a:srcRect/>
            <a:stretch>
              <a:fillRect/>
            </a:stretch>
          </p:blipFill>
          <p:spPr bwMode="auto">
            <a:xfrm>
              <a:off x="3374415" y="4000503"/>
              <a:ext cx="2394000" cy="1908000"/>
            </a:xfrm>
            <a:prstGeom prst="roundRect">
              <a:avLst>
                <a:gd name="adj" fmla="val 0"/>
              </a:avLst>
            </a:prstGeom>
            <a:solidFill>
              <a:srgbClr val="FFFFFF">
                <a:shade val="85000"/>
              </a:srgbClr>
            </a:solidFill>
            <a:ln>
              <a:noFill/>
            </a:ln>
            <a:effectLst>
              <a:reflection blurRad="6350" stA="50000" endA="300" endPos="38500" dist="50800" dir="5400000" sy="-100000" algn="bl" rotWithShape="0"/>
            </a:effectLst>
          </p:spPr>
        </p:pic>
      </p:grpSp>
      <p:grpSp>
        <p:nvGrpSpPr>
          <p:cNvPr id="3" name="グループ化 16"/>
          <p:cNvGrpSpPr/>
          <p:nvPr/>
        </p:nvGrpSpPr>
        <p:grpSpPr>
          <a:xfrm>
            <a:off x="7739075" y="1658289"/>
            <a:ext cx="2526455" cy="4250214"/>
            <a:chOff x="6215074" y="1658289"/>
            <a:chExt cx="2526455" cy="4250214"/>
          </a:xfrm>
        </p:grpSpPr>
        <p:sp>
          <p:nvSpPr>
            <p:cNvPr id="62" name="角丸四角形 61"/>
            <p:cNvSpPr/>
            <p:nvPr>
              <p:custDataLst>
                <p:tags r:id="rId2"/>
              </p:custDataLst>
            </p:nvPr>
          </p:nvSpPr>
          <p:spPr bwMode="auto">
            <a:xfrm>
              <a:off x="6228138" y="1658289"/>
              <a:ext cx="2500326" cy="1404819"/>
            </a:xfrm>
            <a:prstGeom prst="roundRect">
              <a:avLst/>
            </a:prstGeom>
            <a:solidFill>
              <a:srgbClr val="007233"/>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a:r>
                <a:rPr kumimoji="0" lang="en-US" altLang="ja-JP" sz="2400" b="1" dirty="0">
                  <a:solidFill>
                    <a:srgbClr val="FFFFFF"/>
                  </a:solidFill>
                  <a:latin typeface="Segoe Semibold" pitchFamily="34" charset="0"/>
                  <a:ea typeface="メイリオ" pitchFamily="50" charset="-128"/>
                </a:rPr>
                <a:t>WPF</a:t>
              </a:r>
            </a:p>
            <a:p>
              <a:pPr algn="ctr"/>
              <a:r>
                <a:rPr kumimoji="0" lang="en-US" altLang="ja-JP" sz="1600" b="1" dirty="0">
                  <a:solidFill>
                    <a:srgbClr val="FFFFFF"/>
                  </a:solidFill>
                  <a:latin typeface="Segoe Semibold" pitchFamily="34" charset="0"/>
                  <a:ea typeface="メイリオ" pitchFamily="50" charset="-128"/>
                </a:rPr>
                <a:t>W</a:t>
              </a:r>
              <a:r>
                <a:rPr kumimoji="0" lang="en-US" altLang="ja-JP" sz="1600" dirty="0">
                  <a:solidFill>
                    <a:srgbClr val="FFFFFF"/>
                  </a:solidFill>
                  <a:latin typeface="Segoe Semibold" pitchFamily="34" charset="0"/>
                  <a:ea typeface="メイリオ" pitchFamily="50" charset="-128"/>
                </a:rPr>
                <a:t>indows</a:t>
              </a:r>
            </a:p>
            <a:p>
              <a:pPr algn="ctr"/>
              <a:r>
                <a:rPr kumimoji="0" lang="en-US" altLang="ja-JP" sz="1600" b="1" dirty="0">
                  <a:solidFill>
                    <a:srgbClr val="FFFFFF"/>
                  </a:solidFill>
                  <a:latin typeface="Segoe Semibold" pitchFamily="34" charset="0"/>
                  <a:ea typeface="メイリオ" pitchFamily="50" charset="-128"/>
                </a:rPr>
                <a:t>P</a:t>
              </a:r>
              <a:r>
                <a:rPr kumimoji="0" lang="en-US" altLang="ja-JP" sz="1600" dirty="0">
                  <a:solidFill>
                    <a:srgbClr val="FFFFFF"/>
                  </a:solidFill>
                  <a:latin typeface="Segoe Semibold" pitchFamily="34" charset="0"/>
                  <a:ea typeface="メイリオ" pitchFamily="50" charset="-128"/>
                </a:rPr>
                <a:t>resentation</a:t>
              </a:r>
            </a:p>
            <a:p>
              <a:pPr algn="ctr"/>
              <a:r>
                <a:rPr kumimoji="0" lang="en-US" altLang="ja-JP" sz="1600" b="1" dirty="0">
                  <a:solidFill>
                    <a:srgbClr val="FFFFFF"/>
                  </a:solidFill>
                  <a:latin typeface="Segoe Semibold" pitchFamily="34" charset="0"/>
                  <a:ea typeface="メイリオ" pitchFamily="50" charset="-128"/>
                </a:rPr>
                <a:t>F</a:t>
              </a:r>
              <a:r>
                <a:rPr kumimoji="0" lang="en-US" altLang="ja-JP" sz="1600" dirty="0">
                  <a:solidFill>
                    <a:srgbClr val="FFFFFF"/>
                  </a:solidFill>
                  <a:latin typeface="Segoe Semibold" pitchFamily="34" charset="0"/>
                  <a:ea typeface="メイリオ" pitchFamily="50" charset="-128"/>
                </a:rPr>
                <a:t>oundation</a:t>
              </a:r>
            </a:p>
          </p:txBody>
        </p:sp>
        <p:sp>
          <p:nvSpPr>
            <p:cNvPr id="64" name="テキスト ボックス 63"/>
            <p:cNvSpPr txBox="1"/>
            <p:nvPr/>
          </p:nvSpPr>
          <p:spPr>
            <a:xfrm>
              <a:off x="6702689" y="3243770"/>
              <a:ext cx="1584087" cy="584775"/>
            </a:xfrm>
            <a:prstGeom prst="rect">
              <a:avLst/>
            </a:prstGeom>
            <a:noFill/>
          </p:spPr>
          <p:txBody>
            <a:bodyPr wrap="none" rtlCol="0">
              <a:spAutoFit/>
            </a:bodyPr>
            <a:lstStyle/>
            <a:p>
              <a:pPr algn="ctr"/>
              <a:r>
                <a:rPr lang="en-US" altLang="ja-JP" sz="1600" dirty="0"/>
                <a:t>Windows Vista</a:t>
              </a:r>
            </a:p>
            <a:p>
              <a:pPr algn="ctr"/>
              <a:r>
                <a:rPr lang="ja-JP" altLang="en-US" sz="1600" dirty="0"/>
                <a:t>アプリケーション</a:t>
              </a:r>
            </a:p>
          </p:txBody>
        </p:sp>
        <p:pic>
          <p:nvPicPr>
            <p:cNvPr id="2050" name="Picture 2"/>
            <p:cNvPicPr>
              <a:picLocks noChangeAspect="1" noChangeArrowheads="1"/>
            </p:cNvPicPr>
            <p:nvPr/>
          </p:nvPicPr>
          <p:blipFill>
            <a:blip r:embed="rId7" cstate="print"/>
            <a:srcRect/>
            <a:stretch>
              <a:fillRect/>
            </a:stretch>
          </p:blipFill>
          <p:spPr bwMode="auto">
            <a:xfrm>
              <a:off x="6215074" y="4000503"/>
              <a:ext cx="2526455" cy="1908000"/>
            </a:xfrm>
            <a:prstGeom prst="rect">
              <a:avLst/>
            </a:prstGeom>
            <a:noFill/>
            <a:ln w="9525">
              <a:noFill/>
              <a:miter lim="800000"/>
              <a:headEnd/>
              <a:tailEnd/>
            </a:ln>
            <a:effectLst>
              <a:reflection blurRad="6350" stA="50000" endA="300" endPos="38500" dist="50800" dir="5400000" sy="-100000" algn="bl" rotWithShape="0"/>
            </a:effectLst>
          </p:spPr>
        </p:pic>
      </p:grpSp>
      <p:grpSp>
        <p:nvGrpSpPr>
          <p:cNvPr id="4" name="グループ化 18"/>
          <p:cNvGrpSpPr/>
          <p:nvPr/>
        </p:nvGrpSpPr>
        <p:grpSpPr>
          <a:xfrm>
            <a:off x="1952596" y="1678769"/>
            <a:ext cx="2500330" cy="4229734"/>
            <a:chOff x="428596" y="1678769"/>
            <a:chExt cx="2500330" cy="4229734"/>
          </a:xfrm>
        </p:grpSpPr>
        <p:sp>
          <p:nvSpPr>
            <p:cNvPr id="50" name="角丸四角形 49"/>
            <p:cNvSpPr/>
            <p:nvPr>
              <p:custDataLst>
                <p:tags r:id="rId1"/>
              </p:custDataLst>
            </p:nvPr>
          </p:nvSpPr>
          <p:spPr bwMode="auto">
            <a:xfrm>
              <a:off x="434027" y="1678769"/>
              <a:ext cx="2489469" cy="1365228"/>
            </a:xfrm>
            <a:prstGeom prst="roundRect">
              <a:avLst/>
            </a:prstGeom>
            <a:solidFill>
              <a:srgbClr val="0072C6"/>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2"/>
                  </a:solidFill>
                  <a:prstDash val="solid"/>
                  <a:headEnd type="none" w="med" len="med"/>
                  <a:tailEnd type="none" w="med" len="med"/>
                </a14:hiddenLine>
              </a:ext>
            </a:extLst>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kumimoji="0" lang="en-US" altLang="ja-JP" sz="2400" dirty="0">
                  <a:solidFill>
                    <a:srgbClr val="FFFFFF"/>
                  </a:solidFill>
                  <a:effectLst>
                    <a:outerShdw blurRad="38100" dist="38100" dir="2700000" algn="tl">
                      <a:srgbClr val="000000">
                        <a:alpha val="43137"/>
                      </a:srgbClr>
                    </a:outerShdw>
                  </a:effectLst>
                  <a:latin typeface="Segoe Semibold" pitchFamily="34" charset="0"/>
                  <a:ea typeface="メイリオ" pitchFamily="50" charset="-128"/>
                </a:rPr>
                <a:t>ASP. NET AJAX</a:t>
              </a:r>
            </a:p>
          </p:txBody>
        </p:sp>
        <p:sp>
          <p:nvSpPr>
            <p:cNvPr id="52" name="テキスト ボックス 51"/>
            <p:cNvSpPr txBox="1"/>
            <p:nvPr/>
          </p:nvSpPr>
          <p:spPr>
            <a:xfrm>
              <a:off x="428596" y="3243770"/>
              <a:ext cx="2500330" cy="584775"/>
            </a:xfrm>
            <a:prstGeom prst="rect">
              <a:avLst/>
            </a:prstGeom>
            <a:noFill/>
          </p:spPr>
          <p:txBody>
            <a:bodyPr wrap="square" rtlCol="0">
              <a:spAutoFit/>
            </a:bodyPr>
            <a:lstStyle/>
            <a:p>
              <a:pPr algn="ctr"/>
              <a:r>
                <a:rPr lang="ja-JP" altLang="en-US" sz="1600" dirty="0">
                  <a:effectLst>
                    <a:outerShdw blurRad="38100" dist="38100" dir="2700000" algn="tl">
                      <a:srgbClr val="000000">
                        <a:alpha val="43137"/>
                      </a:srgbClr>
                    </a:outerShdw>
                  </a:effectLst>
                </a:rPr>
                <a:t>リッチ</a:t>
              </a:r>
              <a:endParaRPr lang="en-US" altLang="ja-JP" sz="1600" dirty="0">
                <a:effectLst>
                  <a:outerShdw blurRad="38100" dist="38100" dir="2700000" algn="tl">
                    <a:srgbClr val="000000">
                      <a:alpha val="43137"/>
                    </a:srgbClr>
                  </a:outerShdw>
                </a:effectLst>
              </a:endParaRPr>
            </a:p>
            <a:p>
              <a:pPr algn="ctr"/>
              <a:r>
                <a:rPr lang="en-US" altLang="ja-JP" sz="1600" dirty="0">
                  <a:effectLst>
                    <a:outerShdw blurRad="38100" dist="38100" dir="2700000" algn="tl">
                      <a:srgbClr val="000000">
                        <a:alpha val="43137"/>
                      </a:srgbClr>
                    </a:outerShdw>
                  </a:effectLst>
                </a:rPr>
                <a:t>Web</a:t>
              </a:r>
              <a:r>
                <a:rPr lang="ja-JP" altLang="en-US" sz="1600" dirty="0">
                  <a:effectLst>
                    <a:outerShdw blurRad="38100" dist="38100" dir="2700000" algn="tl">
                      <a:srgbClr val="000000">
                        <a:alpha val="43137"/>
                      </a:srgbClr>
                    </a:outerShdw>
                  </a:effectLst>
                </a:rPr>
                <a:t>アプリケーション</a:t>
              </a:r>
            </a:p>
          </p:txBody>
        </p:sp>
        <p:pic>
          <p:nvPicPr>
            <p:cNvPr id="2051" name="Picture 3"/>
            <p:cNvPicPr>
              <a:picLocks noChangeAspect="1" noChangeArrowheads="1"/>
            </p:cNvPicPr>
            <p:nvPr/>
          </p:nvPicPr>
          <p:blipFill>
            <a:blip r:embed="rId8" cstate="print"/>
            <a:srcRect/>
            <a:stretch>
              <a:fillRect/>
            </a:stretch>
          </p:blipFill>
          <p:spPr bwMode="auto">
            <a:xfrm>
              <a:off x="447999" y="4000503"/>
              <a:ext cx="2461524" cy="1908000"/>
            </a:xfrm>
            <a:prstGeom prst="roundRect">
              <a:avLst>
                <a:gd name="adj" fmla="val 0"/>
              </a:avLst>
            </a:prstGeom>
            <a:noFill/>
            <a:ln w="9525">
              <a:noFill/>
              <a:miter lim="800000"/>
              <a:headEnd/>
              <a:tailEnd/>
            </a:ln>
            <a:effectLst>
              <a:reflection blurRad="6350" stA="50000" endA="300" endPos="38500" dist="50800" dir="5400000" sy="-100000" algn="bl" rotWithShape="0"/>
            </a:effectLst>
          </p:spPr>
        </p:pic>
      </p:grpSp>
      <p:sp>
        <p:nvSpPr>
          <p:cNvPr id="16" name="タイトル 15"/>
          <p:cNvSpPr>
            <a:spLocks noGrp="1"/>
          </p:cNvSpPr>
          <p:nvPr>
            <p:ph type="title"/>
          </p:nvPr>
        </p:nvSpPr>
        <p:spPr/>
        <p:txBody>
          <a:bodyPr/>
          <a:lstStyle/>
          <a:p>
            <a:r>
              <a:rPr lang="ja-JP" altLang="en-US" dirty="0">
                <a:solidFill>
                  <a:srgbClr val="000000"/>
                </a:solidFill>
                <a:latin typeface="+mn-lt"/>
              </a:rPr>
              <a:t>マイクロソフトの</a:t>
            </a:r>
            <a:r>
              <a:rPr altLang="ja-JP" dirty="0">
                <a:solidFill>
                  <a:srgbClr val="000000"/>
                </a:solidFill>
                <a:latin typeface="+mn-lt"/>
              </a:rPr>
              <a:t>UX</a:t>
            </a:r>
            <a:r>
              <a:rPr lang="ja-JP" altLang="en-US" dirty="0">
                <a:solidFill>
                  <a:srgbClr val="000000"/>
                </a:solidFill>
                <a:latin typeface="+mn-lt"/>
              </a:rPr>
              <a:t>技術</a:t>
            </a:r>
            <a:br>
              <a:rPr altLang="ja-JP" dirty="0">
                <a:solidFill>
                  <a:srgbClr val="000000"/>
                </a:solidFill>
                <a:latin typeface="+mn-lt"/>
              </a:rPr>
            </a:br>
            <a:r>
              <a:rPr lang="ja-JP" altLang="en-US" sz="2400" b="1" dirty="0">
                <a:solidFill>
                  <a:srgbClr val="000000"/>
                </a:solidFill>
                <a:latin typeface="+mn-lt"/>
              </a:rPr>
              <a:t>シームレスなプラットフォーム</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ppt_x</p:attrName>
                                        </p:attrNameLst>
                                      </p:cBhvr>
                                      <p:tavLst>
                                        <p:tav tm="0">
                                          <p:val>
                                            <p:strVal val="#ppt_x"/>
                                          </p:val>
                                        </p:tav>
                                        <p:tav tm="100000">
                                          <p:val>
                                            <p:strVal val="#ppt_x"/>
                                          </p:val>
                                        </p:tav>
                                      </p:tavLst>
                                    </p:anim>
                                    <p:anim calcmode="lin" valueType="num">
                                      <p:cBhvr>
                                        <p:cTn id="9" dur="2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000"/>
                                        <p:tgtEl>
                                          <p:spTgt spid="3"/>
                                        </p:tgtEl>
                                      </p:cBhvr>
                                    </p:animEffect>
                                    <p:anim calcmode="lin" valueType="num">
                                      <p:cBhvr>
                                        <p:cTn id="14" dur="2000" fill="hold"/>
                                        <p:tgtEl>
                                          <p:spTgt spid="3"/>
                                        </p:tgtEl>
                                        <p:attrNameLst>
                                          <p:attrName>ppt_x</p:attrName>
                                        </p:attrNameLst>
                                      </p:cBhvr>
                                      <p:tavLst>
                                        <p:tav tm="0">
                                          <p:val>
                                            <p:strVal val="#ppt_x"/>
                                          </p:val>
                                        </p:tav>
                                        <p:tav tm="100000">
                                          <p:val>
                                            <p:strVal val="#ppt_x"/>
                                          </p:val>
                                        </p:tav>
                                      </p:tavLst>
                                    </p:anim>
                                    <p:anim calcmode="lin" valueType="num">
                                      <p:cBhvr>
                                        <p:cTn id="15" dur="2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4000"/>
                            </p:stCondLst>
                            <p:childTnLst>
                              <p:par>
                                <p:cTn id="17" presetID="42"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000"/>
                                        <p:tgtEl>
                                          <p:spTgt spid="2"/>
                                        </p:tgtEl>
                                      </p:cBhvr>
                                    </p:animEffect>
                                    <p:anim calcmode="lin" valueType="num">
                                      <p:cBhvr>
                                        <p:cTn id="20" dur="2000" fill="hold"/>
                                        <p:tgtEl>
                                          <p:spTgt spid="2"/>
                                        </p:tgtEl>
                                        <p:attrNameLst>
                                          <p:attrName>ppt_x</p:attrName>
                                        </p:attrNameLst>
                                      </p:cBhvr>
                                      <p:tavLst>
                                        <p:tav tm="0">
                                          <p:val>
                                            <p:strVal val="#ppt_x"/>
                                          </p:val>
                                        </p:tav>
                                        <p:tav tm="100000">
                                          <p:val>
                                            <p:strVal val="#ppt_x"/>
                                          </p:val>
                                        </p:tav>
                                      </p:tavLst>
                                    </p:anim>
                                    <p:anim calcmode="lin" valueType="num">
                                      <p:cBhvr>
                                        <p:cTn id="21" dur="2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テキスト プレースホルダ 2"/>
          <p:cNvSpPr>
            <a:spLocks noGrp="1"/>
          </p:cNvSpPr>
          <p:nvPr>
            <p:ph sz="quarter" idx="10"/>
          </p:nvPr>
        </p:nvSpPr>
        <p:spPr/>
        <p:txBody>
          <a:bodyPr>
            <a:normAutofit/>
          </a:bodyPr>
          <a:lstStyle/>
          <a:p>
            <a:pPr eaLnBrk="1" hangingPunct="1"/>
            <a:r>
              <a:rPr lang="en-US" altLang="ja-JP" sz="2400"/>
              <a:t>Microsoft AJAX Library</a:t>
            </a:r>
          </a:p>
          <a:p>
            <a:pPr lvl="1" eaLnBrk="1" hangingPunct="1"/>
            <a:r>
              <a:rPr lang="en-US" altLang="ja-JP" sz="2000"/>
              <a:t>AJAX </a:t>
            </a:r>
            <a:r>
              <a:rPr lang="ja-JP" altLang="en-US" sz="2000"/>
              <a:t>機能のコアとなる </a:t>
            </a:r>
            <a:r>
              <a:rPr lang="en-US" altLang="ja-JP" sz="2000"/>
              <a:t>JavaScript </a:t>
            </a:r>
            <a:r>
              <a:rPr lang="ja-JP" altLang="en-US" sz="2000"/>
              <a:t>ライブラリ</a:t>
            </a:r>
          </a:p>
          <a:p>
            <a:pPr lvl="1" eaLnBrk="1" hangingPunct="1"/>
            <a:r>
              <a:rPr lang="ja-JP" altLang="en-US" sz="2000"/>
              <a:t>実際には </a:t>
            </a:r>
            <a:r>
              <a:rPr lang="en-US" altLang="ja-JP" sz="2000"/>
              <a:t>ASP.NET </a:t>
            </a:r>
            <a:r>
              <a:rPr lang="ja-JP" altLang="en-US" sz="2000"/>
              <a:t>に依存していない</a:t>
            </a:r>
            <a:endParaRPr lang="en-US" altLang="ja-JP" sz="2000"/>
          </a:p>
          <a:p>
            <a:pPr lvl="1" eaLnBrk="1" hangingPunct="1"/>
            <a:endParaRPr lang="ja-JP" altLang="en-US" sz="700"/>
          </a:p>
          <a:p>
            <a:pPr eaLnBrk="1" hangingPunct="1"/>
            <a:r>
              <a:rPr lang="en-US" altLang="ja-JP" sz="2400"/>
              <a:t>ASP.NET 2.0 AJAX Extensions</a:t>
            </a:r>
          </a:p>
          <a:p>
            <a:pPr lvl="1" eaLnBrk="1" hangingPunct="1"/>
            <a:r>
              <a:rPr lang="en-US" altLang="ja-JP" sz="2000"/>
              <a:t>ASP.NET AJAX </a:t>
            </a:r>
            <a:r>
              <a:rPr lang="ja-JP" altLang="en-US" sz="2000"/>
              <a:t>のコア ライブラリ</a:t>
            </a:r>
          </a:p>
          <a:p>
            <a:pPr lvl="1" eaLnBrk="1" hangingPunct="1"/>
            <a:r>
              <a:rPr lang="en-US" altLang="ja-JP" sz="2000"/>
              <a:t>AJAX </a:t>
            </a:r>
            <a:r>
              <a:rPr lang="ja-JP" altLang="en-US" sz="2000"/>
              <a:t>のためのコア機能と </a:t>
            </a:r>
            <a:r>
              <a:rPr lang="en-US" altLang="ja-JP" sz="2000"/>
              <a:t>Web </a:t>
            </a:r>
            <a:r>
              <a:rPr lang="ja-JP" altLang="en-US" sz="2000"/>
              <a:t>コントロールを提供</a:t>
            </a:r>
          </a:p>
          <a:p>
            <a:pPr lvl="1" eaLnBrk="1" hangingPunct="1"/>
            <a:r>
              <a:rPr lang="en-US" altLang="ja-JP" sz="2000"/>
              <a:t>Microsoft AJAX Library </a:t>
            </a:r>
            <a:r>
              <a:rPr lang="ja-JP" altLang="en-US" sz="2000"/>
              <a:t>を同梱</a:t>
            </a:r>
            <a:endParaRPr lang="en-US" altLang="ja-JP" sz="2000"/>
          </a:p>
          <a:p>
            <a:pPr lvl="1" eaLnBrk="1" hangingPunct="1"/>
            <a:endParaRPr lang="ja-JP" altLang="en-US" sz="700"/>
          </a:p>
          <a:p>
            <a:pPr eaLnBrk="1" hangingPunct="1"/>
            <a:r>
              <a:rPr lang="en-US" altLang="ja-JP" sz="2400"/>
              <a:t>ASP.NET AJAX Controls Toolkit</a:t>
            </a:r>
          </a:p>
          <a:p>
            <a:pPr lvl="1" eaLnBrk="1" hangingPunct="1"/>
            <a:r>
              <a:rPr lang="en-US" altLang="ja-JP" sz="2000"/>
              <a:t>ASP.NET 2.0 AJAX Extensions </a:t>
            </a:r>
            <a:r>
              <a:rPr lang="ja-JP" altLang="en-US" sz="2000"/>
              <a:t>を拡張し、利便性の高い拡張コントロールを提供</a:t>
            </a:r>
            <a:endParaRPr lang="en-US" altLang="ja-JP" sz="2000"/>
          </a:p>
          <a:p>
            <a:pPr lvl="1" eaLnBrk="1" hangingPunct="1"/>
            <a:endParaRPr lang="ja-JP" altLang="en-US" sz="700"/>
          </a:p>
          <a:p>
            <a:pPr eaLnBrk="1" hangingPunct="1"/>
            <a:r>
              <a:rPr lang="en-US" altLang="ja-JP" sz="2400"/>
              <a:t>ASP.NET AJAX Futures (CTP)</a:t>
            </a:r>
          </a:p>
          <a:p>
            <a:pPr lvl="1" eaLnBrk="1" hangingPunct="1"/>
            <a:r>
              <a:rPr lang="en-US" altLang="ja-JP" sz="2000"/>
              <a:t>ASP.NET AJAX </a:t>
            </a:r>
            <a:r>
              <a:rPr lang="ja-JP" altLang="en-US" sz="2000"/>
              <a:t>の開発中の新機能を提供</a:t>
            </a:r>
            <a:endParaRPr lang="ja-JP" altLang="en-US" sz="2400"/>
          </a:p>
        </p:txBody>
      </p:sp>
      <p:sp>
        <p:nvSpPr>
          <p:cNvPr id="20483" name="タイトル 3"/>
          <p:cNvSpPr>
            <a:spLocks noGrp="1"/>
          </p:cNvSpPr>
          <p:nvPr>
            <p:ph type="title"/>
          </p:nvPr>
        </p:nvSpPr>
        <p:spPr/>
        <p:txBody>
          <a:bodyPr>
            <a:normAutofit/>
          </a:bodyPr>
          <a:lstStyle/>
          <a:p>
            <a:r>
              <a:rPr lang="en-US" altLang="ja-JP"/>
              <a:t>ASP.NET AJAX</a:t>
            </a:r>
            <a:endParaRPr lang="ja-JP"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角丸四角形 17"/>
          <p:cNvSpPr/>
          <p:nvPr/>
        </p:nvSpPr>
        <p:spPr>
          <a:xfrm>
            <a:off x="1595438" y="1303954"/>
            <a:ext cx="7143750" cy="1571625"/>
          </a:xfrm>
          <a:prstGeom prst="roundRect">
            <a:avLst/>
          </a:prstGeom>
          <a:gradFill>
            <a:gsLst>
              <a:gs pos="0">
                <a:schemeClr val="bg2">
                  <a:lumMod val="75000"/>
                </a:schemeClr>
              </a:gs>
              <a:gs pos="50000">
                <a:schemeClr val="bg2">
                  <a:lumMod val="60000"/>
                  <a:lumOff val="40000"/>
                </a:schemeClr>
              </a:gs>
              <a:gs pos="100000">
                <a:schemeClr val="bg2">
                  <a:lumMod val="40000"/>
                  <a:lumOff val="60000"/>
                </a:schemeClr>
              </a:gs>
            </a:gsLst>
            <a:lin ang="5400000" scaled="0"/>
          </a:gradFill>
          <a:ln>
            <a:solidFill>
              <a:schemeClr val="bg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lstStyle/>
          <a:p>
            <a:pPr algn="ctr">
              <a:defRPr/>
            </a:pPr>
            <a:r>
              <a:rPr lang="en-US" altLang="ja-JP" b="1" dirty="0">
                <a:effectLst>
                  <a:outerShdw blurRad="38100" dist="38100" dir="2700000" algn="tl">
                    <a:srgbClr val="000000">
                      <a:alpha val="43137"/>
                    </a:srgbClr>
                  </a:outerShdw>
                </a:effectLst>
              </a:rPr>
              <a:t>ASP.NET</a:t>
            </a:r>
            <a:br>
              <a:rPr lang="en-US" altLang="ja-JP" b="1" dirty="0">
                <a:effectLst>
                  <a:outerShdw blurRad="38100" dist="38100" dir="2700000" algn="tl">
                    <a:srgbClr val="000000">
                      <a:alpha val="43137"/>
                    </a:srgbClr>
                  </a:outerShdw>
                </a:effectLst>
              </a:rPr>
            </a:br>
            <a:r>
              <a:rPr lang="en-US" altLang="ja-JP" b="1" dirty="0">
                <a:effectLst>
                  <a:outerShdw blurRad="38100" dist="38100" dir="2700000" algn="tl">
                    <a:srgbClr val="000000">
                      <a:alpha val="43137"/>
                    </a:srgbClr>
                  </a:outerShdw>
                </a:effectLst>
              </a:rPr>
              <a:t>Web</a:t>
            </a:r>
            <a:r>
              <a:rPr lang="ja-JP" altLang="en-US" b="1" dirty="0">
                <a:effectLst>
                  <a:outerShdw blurRad="38100" dist="38100" dir="2700000" algn="tl">
                    <a:srgbClr val="000000">
                      <a:alpha val="43137"/>
                    </a:srgbClr>
                  </a:outerShdw>
                </a:effectLst>
              </a:rPr>
              <a:t> アプリケーション</a:t>
            </a:r>
          </a:p>
        </p:txBody>
      </p:sp>
      <p:sp>
        <p:nvSpPr>
          <p:cNvPr id="4" name="角丸四角形 3"/>
          <p:cNvSpPr/>
          <p:nvPr/>
        </p:nvSpPr>
        <p:spPr>
          <a:xfrm>
            <a:off x="1595438" y="5733078"/>
            <a:ext cx="7131050" cy="571500"/>
          </a:xfrm>
          <a:prstGeom prst="roundRec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a:defRPr/>
            </a:pPr>
            <a:r>
              <a:rPr lang="en-US" altLang="ja-JP" b="1" dirty="0">
                <a:effectLst>
                  <a:outerShdw blurRad="38100" dist="38100" dir="2700000" algn="tl">
                    <a:srgbClr val="000000">
                      <a:alpha val="43137"/>
                    </a:srgbClr>
                  </a:outerShdw>
                </a:effectLst>
              </a:rPr>
              <a:t>ASP.NET</a:t>
            </a:r>
            <a:endParaRPr lang="ja-JP" altLang="en-US" b="1" dirty="0">
              <a:effectLst>
                <a:outerShdw blurRad="38100" dist="38100" dir="2700000" algn="tl">
                  <a:srgbClr val="000000">
                    <a:alpha val="43137"/>
                  </a:srgbClr>
                </a:outerShdw>
              </a:effectLst>
            </a:endParaRPr>
          </a:p>
        </p:txBody>
      </p:sp>
      <p:sp>
        <p:nvSpPr>
          <p:cNvPr id="5" name="角丸四角形 4"/>
          <p:cNvSpPr/>
          <p:nvPr>
            <p:custDataLst>
              <p:tags r:id="rId1"/>
            </p:custDataLst>
          </p:nvPr>
        </p:nvSpPr>
        <p:spPr>
          <a:xfrm>
            <a:off x="3024189" y="3018453"/>
            <a:ext cx="7500937" cy="2571750"/>
          </a:xfrm>
          <a:prstGeom prst="roundRect">
            <a:avLst/>
          </a:prstGeom>
          <a:solidFill>
            <a:srgbClr val="007233"/>
          </a:solidFill>
          <a:ln w="10795" cap="flat" cmpd="sng" algn="ctr">
            <a:noFill/>
            <a:prstDash val="sysDot"/>
          </a:ln>
          <a:effectLst/>
          <a:extLst>
            <a:ext uri="{91240B29-F687-4F45-9708-019B960494DF}">
              <a14:hiddenLine xmlns:a14="http://schemas.microsoft.com/office/drawing/2010/main" w="10795" cap="flat" cmpd="sng" algn="ctr">
                <a:solidFill>
                  <a:schemeClr val="tx2">
                    <a:lumMod val="75000"/>
                  </a:schemeClr>
                </a:solidFill>
                <a:prstDash val="sysDot"/>
              </a14:hiddenLine>
            </a:ext>
          </a:ex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b"/>
          <a:lstStyle/>
          <a:p>
            <a:pPr algn="ctr">
              <a:defRPr/>
            </a:pPr>
            <a:r>
              <a:rPr lang="en-US" altLang="ja-JP" b="1" dirty="0">
                <a:solidFill>
                  <a:srgbClr val="FFFFFF"/>
                </a:solidFill>
                <a:effectLst>
                  <a:outerShdw blurRad="38100" dist="38100" dir="2700000" algn="tl">
                    <a:srgbClr val="000000">
                      <a:alpha val="43137"/>
                    </a:srgbClr>
                  </a:outerShdw>
                </a:effectLst>
              </a:rPr>
              <a:t>ASP.NET AJAX</a:t>
            </a:r>
            <a:endParaRPr lang="ja-JP" altLang="en-US" b="1" dirty="0">
              <a:solidFill>
                <a:srgbClr val="FFFFFF"/>
              </a:solidFill>
              <a:effectLst>
                <a:outerShdw blurRad="38100" dist="38100" dir="2700000" algn="tl">
                  <a:srgbClr val="000000">
                    <a:alpha val="43137"/>
                  </a:srgbClr>
                </a:outerShdw>
              </a:effectLst>
            </a:endParaRPr>
          </a:p>
        </p:txBody>
      </p:sp>
      <p:sp>
        <p:nvSpPr>
          <p:cNvPr id="6" name="角丸四角形 5"/>
          <p:cNvSpPr/>
          <p:nvPr/>
        </p:nvSpPr>
        <p:spPr>
          <a:xfrm>
            <a:off x="4452939" y="3947141"/>
            <a:ext cx="4357687" cy="500062"/>
          </a:xfrm>
          <a:prstGeom prst="roundRect">
            <a:avLst/>
          </a:prstGeom>
          <a:solidFill>
            <a:srgbClr val="632B8D"/>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a:defRPr/>
            </a:pPr>
            <a:r>
              <a:rPr lang="en-US" altLang="ja-JP" dirty="0"/>
              <a:t>ASP.NET AJAX</a:t>
            </a:r>
            <a:r>
              <a:rPr lang="ja-JP" altLang="en-US" dirty="0"/>
              <a:t> </a:t>
            </a:r>
            <a:r>
              <a:rPr lang="en-US" altLang="ja-JP" dirty="0"/>
              <a:t>Extensions</a:t>
            </a:r>
            <a:endParaRPr lang="ja-JP" altLang="en-US" dirty="0"/>
          </a:p>
        </p:txBody>
      </p:sp>
      <p:sp>
        <p:nvSpPr>
          <p:cNvPr id="7" name="角丸四角形 6"/>
          <p:cNvSpPr/>
          <p:nvPr/>
        </p:nvSpPr>
        <p:spPr>
          <a:xfrm>
            <a:off x="3095626" y="4518641"/>
            <a:ext cx="7358063" cy="500062"/>
          </a:xfrm>
          <a:prstGeom prst="roundRect">
            <a:avLst/>
          </a:prstGeom>
          <a:gradFill>
            <a:gsLst>
              <a:gs pos="0">
                <a:schemeClr val="accent1">
                  <a:lumMod val="50000"/>
                </a:schemeClr>
              </a:gs>
              <a:gs pos="50000">
                <a:schemeClr val="accent1">
                  <a:lumMod val="75000"/>
                </a:schemeClr>
              </a:gs>
              <a:gs pos="100000">
                <a:schemeClr val="accent1">
                  <a:lumMod val="60000"/>
                  <a:lumOff val="40000"/>
                </a:schemeClr>
              </a:gs>
            </a:gsLst>
            <a:lin ang="5400000" scaled="0"/>
          </a:gra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a:defRPr/>
            </a:pPr>
            <a:r>
              <a:rPr lang="en-US" altLang="ja-JP" dirty="0"/>
              <a:t>Microsoft AJAX Library</a:t>
            </a:r>
            <a:endParaRPr lang="ja-JP" altLang="en-US" dirty="0"/>
          </a:p>
        </p:txBody>
      </p:sp>
      <p:sp>
        <p:nvSpPr>
          <p:cNvPr id="8" name="角丸四角形 7"/>
          <p:cNvSpPr/>
          <p:nvPr/>
        </p:nvSpPr>
        <p:spPr>
          <a:xfrm>
            <a:off x="5391151" y="3161329"/>
            <a:ext cx="1698625" cy="714375"/>
          </a:xfrm>
          <a:prstGeom prst="roundRect">
            <a:avLst/>
          </a:prstGeom>
          <a:gradFill>
            <a:gsLst>
              <a:gs pos="0">
                <a:schemeClr val="accent6">
                  <a:lumMod val="50000"/>
                </a:schemeClr>
              </a:gs>
              <a:gs pos="50000">
                <a:schemeClr val="accent6">
                  <a:lumMod val="75000"/>
                </a:schemeClr>
              </a:gs>
              <a:gs pos="100000">
                <a:schemeClr val="accent6">
                  <a:lumMod val="60000"/>
                  <a:lumOff val="40000"/>
                </a:schemeClr>
              </a:gs>
            </a:gsLst>
            <a:lin ang="5400000" scaled="0"/>
          </a:gra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a:defRPr/>
            </a:pPr>
            <a:r>
              <a:rPr lang="en-US" altLang="ja-JP" sz="1600" dirty="0"/>
              <a:t>ASP.NET AJAX</a:t>
            </a:r>
            <a:r>
              <a:rPr lang="ja-JP" altLang="en-US" sz="1600" dirty="0"/>
              <a:t> </a:t>
            </a:r>
            <a:br>
              <a:rPr lang="en-US" altLang="ja-JP" sz="1600" dirty="0"/>
            </a:br>
            <a:r>
              <a:rPr lang="en-US" altLang="ja-JP" sz="1600" dirty="0"/>
              <a:t>Control Toolkit</a:t>
            </a:r>
            <a:endParaRPr lang="ja-JP" altLang="en-US" sz="1600" dirty="0"/>
          </a:p>
        </p:txBody>
      </p:sp>
      <p:sp>
        <p:nvSpPr>
          <p:cNvPr id="9" name="角丸四角形 8"/>
          <p:cNvSpPr/>
          <p:nvPr/>
        </p:nvSpPr>
        <p:spPr>
          <a:xfrm>
            <a:off x="7167563" y="3161329"/>
            <a:ext cx="1643062" cy="714375"/>
          </a:xfrm>
          <a:prstGeom prst="roundRect">
            <a:avLst/>
          </a:prstGeom>
          <a:gradFill>
            <a:gsLst>
              <a:gs pos="0">
                <a:schemeClr val="accent3">
                  <a:lumMod val="50000"/>
                </a:schemeClr>
              </a:gs>
              <a:gs pos="50000">
                <a:schemeClr val="accent3">
                  <a:lumMod val="75000"/>
                </a:schemeClr>
              </a:gs>
              <a:gs pos="100000">
                <a:schemeClr val="accent3">
                  <a:lumMod val="60000"/>
                  <a:lumOff val="4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a:defRPr/>
            </a:pPr>
            <a:r>
              <a:rPr lang="en-US" altLang="ja-JP" sz="1600" dirty="0"/>
              <a:t>ASP.NET </a:t>
            </a:r>
            <a:br>
              <a:rPr lang="en-US" altLang="ja-JP" sz="1600" dirty="0"/>
            </a:br>
            <a:r>
              <a:rPr lang="en-US" altLang="ja-JP" sz="1600" dirty="0"/>
              <a:t>AJAX</a:t>
            </a:r>
            <a:r>
              <a:rPr lang="ja-JP" altLang="en-US" sz="1600" dirty="0"/>
              <a:t> </a:t>
            </a:r>
            <a:r>
              <a:rPr lang="en-US" altLang="ja-JP" sz="1600" dirty="0"/>
              <a:t>Futures</a:t>
            </a:r>
            <a:endParaRPr lang="ja-JP" altLang="en-US" sz="1600" dirty="0"/>
          </a:p>
        </p:txBody>
      </p:sp>
      <p:sp>
        <p:nvSpPr>
          <p:cNvPr id="10" name="角丸四角形 9"/>
          <p:cNvSpPr/>
          <p:nvPr/>
        </p:nvSpPr>
        <p:spPr>
          <a:xfrm>
            <a:off x="1666876" y="2018329"/>
            <a:ext cx="1285875" cy="796925"/>
          </a:xfrm>
          <a:prstGeom prst="roundRect">
            <a:avLst/>
          </a:prstGeom>
          <a:solidFill>
            <a:srgbClr val="FFFF00"/>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none" lIns="91436" tIns="45718" rIns="91436" bIns="45718" anchor="ctr"/>
          <a:lstStyle/>
          <a:p>
            <a:pPr algn="ctr">
              <a:defRPr/>
            </a:pPr>
            <a:r>
              <a:rPr lang="en-US" altLang="ja-JP" sz="1200" dirty="0">
                <a:solidFill>
                  <a:schemeClr val="bg2"/>
                </a:solidFill>
              </a:rPr>
              <a:t>ASP.NET</a:t>
            </a:r>
            <a:br>
              <a:rPr lang="en-US" altLang="ja-JP" sz="1200" dirty="0">
                <a:solidFill>
                  <a:schemeClr val="bg2"/>
                </a:solidFill>
              </a:rPr>
            </a:br>
            <a:r>
              <a:rPr lang="en-US" altLang="ja-JP" sz="1200" dirty="0">
                <a:solidFill>
                  <a:schemeClr val="bg2"/>
                </a:solidFill>
              </a:rPr>
              <a:t>Web</a:t>
            </a:r>
            <a:br>
              <a:rPr lang="en-US" altLang="ja-JP" sz="1200" dirty="0">
                <a:solidFill>
                  <a:schemeClr val="bg2"/>
                </a:solidFill>
              </a:rPr>
            </a:br>
            <a:r>
              <a:rPr lang="ja-JP" altLang="en-US" sz="1200" dirty="0">
                <a:solidFill>
                  <a:schemeClr val="bg2"/>
                </a:solidFill>
              </a:rPr>
              <a:t>アプリケーション</a:t>
            </a:r>
            <a:endParaRPr lang="en-US" altLang="ja-JP" sz="1200" dirty="0">
              <a:solidFill>
                <a:schemeClr val="bg2"/>
              </a:solidFill>
            </a:endParaRPr>
          </a:p>
        </p:txBody>
      </p:sp>
      <p:sp>
        <p:nvSpPr>
          <p:cNvPr id="11" name="角丸四角形 10"/>
          <p:cNvSpPr/>
          <p:nvPr/>
        </p:nvSpPr>
        <p:spPr>
          <a:xfrm>
            <a:off x="3024189" y="2018329"/>
            <a:ext cx="1285875" cy="785813"/>
          </a:xfrm>
          <a:prstGeom prst="roundRect">
            <a:avLst/>
          </a:prstGeom>
          <a:solidFill>
            <a:srgbClr val="FFC000"/>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none" lIns="91436" tIns="45718" rIns="91436" bIns="45718" anchor="ctr"/>
          <a:lstStyle/>
          <a:p>
            <a:pPr algn="ctr">
              <a:defRPr/>
            </a:pPr>
            <a:r>
              <a:rPr lang="ja-JP" altLang="en-US" sz="1100" dirty="0">
                <a:solidFill>
                  <a:schemeClr val="bg2"/>
                </a:solidFill>
              </a:rPr>
              <a:t>クライアント中心型</a:t>
            </a:r>
            <a:br>
              <a:rPr lang="en-US" altLang="ja-JP" sz="1100" dirty="0">
                <a:solidFill>
                  <a:schemeClr val="bg2"/>
                </a:solidFill>
              </a:rPr>
            </a:br>
            <a:r>
              <a:rPr lang="en-US" altLang="ja-JP" sz="1100" dirty="0">
                <a:solidFill>
                  <a:schemeClr val="bg2"/>
                </a:solidFill>
              </a:rPr>
              <a:t>AJAX</a:t>
            </a:r>
            <a:r>
              <a:rPr lang="ja-JP" altLang="en-US" sz="1100" dirty="0">
                <a:solidFill>
                  <a:schemeClr val="bg2"/>
                </a:solidFill>
              </a:rPr>
              <a:t> </a:t>
            </a:r>
            <a:r>
              <a:rPr lang="en-US" altLang="ja-JP" sz="1100" dirty="0">
                <a:solidFill>
                  <a:schemeClr val="bg2"/>
                </a:solidFill>
              </a:rPr>
              <a:t>Web</a:t>
            </a:r>
            <a:r>
              <a:rPr lang="ja-JP" altLang="en-US" sz="1100" dirty="0">
                <a:solidFill>
                  <a:schemeClr val="bg2"/>
                </a:solidFill>
              </a:rPr>
              <a:t> </a:t>
            </a:r>
            <a:br>
              <a:rPr lang="en-US" altLang="ja-JP" sz="1100" dirty="0">
                <a:solidFill>
                  <a:schemeClr val="bg2"/>
                </a:solidFill>
              </a:rPr>
            </a:br>
            <a:r>
              <a:rPr lang="ja-JP" altLang="en-US" sz="1100" dirty="0">
                <a:solidFill>
                  <a:schemeClr val="bg2"/>
                </a:solidFill>
              </a:rPr>
              <a:t>アプリケーション</a:t>
            </a:r>
          </a:p>
        </p:txBody>
      </p:sp>
      <p:sp>
        <p:nvSpPr>
          <p:cNvPr id="12" name="角丸四角形 11"/>
          <p:cNvSpPr/>
          <p:nvPr/>
        </p:nvSpPr>
        <p:spPr>
          <a:xfrm>
            <a:off x="4381501" y="2018329"/>
            <a:ext cx="1357313" cy="785813"/>
          </a:xfrm>
          <a:prstGeom prst="roundRect">
            <a:avLst/>
          </a:prstGeom>
          <a:solidFill>
            <a:srgbClr val="FF6600"/>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none" lIns="91436" tIns="45718" rIns="91436" bIns="45718" anchor="ctr"/>
          <a:lstStyle/>
          <a:p>
            <a:pPr algn="ctr">
              <a:defRPr/>
            </a:pPr>
            <a:r>
              <a:rPr lang="ja-JP" altLang="en-US" sz="1200" dirty="0">
                <a:solidFill>
                  <a:schemeClr val="tx1"/>
                </a:solidFill>
                <a:effectLst>
                  <a:outerShdw blurRad="38100" dist="38100" dir="2700000" algn="tl">
                    <a:srgbClr val="000000">
                      <a:alpha val="43137"/>
                    </a:srgbClr>
                  </a:outerShdw>
                </a:effectLst>
              </a:rPr>
              <a:t>サーバー中心型</a:t>
            </a:r>
            <a:br>
              <a:rPr lang="en-US" altLang="ja-JP" sz="1200" dirty="0">
                <a:solidFill>
                  <a:schemeClr val="tx1"/>
                </a:solidFill>
                <a:effectLst>
                  <a:outerShdw blurRad="38100" dist="38100" dir="2700000" algn="tl">
                    <a:srgbClr val="000000">
                      <a:alpha val="43137"/>
                    </a:srgbClr>
                  </a:outerShdw>
                </a:effectLst>
              </a:rPr>
            </a:br>
            <a:r>
              <a:rPr lang="en-US" altLang="ja-JP" sz="1200" dirty="0">
                <a:solidFill>
                  <a:schemeClr val="tx1"/>
                </a:solidFill>
                <a:effectLst>
                  <a:outerShdw blurRad="38100" dist="38100" dir="2700000" algn="tl">
                    <a:srgbClr val="000000">
                      <a:alpha val="43137"/>
                    </a:srgbClr>
                  </a:outerShdw>
                </a:effectLst>
              </a:rPr>
              <a:t>AJAX</a:t>
            </a:r>
            <a:r>
              <a:rPr lang="ja-JP" altLang="en-US" sz="1200" dirty="0">
                <a:solidFill>
                  <a:schemeClr val="tx1"/>
                </a:solidFill>
                <a:effectLst>
                  <a:outerShdw blurRad="38100" dist="38100" dir="2700000" algn="tl">
                    <a:srgbClr val="000000">
                      <a:alpha val="43137"/>
                    </a:srgbClr>
                  </a:outerShdw>
                </a:effectLst>
              </a:rPr>
              <a:t> </a:t>
            </a:r>
            <a:r>
              <a:rPr lang="en-US" altLang="ja-JP" sz="1200" dirty="0">
                <a:solidFill>
                  <a:schemeClr val="tx1"/>
                </a:solidFill>
                <a:effectLst>
                  <a:outerShdw blurRad="38100" dist="38100" dir="2700000" algn="tl">
                    <a:srgbClr val="000000">
                      <a:alpha val="43137"/>
                    </a:srgbClr>
                  </a:outerShdw>
                </a:effectLst>
              </a:rPr>
              <a:t>Web</a:t>
            </a:r>
            <a:r>
              <a:rPr lang="ja-JP" altLang="en-US" sz="1200" dirty="0">
                <a:solidFill>
                  <a:schemeClr val="tx1"/>
                </a:solidFill>
                <a:effectLst>
                  <a:outerShdw blurRad="38100" dist="38100" dir="2700000" algn="tl">
                    <a:srgbClr val="000000">
                      <a:alpha val="43137"/>
                    </a:srgbClr>
                  </a:outerShdw>
                </a:effectLst>
              </a:rPr>
              <a:t> </a:t>
            </a:r>
            <a:br>
              <a:rPr lang="en-US" altLang="ja-JP" sz="1200" dirty="0">
                <a:solidFill>
                  <a:schemeClr val="tx1"/>
                </a:solidFill>
                <a:effectLst>
                  <a:outerShdw blurRad="38100" dist="38100" dir="2700000" algn="tl">
                    <a:srgbClr val="000000">
                      <a:alpha val="43137"/>
                    </a:srgbClr>
                  </a:outerShdw>
                </a:effectLst>
              </a:rPr>
            </a:br>
            <a:r>
              <a:rPr lang="ja-JP" altLang="en-US" sz="1200" dirty="0">
                <a:solidFill>
                  <a:schemeClr val="tx1"/>
                </a:solidFill>
                <a:effectLst>
                  <a:outerShdw blurRad="38100" dist="38100" dir="2700000" algn="tl">
                    <a:srgbClr val="000000">
                      <a:alpha val="43137"/>
                    </a:srgbClr>
                  </a:outerShdw>
                </a:effectLst>
              </a:rPr>
              <a:t>アプリケーション</a:t>
            </a:r>
          </a:p>
        </p:txBody>
      </p:sp>
      <p:sp>
        <p:nvSpPr>
          <p:cNvPr id="13" name="角丸四角形 12"/>
          <p:cNvSpPr/>
          <p:nvPr/>
        </p:nvSpPr>
        <p:spPr>
          <a:xfrm>
            <a:off x="5810250" y="2018329"/>
            <a:ext cx="2857500" cy="785813"/>
          </a:xfrm>
          <a:prstGeom prst="roundRect">
            <a:avLst/>
          </a:prstGeom>
          <a:solidFill>
            <a:srgbClr val="FF3300"/>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a:defRPr/>
            </a:pPr>
            <a:r>
              <a:rPr lang="en-US" altLang="ja-JP" sz="1400" b="1" dirty="0">
                <a:solidFill>
                  <a:schemeClr val="tx1"/>
                </a:solidFill>
              </a:rPr>
              <a:t>“</a:t>
            </a:r>
            <a:r>
              <a:rPr lang="ja-JP" altLang="en-US" sz="1400" b="1" dirty="0">
                <a:solidFill>
                  <a:schemeClr val="tx1"/>
                </a:solidFill>
              </a:rPr>
              <a:t>よりリッチな標準機能</a:t>
            </a:r>
            <a:r>
              <a:rPr lang="en-US" altLang="ja-JP" sz="1400" b="1" dirty="0">
                <a:solidFill>
                  <a:schemeClr val="tx1"/>
                </a:solidFill>
              </a:rPr>
              <a:t>”</a:t>
            </a:r>
            <a:br>
              <a:rPr lang="en-US" altLang="ja-JP" sz="1600" dirty="0">
                <a:solidFill>
                  <a:schemeClr val="tx1"/>
                </a:solidFill>
              </a:rPr>
            </a:br>
            <a:r>
              <a:rPr lang="ja-JP" altLang="en-US" sz="1400" dirty="0">
                <a:solidFill>
                  <a:schemeClr val="tx1"/>
                </a:solidFill>
              </a:rPr>
              <a:t>サーバー中心型</a:t>
            </a:r>
            <a:br>
              <a:rPr lang="en-US" altLang="ja-JP" sz="1400" dirty="0">
                <a:solidFill>
                  <a:schemeClr val="tx1"/>
                </a:solidFill>
              </a:rPr>
            </a:br>
            <a:r>
              <a:rPr lang="en-US" altLang="ja-JP" sz="1400" dirty="0">
                <a:solidFill>
                  <a:schemeClr val="tx1"/>
                </a:solidFill>
                <a:effectLst>
                  <a:outerShdw blurRad="38100" dist="38100" dir="2700000" algn="tl">
                    <a:srgbClr val="000000">
                      <a:alpha val="43137"/>
                    </a:srgbClr>
                  </a:outerShdw>
                </a:effectLst>
              </a:rPr>
              <a:t>AJAX</a:t>
            </a:r>
            <a:r>
              <a:rPr lang="ja-JP" altLang="en-US" sz="1400" dirty="0">
                <a:solidFill>
                  <a:schemeClr val="tx1"/>
                </a:solidFill>
                <a:effectLst>
                  <a:outerShdw blurRad="38100" dist="38100" dir="2700000" algn="tl">
                    <a:srgbClr val="000000">
                      <a:alpha val="43137"/>
                    </a:srgbClr>
                  </a:outerShdw>
                </a:effectLst>
              </a:rPr>
              <a:t> </a:t>
            </a:r>
            <a:r>
              <a:rPr lang="en-US" altLang="ja-JP" sz="1400" dirty="0">
                <a:solidFill>
                  <a:schemeClr val="tx1"/>
                </a:solidFill>
                <a:effectLst>
                  <a:outerShdw blurRad="38100" dist="38100" dir="2700000" algn="tl">
                    <a:srgbClr val="000000">
                      <a:alpha val="43137"/>
                    </a:srgbClr>
                  </a:outerShdw>
                </a:effectLst>
              </a:rPr>
              <a:t>Web</a:t>
            </a:r>
            <a:r>
              <a:rPr lang="ja-JP" altLang="en-US" sz="1400" dirty="0">
                <a:solidFill>
                  <a:schemeClr val="tx1"/>
                </a:solidFill>
                <a:effectLst>
                  <a:outerShdw blurRad="38100" dist="38100" dir="2700000" algn="tl">
                    <a:srgbClr val="000000">
                      <a:alpha val="43137"/>
                    </a:srgbClr>
                  </a:outerShdw>
                </a:effectLst>
              </a:rPr>
              <a:t> アプリケーション</a:t>
            </a:r>
          </a:p>
        </p:txBody>
      </p:sp>
      <p:cxnSp>
        <p:nvCxnSpPr>
          <p:cNvPr id="22" name="直線矢印コネクタ 21"/>
          <p:cNvCxnSpPr/>
          <p:nvPr/>
        </p:nvCxnSpPr>
        <p:spPr>
          <a:xfrm rot="5400000">
            <a:off x="846139" y="4267817"/>
            <a:ext cx="2928937" cy="1587"/>
          </a:xfrm>
          <a:prstGeom prst="straightConnector1">
            <a:avLst/>
          </a:prstGeom>
          <a:ln w="38100">
            <a:solidFill>
              <a:srgbClr val="CC33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a:stCxn id="11" idx="2"/>
          </p:cNvCxnSpPr>
          <p:nvPr/>
        </p:nvCxnSpPr>
        <p:spPr>
          <a:xfrm rot="5400000">
            <a:off x="2844007" y="3625673"/>
            <a:ext cx="1644650" cy="1587"/>
          </a:xfrm>
          <a:prstGeom prst="straightConnector1">
            <a:avLst/>
          </a:prstGeom>
          <a:ln w="38100">
            <a:solidFill>
              <a:srgbClr val="CC33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rot="5400000">
            <a:off x="4487863" y="3340716"/>
            <a:ext cx="1071563" cy="1588"/>
          </a:xfrm>
          <a:prstGeom prst="straightConnector1">
            <a:avLst/>
          </a:prstGeom>
          <a:ln w="38100">
            <a:solidFill>
              <a:srgbClr val="CC33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rot="5400000">
            <a:off x="6130926" y="2983529"/>
            <a:ext cx="358775" cy="0"/>
          </a:xfrm>
          <a:prstGeom prst="straightConnector1">
            <a:avLst/>
          </a:prstGeom>
          <a:ln w="38100">
            <a:solidFill>
              <a:srgbClr val="CC33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rot="5400000">
            <a:off x="7773988" y="2983529"/>
            <a:ext cx="358775" cy="0"/>
          </a:xfrm>
          <a:prstGeom prst="straightConnector1">
            <a:avLst/>
          </a:prstGeom>
          <a:ln w="38100">
            <a:solidFill>
              <a:srgbClr val="CC33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7" name="角丸四角形 36"/>
          <p:cNvSpPr/>
          <p:nvPr/>
        </p:nvSpPr>
        <p:spPr>
          <a:xfrm>
            <a:off x="8820151" y="1303954"/>
            <a:ext cx="1704975" cy="1571625"/>
          </a:xfrm>
          <a:prstGeom prst="roundRect">
            <a:avLst/>
          </a:prstGeom>
          <a:gradFill>
            <a:gsLst>
              <a:gs pos="0">
                <a:schemeClr val="bg2">
                  <a:lumMod val="75000"/>
                </a:schemeClr>
              </a:gs>
              <a:gs pos="50000">
                <a:schemeClr val="bg2">
                  <a:lumMod val="60000"/>
                  <a:lumOff val="40000"/>
                </a:schemeClr>
              </a:gs>
              <a:gs pos="100000">
                <a:schemeClr val="bg2">
                  <a:lumMod val="40000"/>
                  <a:lumOff val="60000"/>
                </a:schemeClr>
              </a:gs>
            </a:gsLst>
            <a:lin ang="5400000" scaled="0"/>
          </a:gra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none" lIns="91436" tIns="45718" rIns="91436" bIns="45718" anchor="ctr"/>
          <a:lstStyle/>
          <a:p>
            <a:pPr algn="ctr">
              <a:defRPr/>
            </a:pPr>
            <a:r>
              <a:rPr lang="ja-JP" altLang="en-US" sz="1400" b="1" dirty="0">
                <a:effectLst>
                  <a:outerShdw blurRad="38100" dist="38100" dir="2700000" algn="tl">
                    <a:srgbClr val="000000">
                      <a:alpha val="43137"/>
                    </a:srgbClr>
                  </a:outerShdw>
                </a:effectLst>
              </a:rPr>
              <a:t>その他</a:t>
            </a:r>
            <a:endParaRPr lang="en-US" altLang="ja-JP" sz="1400" b="1" dirty="0">
              <a:effectLst>
                <a:outerShdw blurRad="38100" dist="38100" dir="2700000" algn="tl">
                  <a:srgbClr val="000000">
                    <a:alpha val="43137"/>
                  </a:srgbClr>
                </a:outerShdw>
              </a:effectLst>
            </a:endParaRPr>
          </a:p>
          <a:p>
            <a:pPr algn="ctr">
              <a:defRPr/>
            </a:pPr>
            <a:br>
              <a:rPr lang="en-US" altLang="ja-JP" sz="1000" b="1" dirty="0">
                <a:effectLst>
                  <a:outerShdw blurRad="38100" dist="38100" dir="2700000" algn="tl">
                    <a:srgbClr val="000000">
                      <a:alpha val="43137"/>
                    </a:srgbClr>
                  </a:outerShdw>
                </a:effectLst>
              </a:rPr>
            </a:br>
            <a:r>
              <a:rPr lang="en-US" altLang="ja-JP" sz="1400" b="1" dirty="0">
                <a:effectLst>
                  <a:outerShdw blurRad="38100" dist="38100" dir="2700000" algn="tl">
                    <a:srgbClr val="000000">
                      <a:alpha val="43137"/>
                    </a:srgbClr>
                  </a:outerShdw>
                </a:effectLst>
              </a:rPr>
              <a:t>Web</a:t>
            </a:r>
            <a:r>
              <a:rPr lang="ja-JP" altLang="en-US" sz="1400" b="1" dirty="0">
                <a:effectLst>
                  <a:outerShdw blurRad="38100" dist="38100" dir="2700000" algn="tl">
                    <a:srgbClr val="000000">
                      <a:alpha val="43137"/>
                    </a:srgbClr>
                  </a:outerShdw>
                </a:effectLst>
              </a:rPr>
              <a:t> </a:t>
            </a:r>
            <a:br>
              <a:rPr lang="en-US" altLang="ja-JP" sz="1400" b="1" dirty="0">
                <a:effectLst>
                  <a:outerShdw blurRad="38100" dist="38100" dir="2700000" algn="tl">
                    <a:srgbClr val="000000">
                      <a:alpha val="43137"/>
                    </a:srgbClr>
                  </a:outerShdw>
                </a:effectLst>
              </a:rPr>
            </a:br>
            <a:r>
              <a:rPr lang="ja-JP" altLang="en-US" sz="1400" b="1" dirty="0">
                <a:effectLst>
                  <a:outerShdw blurRad="38100" dist="38100" dir="2700000" algn="tl">
                    <a:srgbClr val="000000">
                      <a:alpha val="43137"/>
                    </a:srgbClr>
                  </a:outerShdw>
                </a:effectLst>
              </a:rPr>
              <a:t>アプリケーション</a:t>
            </a:r>
            <a:endParaRPr lang="ja-JP" altLang="en-US" sz="1600" b="1" dirty="0">
              <a:effectLst>
                <a:outerShdw blurRad="38100" dist="38100" dir="2700000" algn="tl">
                  <a:srgbClr val="000000">
                    <a:alpha val="43137"/>
                  </a:srgbClr>
                </a:outerShdw>
              </a:effectLst>
            </a:endParaRPr>
          </a:p>
        </p:txBody>
      </p:sp>
      <p:cxnSp>
        <p:nvCxnSpPr>
          <p:cNvPr id="55" name="直線矢印コネクタ 54"/>
          <p:cNvCxnSpPr>
            <a:stCxn id="37" idx="2"/>
          </p:cNvCxnSpPr>
          <p:nvPr/>
        </p:nvCxnSpPr>
        <p:spPr>
          <a:xfrm rot="5400000">
            <a:off x="8848726" y="3694729"/>
            <a:ext cx="1643063" cy="4763"/>
          </a:xfrm>
          <a:prstGeom prst="straightConnector1">
            <a:avLst/>
          </a:prstGeom>
          <a:ln w="38100">
            <a:solidFill>
              <a:srgbClr val="CC33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4" name="角丸四角形 23"/>
          <p:cNvSpPr/>
          <p:nvPr/>
        </p:nvSpPr>
        <p:spPr>
          <a:xfrm>
            <a:off x="8772526" y="5733078"/>
            <a:ext cx="1744663" cy="571500"/>
          </a:xfrm>
          <a:prstGeom prst="roundRect">
            <a:avLst/>
          </a:prstGeom>
          <a:solidFill>
            <a:srgbClr val="2B467D"/>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a:defRPr/>
            </a:pPr>
            <a:r>
              <a:rPr lang="ja-JP" altLang="en-US" b="1" dirty="0">
                <a:effectLst>
                  <a:outerShdw blurRad="38100" dist="38100" dir="2700000" algn="tl">
                    <a:srgbClr val="000000">
                      <a:alpha val="43137"/>
                    </a:srgbClr>
                  </a:outerShdw>
                </a:effectLst>
              </a:rPr>
              <a:t>その他</a:t>
            </a:r>
          </a:p>
        </p:txBody>
      </p:sp>
      <p:sp>
        <p:nvSpPr>
          <p:cNvPr id="21525" name="タイトル 27"/>
          <p:cNvSpPr>
            <a:spLocks noGrp="1"/>
          </p:cNvSpPr>
          <p:nvPr>
            <p:ph type="title"/>
          </p:nvPr>
        </p:nvSpPr>
        <p:spPr/>
        <p:txBody>
          <a:bodyPr/>
          <a:lstStyle/>
          <a:p>
            <a:r>
              <a:rPr lang="en-US" altLang="ja-JP"/>
              <a:t>ASP.NET AJAX</a:t>
            </a:r>
            <a:endParaRPr lang="ja-JP"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checkerboard(across)">
                                      <p:cBhvr>
                                        <p:cTn id="42" dur="500"/>
                                        <p:tgtEl>
                                          <p:spTgt spid="10"/>
                                        </p:tgtEl>
                                      </p:cBhvr>
                                    </p:animEffect>
                                  </p:childTnLst>
                                </p:cTn>
                              </p:par>
                            </p:childTnLst>
                          </p:cTn>
                        </p:par>
                        <p:par>
                          <p:cTn id="43" fill="hold">
                            <p:stCondLst>
                              <p:cond delay="500"/>
                            </p:stCondLst>
                            <p:childTnLst>
                              <p:par>
                                <p:cTn id="44" presetID="22" presetClass="entr" presetSubtype="1" fill="hold" nodeType="after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up)">
                                      <p:cBhvr>
                                        <p:cTn id="46" dur="500"/>
                                        <p:tgtEl>
                                          <p:spTgt spid="22"/>
                                        </p:tgtEl>
                                      </p:cBhvr>
                                    </p:animEffect>
                                  </p:childTnLst>
                                </p:cTn>
                              </p:par>
                            </p:childTnLst>
                          </p:cTn>
                        </p:par>
                      </p:childTnLst>
                    </p:cTn>
                  </p:par>
                  <p:par>
                    <p:cTn id="47" fill="hold">
                      <p:stCondLst>
                        <p:cond delay="indefinite"/>
                      </p:stCondLst>
                      <p:childTnLst>
                        <p:par>
                          <p:cTn id="48" fill="hold">
                            <p:stCondLst>
                              <p:cond delay="0"/>
                            </p:stCondLst>
                            <p:childTnLst>
                              <p:par>
                                <p:cTn id="49" presetID="5" presetClass="entr" presetSubtype="1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checkerboard(across)">
                                      <p:cBhvr>
                                        <p:cTn id="51" dur="500"/>
                                        <p:tgtEl>
                                          <p:spTgt spid="12"/>
                                        </p:tgtEl>
                                      </p:cBhvr>
                                    </p:animEffect>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wipe(up)">
                                      <p:cBhvr>
                                        <p:cTn id="55" dur="500"/>
                                        <p:tgtEl>
                                          <p:spTgt spid="25"/>
                                        </p:tgtEl>
                                      </p:cBhvr>
                                    </p:animEffect>
                                  </p:childTnLst>
                                </p:cTn>
                              </p:par>
                            </p:childTnLst>
                          </p:cTn>
                        </p:par>
                      </p:childTnLst>
                    </p:cTn>
                  </p:par>
                  <p:par>
                    <p:cTn id="56" fill="hold">
                      <p:stCondLst>
                        <p:cond delay="indefinite"/>
                      </p:stCondLst>
                      <p:childTnLst>
                        <p:par>
                          <p:cTn id="57" fill="hold">
                            <p:stCondLst>
                              <p:cond delay="0"/>
                            </p:stCondLst>
                            <p:childTnLst>
                              <p:par>
                                <p:cTn id="58" presetID="5" presetClass="entr" presetSubtype="10" fill="hold" grpId="0" nodeType="click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checkerboard(across)">
                                      <p:cBhvr>
                                        <p:cTn id="60" dur="500"/>
                                        <p:tgtEl>
                                          <p:spTgt spid="13"/>
                                        </p:tgtEl>
                                      </p:cBhvr>
                                    </p:animEffect>
                                  </p:childTnLst>
                                </p:cTn>
                              </p:par>
                            </p:childTnLst>
                          </p:cTn>
                        </p:par>
                        <p:par>
                          <p:cTn id="61" fill="hold">
                            <p:stCondLst>
                              <p:cond delay="500"/>
                            </p:stCondLst>
                            <p:childTnLst>
                              <p:par>
                                <p:cTn id="62" presetID="22" presetClass="entr" presetSubtype="1" fill="hold" nodeType="after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wipe(up)">
                                      <p:cBhvr>
                                        <p:cTn id="64" dur="500"/>
                                        <p:tgtEl>
                                          <p:spTgt spid="27"/>
                                        </p:tgtEl>
                                      </p:cBhvr>
                                    </p:animEffect>
                                  </p:childTnLst>
                                </p:cTn>
                              </p:par>
                            </p:childTnLst>
                          </p:cTn>
                        </p:par>
                      </p:childTnLst>
                    </p:cTn>
                  </p:par>
                  <p:par>
                    <p:cTn id="65" fill="hold">
                      <p:stCondLst>
                        <p:cond delay="indefinite"/>
                      </p:stCondLst>
                      <p:childTnLst>
                        <p:par>
                          <p:cTn id="66" fill="hold">
                            <p:stCondLst>
                              <p:cond delay="0"/>
                            </p:stCondLst>
                            <p:childTnLst>
                              <p:par>
                                <p:cTn id="67" presetID="5" presetClass="entr" presetSubtype="10" fill="hold" grpId="0" nodeType="click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checkerboard(across)">
                                      <p:cBhvr>
                                        <p:cTn id="69" dur="500"/>
                                        <p:tgtEl>
                                          <p:spTgt spid="11"/>
                                        </p:tgtEl>
                                      </p:cBhvr>
                                    </p:animEffect>
                                  </p:childTnLst>
                                </p:cTn>
                              </p:par>
                            </p:childTnLst>
                          </p:cTn>
                        </p:par>
                        <p:par>
                          <p:cTn id="70" fill="hold">
                            <p:stCondLst>
                              <p:cond delay="500"/>
                            </p:stCondLst>
                            <p:childTnLst>
                              <p:par>
                                <p:cTn id="71" presetID="22" presetClass="entr" presetSubtype="1" fill="hold" nodeType="after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wipe(up)">
                                      <p:cBhvr>
                                        <p:cTn id="73" dur="500"/>
                                        <p:tgtEl>
                                          <p:spTgt spid="23"/>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1" fill="hold" nodeType="click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wipe(up)">
                                      <p:cBhvr>
                                        <p:cTn id="78" dur="500"/>
                                        <p:tgtEl>
                                          <p:spTgt spid="30"/>
                                        </p:tgtEl>
                                      </p:cBhvr>
                                    </p:animEffect>
                                  </p:childTnLst>
                                </p:cTn>
                              </p:par>
                            </p:childTnLst>
                          </p:cTn>
                        </p:par>
                      </p:childTnLst>
                    </p:cTn>
                  </p:par>
                  <p:par>
                    <p:cTn id="79" fill="hold">
                      <p:stCondLst>
                        <p:cond delay="indefinite"/>
                      </p:stCondLst>
                      <p:childTnLst>
                        <p:par>
                          <p:cTn id="80" fill="hold">
                            <p:stCondLst>
                              <p:cond delay="0"/>
                            </p:stCondLst>
                            <p:childTnLst>
                              <p:par>
                                <p:cTn id="81" presetID="5" presetClass="entr" presetSubtype="10" fill="hold" grpId="0" nodeType="clickEffect">
                                  <p:stCondLst>
                                    <p:cond delay="0"/>
                                  </p:stCondLst>
                                  <p:childTnLst>
                                    <p:set>
                                      <p:cBhvr>
                                        <p:cTn id="82" dur="1" fill="hold">
                                          <p:stCondLst>
                                            <p:cond delay="0"/>
                                          </p:stCondLst>
                                        </p:cTn>
                                        <p:tgtEl>
                                          <p:spTgt spid="37"/>
                                        </p:tgtEl>
                                        <p:attrNameLst>
                                          <p:attrName>style.visibility</p:attrName>
                                        </p:attrNameLst>
                                      </p:cBhvr>
                                      <p:to>
                                        <p:strVal val="visible"/>
                                      </p:to>
                                    </p:set>
                                    <p:animEffect transition="in" filter="checkerboard(across)">
                                      <p:cBhvr>
                                        <p:cTn id="83" dur="500"/>
                                        <p:tgtEl>
                                          <p:spTgt spid="37"/>
                                        </p:tgtEl>
                                      </p:cBhvr>
                                    </p:animEffect>
                                  </p:childTnLst>
                                </p:cTn>
                              </p:par>
                            </p:childTnLst>
                          </p:cTn>
                        </p:par>
                        <p:par>
                          <p:cTn id="84" fill="hold">
                            <p:stCondLst>
                              <p:cond delay="500"/>
                            </p:stCondLst>
                            <p:childTnLst>
                              <p:par>
                                <p:cTn id="85" presetID="22" presetClass="entr" presetSubtype="1" fill="hold" nodeType="afterEffect">
                                  <p:stCondLst>
                                    <p:cond delay="0"/>
                                  </p:stCondLst>
                                  <p:childTnLst>
                                    <p:set>
                                      <p:cBhvr>
                                        <p:cTn id="86" dur="1" fill="hold">
                                          <p:stCondLst>
                                            <p:cond delay="0"/>
                                          </p:stCondLst>
                                        </p:cTn>
                                        <p:tgtEl>
                                          <p:spTgt spid="55"/>
                                        </p:tgtEl>
                                        <p:attrNameLst>
                                          <p:attrName>style.visibility</p:attrName>
                                        </p:attrNameLst>
                                      </p:cBhvr>
                                      <p:to>
                                        <p:strVal val="visible"/>
                                      </p:to>
                                    </p:set>
                                    <p:animEffect transition="in" filter="wipe(up)">
                                      <p:cBhvr>
                                        <p:cTn id="87" dur="500"/>
                                        <p:tgtEl>
                                          <p:spTgt spid="55"/>
                                        </p:tgtEl>
                                      </p:cBhvr>
                                    </p:animEffect>
                                  </p:childTnLst>
                                </p:cTn>
                              </p:par>
                            </p:childTnLst>
                          </p:cTn>
                        </p:par>
                        <p:par>
                          <p:cTn id="88" fill="hold">
                            <p:stCondLst>
                              <p:cond delay="1000"/>
                            </p:stCondLst>
                            <p:childTnLst>
                              <p:par>
                                <p:cTn id="89" presetID="10" presetClass="entr" presetSubtype="0" fill="hold" grpId="0" nodeType="after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fade">
                                      <p:cBhvr>
                                        <p:cTn id="9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37" grpId="0" animBg="1"/>
      <p:bldP spid="24"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normAutofit/>
          </a:bodyPr>
          <a:lstStyle/>
          <a:p>
            <a:r>
              <a:rPr lang="en-US" altLang="ja-JP" sz="2800" dirty="0">
                <a:solidFill>
                  <a:srgbClr val="000000"/>
                </a:solidFill>
              </a:rPr>
              <a:t>Web </a:t>
            </a:r>
            <a:r>
              <a:rPr lang="ja-JP" altLang="en-US" sz="2800" dirty="0">
                <a:solidFill>
                  <a:srgbClr val="000000"/>
                </a:solidFill>
              </a:rPr>
              <a:t>における次世代のメディアエクスペリエンスと </a:t>
            </a:r>
            <a:r>
              <a:rPr lang="en-US" altLang="ja-JP" sz="2800" dirty="0">
                <a:solidFill>
                  <a:srgbClr val="000000"/>
                </a:solidFill>
              </a:rPr>
              <a:t>RIA</a:t>
            </a:r>
            <a:r>
              <a:rPr lang="ja-JP" altLang="en-US" sz="2800" dirty="0">
                <a:solidFill>
                  <a:srgbClr val="000000"/>
                </a:solidFill>
              </a:rPr>
              <a:t> を実現する</a:t>
            </a:r>
            <a:r>
              <a:rPr lang="ja-JP" altLang="en-US" sz="2800" b="1" spc="50" dirty="0">
                <a:ln w="12700" cmpd="sng">
                  <a:solidFill>
                    <a:schemeClr val="accent6">
                      <a:satMod val="120000"/>
                      <a:shade val="80000"/>
                    </a:schemeClr>
                  </a:solidFill>
                  <a:prstDash val="solid"/>
                </a:ln>
                <a:solidFill>
                  <a:srgbClr val="000000"/>
                </a:solidFill>
                <a:effectLst>
                  <a:glow rad="53100">
                    <a:schemeClr val="accent6">
                      <a:satMod val="180000"/>
                      <a:alpha val="30000"/>
                    </a:schemeClr>
                  </a:glow>
                </a:effectLst>
              </a:rPr>
              <a:t>ブラウザプラグイン</a:t>
            </a:r>
            <a:endParaRPr lang="en-US" altLang="ja-JP" sz="2800" dirty="0">
              <a:solidFill>
                <a:srgbClr val="000000"/>
              </a:solidFill>
            </a:endParaRPr>
          </a:p>
          <a:p>
            <a:pPr lvl="1"/>
            <a:r>
              <a:rPr lang="ja-JP" altLang="en-US" sz="2400" dirty="0">
                <a:solidFill>
                  <a:srgbClr val="000000"/>
                </a:solidFill>
              </a:rPr>
              <a:t>クロスプラットフォーム・クロスブラウザ</a:t>
            </a:r>
            <a:endParaRPr lang="en-US" altLang="ja-JP" sz="2400" dirty="0">
              <a:solidFill>
                <a:srgbClr val="000000"/>
              </a:solidFill>
            </a:endParaRPr>
          </a:p>
          <a:p>
            <a:pPr lvl="2"/>
            <a:r>
              <a:rPr lang="en-US" altLang="ja-JP" sz="2000" dirty="0">
                <a:solidFill>
                  <a:srgbClr val="000000"/>
                </a:solidFill>
              </a:rPr>
              <a:t>Windows</a:t>
            </a:r>
            <a:r>
              <a:rPr lang="ja-JP" altLang="en-US" sz="2000" dirty="0">
                <a:solidFill>
                  <a:srgbClr val="000000"/>
                </a:solidFill>
              </a:rPr>
              <a:t> と </a:t>
            </a:r>
            <a:r>
              <a:rPr lang="en-US" altLang="ja-JP" sz="2000" dirty="0">
                <a:solidFill>
                  <a:srgbClr val="000000"/>
                </a:solidFill>
              </a:rPr>
              <a:t>Mac OS / Internet Explorer</a:t>
            </a:r>
            <a:r>
              <a:rPr lang="ja-JP" altLang="en-US" sz="2000" dirty="0">
                <a:solidFill>
                  <a:srgbClr val="000000"/>
                </a:solidFill>
              </a:rPr>
              <a:t>・</a:t>
            </a:r>
            <a:r>
              <a:rPr lang="en-US" altLang="ja-JP" sz="2000" dirty="0">
                <a:solidFill>
                  <a:srgbClr val="000000"/>
                </a:solidFill>
              </a:rPr>
              <a:t>Firefox</a:t>
            </a:r>
            <a:r>
              <a:rPr lang="ja-JP" altLang="en-US" sz="2000" dirty="0">
                <a:solidFill>
                  <a:srgbClr val="000000"/>
                </a:solidFill>
              </a:rPr>
              <a:t>・</a:t>
            </a:r>
            <a:r>
              <a:rPr lang="en-US" altLang="ja-JP" sz="2000" dirty="0">
                <a:solidFill>
                  <a:srgbClr val="000000"/>
                </a:solidFill>
              </a:rPr>
              <a:t>Safari</a:t>
            </a:r>
          </a:p>
          <a:p>
            <a:pPr lvl="2"/>
            <a:endParaRPr lang="en-US" altLang="ja-JP" sz="2000" dirty="0">
              <a:solidFill>
                <a:srgbClr val="000000"/>
              </a:solidFill>
            </a:endParaRPr>
          </a:p>
          <a:p>
            <a:pPr lvl="1"/>
            <a:r>
              <a:rPr lang="ja-JP" altLang="en-US" sz="2400" dirty="0">
                <a:solidFill>
                  <a:srgbClr val="000000"/>
                </a:solidFill>
              </a:rPr>
              <a:t>動画、音楽のメディア配信対応</a:t>
            </a:r>
            <a:endParaRPr lang="en-US" altLang="ja-JP" sz="2400" dirty="0">
              <a:solidFill>
                <a:srgbClr val="000000"/>
              </a:solidFill>
            </a:endParaRPr>
          </a:p>
          <a:p>
            <a:pPr lvl="2"/>
            <a:r>
              <a:rPr lang="ja-JP" altLang="en-US" sz="2000" dirty="0">
                <a:solidFill>
                  <a:srgbClr val="000000"/>
                </a:solidFill>
              </a:rPr>
              <a:t>動画</a:t>
            </a:r>
            <a:r>
              <a:rPr lang="en-US" altLang="ja-JP" sz="2000" dirty="0">
                <a:solidFill>
                  <a:srgbClr val="000000"/>
                </a:solidFill>
              </a:rPr>
              <a:t>: WMV V7</a:t>
            </a:r>
            <a:r>
              <a:rPr lang="ja-JP" altLang="en-US" sz="2000" dirty="0">
                <a:solidFill>
                  <a:srgbClr val="000000"/>
                </a:solidFill>
              </a:rPr>
              <a:t>・</a:t>
            </a:r>
            <a:r>
              <a:rPr lang="en-US" altLang="ja-JP" sz="2000" dirty="0">
                <a:solidFill>
                  <a:srgbClr val="000000"/>
                </a:solidFill>
              </a:rPr>
              <a:t>V8</a:t>
            </a:r>
            <a:r>
              <a:rPr lang="ja-JP" altLang="en-US" sz="2000" dirty="0">
                <a:solidFill>
                  <a:srgbClr val="000000"/>
                </a:solidFill>
              </a:rPr>
              <a:t>・</a:t>
            </a:r>
            <a:r>
              <a:rPr lang="en-US" altLang="ja-JP" sz="2000" dirty="0">
                <a:solidFill>
                  <a:srgbClr val="000000"/>
                </a:solidFill>
              </a:rPr>
              <a:t>V9</a:t>
            </a:r>
            <a:r>
              <a:rPr lang="ja-JP" altLang="en-US" sz="2000" dirty="0">
                <a:solidFill>
                  <a:srgbClr val="000000"/>
                </a:solidFill>
              </a:rPr>
              <a:t>・</a:t>
            </a:r>
            <a:r>
              <a:rPr lang="en-US" altLang="ja-JP" sz="2000" dirty="0">
                <a:solidFill>
                  <a:srgbClr val="000000"/>
                </a:solidFill>
              </a:rPr>
              <a:t>VC-1</a:t>
            </a:r>
          </a:p>
          <a:p>
            <a:pPr lvl="2"/>
            <a:r>
              <a:rPr lang="ja-JP" altLang="en-US" sz="2000" dirty="0">
                <a:solidFill>
                  <a:srgbClr val="000000"/>
                </a:solidFill>
              </a:rPr>
              <a:t>音声</a:t>
            </a:r>
            <a:r>
              <a:rPr lang="en-US" altLang="ja-JP" sz="2000" dirty="0">
                <a:solidFill>
                  <a:srgbClr val="000000"/>
                </a:solidFill>
              </a:rPr>
              <a:t>: WMA V7</a:t>
            </a:r>
            <a:r>
              <a:rPr lang="ja-JP" altLang="en-US" sz="2000" dirty="0">
                <a:solidFill>
                  <a:srgbClr val="000000"/>
                </a:solidFill>
              </a:rPr>
              <a:t>・</a:t>
            </a:r>
            <a:r>
              <a:rPr lang="en-US" altLang="ja-JP" sz="2000" dirty="0">
                <a:solidFill>
                  <a:srgbClr val="000000"/>
                </a:solidFill>
              </a:rPr>
              <a:t>V8</a:t>
            </a:r>
            <a:r>
              <a:rPr lang="ja-JP" altLang="en-US" sz="2000" dirty="0">
                <a:solidFill>
                  <a:srgbClr val="000000"/>
                </a:solidFill>
              </a:rPr>
              <a:t>・</a:t>
            </a:r>
            <a:r>
              <a:rPr lang="en-US" altLang="ja-JP" sz="2000" dirty="0">
                <a:solidFill>
                  <a:srgbClr val="000000"/>
                </a:solidFill>
              </a:rPr>
              <a:t>V9 (Standard)</a:t>
            </a:r>
            <a:r>
              <a:rPr lang="ja-JP" altLang="en-US" sz="2000" dirty="0">
                <a:solidFill>
                  <a:srgbClr val="000000"/>
                </a:solidFill>
              </a:rPr>
              <a:t>・</a:t>
            </a:r>
            <a:r>
              <a:rPr lang="en-US" altLang="ja-JP" sz="2000" dirty="0">
                <a:solidFill>
                  <a:srgbClr val="000000"/>
                </a:solidFill>
              </a:rPr>
              <a:t>MP3</a:t>
            </a:r>
          </a:p>
          <a:p>
            <a:pPr lvl="2"/>
            <a:endParaRPr lang="en-US" altLang="ja-JP" sz="2000" dirty="0">
              <a:solidFill>
                <a:srgbClr val="000000"/>
              </a:solidFill>
            </a:endParaRPr>
          </a:p>
          <a:p>
            <a:pPr lvl="1"/>
            <a:r>
              <a:rPr lang="en-US" altLang="ja-JP" sz="2400" dirty="0">
                <a:solidFill>
                  <a:srgbClr val="000000"/>
                </a:solidFill>
              </a:rPr>
              <a:t>Silverlight 1.0</a:t>
            </a:r>
            <a:r>
              <a:rPr lang="ja-JP" altLang="en-US" sz="2400" dirty="0">
                <a:solidFill>
                  <a:srgbClr val="000000"/>
                </a:solidFill>
              </a:rPr>
              <a:t> リリース済</a:t>
            </a:r>
            <a:endParaRPr lang="en-US" altLang="ja-JP" sz="2400" dirty="0">
              <a:solidFill>
                <a:srgbClr val="000000"/>
              </a:solidFill>
            </a:endParaRPr>
          </a:p>
          <a:p>
            <a:pPr lvl="2"/>
            <a:r>
              <a:rPr lang="en-US" altLang="ja-JP" sz="2000" dirty="0">
                <a:solidFill>
                  <a:srgbClr val="000000"/>
                </a:solidFill>
              </a:rPr>
              <a:t>Silverlight 2  </a:t>
            </a:r>
            <a:r>
              <a:rPr lang="ja-JP" altLang="en-US" sz="2000" dirty="0">
                <a:solidFill>
                  <a:srgbClr val="000000"/>
                </a:solidFill>
              </a:rPr>
              <a:t>にむけて </a:t>
            </a:r>
            <a:r>
              <a:rPr lang="en-US" altLang="ja-JP" sz="2000" dirty="0">
                <a:solidFill>
                  <a:srgbClr val="000000"/>
                </a:solidFill>
              </a:rPr>
              <a:t>RC0 </a:t>
            </a:r>
            <a:r>
              <a:rPr lang="ja-JP" altLang="en-US" sz="2000" dirty="0">
                <a:solidFill>
                  <a:srgbClr val="000000"/>
                </a:solidFill>
              </a:rPr>
              <a:t> 公開中</a:t>
            </a:r>
          </a:p>
        </p:txBody>
      </p:sp>
      <p:sp>
        <p:nvSpPr>
          <p:cNvPr id="2" name="タイトル 1"/>
          <p:cNvSpPr>
            <a:spLocks noGrp="1"/>
          </p:cNvSpPr>
          <p:nvPr>
            <p:ph type="title"/>
          </p:nvPr>
        </p:nvSpPr>
        <p:spPr/>
        <p:txBody>
          <a:bodyPr>
            <a:normAutofit fontScale="90000"/>
          </a:bodyPr>
          <a:lstStyle/>
          <a:p>
            <a:r>
              <a:rPr altLang="ja-JP" sz="4400" dirty="0">
                <a:solidFill>
                  <a:srgbClr val="000000"/>
                </a:solidFill>
              </a:rPr>
              <a:t>Silverlight</a:t>
            </a:r>
            <a:r>
              <a:rPr lang="ja-JP" altLang="en-US" sz="4400" dirty="0">
                <a:solidFill>
                  <a:srgbClr val="000000"/>
                </a:solidFill>
              </a:rPr>
              <a:t> とは</a:t>
            </a:r>
            <a:br>
              <a:rPr altLang="ja-JP" dirty="0">
                <a:solidFill>
                  <a:srgbClr val="000000"/>
                </a:solidFill>
              </a:rPr>
            </a:br>
            <a:r>
              <a:rPr lang="ja-JP" altLang="en-US" sz="2700" dirty="0">
                <a:solidFill>
                  <a:srgbClr val="000000"/>
                </a:solidFill>
              </a:rPr>
              <a:t>リッチな </a:t>
            </a:r>
            <a:r>
              <a:rPr altLang="ja-JP" sz="2700" dirty="0">
                <a:solidFill>
                  <a:srgbClr val="000000"/>
                </a:solidFill>
              </a:rPr>
              <a:t>Web </a:t>
            </a:r>
            <a:r>
              <a:rPr lang="ja-JP" altLang="en-US" sz="2700" dirty="0">
                <a:solidFill>
                  <a:srgbClr val="000000"/>
                </a:solidFill>
              </a:rPr>
              <a:t>体験を提供するプラグイン</a:t>
            </a:r>
          </a:p>
        </p:txBody>
      </p:sp>
      <p:pic>
        <p:nvPicPr>
          <p:cNvPr id="6" name="Picture 68" descr="I:\Illustrations-Icons\Windows_Vista_Icons_ for_Marketing_use\IE7.png"/>
          <p:cNvPicPr>
            <a:picLocks noChangeAspect="1" noChangeArrowheads="1"/>
          </p:cNvPicPr>
          <p:nvPr/>
        </p:nvPicPr>
        <p:blipFill>
          <a:blip r:embed="rId3"/>
          <a:srcRect/>
          <a:stretch>
            <a:fillRect/>
          </a:stretch>
        </p:blipFill>
        <p:spPr bwMode="auto">
          <a:xfrm>
            <a:off x="9667900" y="2786058"/>
            <a:ext cx="552450" cy="554038"/>
          </a:xfrm>
          <a:prstGeom prst="rect">
            <a:avLst/>
          </a:prstGeom>
          <a:noFill/>
          <a:ln w="9525">
            <a:noFill/>
            <a:miter lim="800000"/>
            <a:headEnd/>
            <a:tailEnd/>
          </a:ln>
          <a:effectLst>
            <a:outerShdw blurRad="50800" dist="38100" dir="8100000" algn="tr" rotWithShape="0">
              <a:prstClr val="black">
                <a:alpha val="40000"/>
              </a:prstClr>
            </a:outerShdw>
          </a:effectLst>
        </p:spPr>
      </p:pic>
      <p:pic>
        <p:nvPicPr>
          <p:cNvPr id="7" name="Picture 55" descr="I:\LOGOS\GEN_LOGO\F\firefox logo white text.png"/>
          <p:cNvPicPr>
            <a:picLocks noChangeAspect="1" noChangeArrowheads="1"/>
          </p:cNvPicPr>
          <p:nvPr/>
        </p:nvPicPr>
        <p:blipFill>
          <a:blip r:embed="rId4"/>
          <a:srcRect r="57732" b="2388"/>
          <a:stretch>
            <a:fillRect/>
          </a:stretch>
        </p:blipFill>
        <p:spPr bwMode="auto">
          <a:xfrm>
            <a:off x="9709175" y="3568701"/>
            <a:ext cx="469900" cy="417512"/>
          </a:xfrm>
          <a:prstGeom prst="rect">
            <a:avLst/>
          </a:prstGeom>
          <a:noFill/>
          <a:ln w="9525">
            <a:noFill/>
            <a:miter lim="800000"/>
            <a:headEnd/>
            <a:tailEnd/>
          </a:ln>
          <a:effectLst>
            <a:outerShdw blurRad="50800" dist="38100" dir="8100000" algn="tr" rotWithShape="0">
              <a:prstClr val="black">
                <a:alpha val="40000"/>
              </a:prstClr>
            </a:outerShdw>
          </a:effectLst>
        </p:spPr>
      </p:pic>
      <p:pic>
        <p:nvPicPr>
          <p:cNvPr id="8" name="Picture 56" descr="I:\SHOW_ART\Executive_Show_Art\06_EXECUTIVE_SHOW_ART\Rudder - 110706 TechEd EMEA\PNGs\Logos\Safari-RSS-BLK.png"/>
          <p:cNvPicPr>
            <a:picLocks noChangeAspect="1" noChangeArrowheads="1"/>
          </p:cNvPicPr>
          <p:nvPr/>
        </p:nvPicPr>
        <p:blipFill>
          <a:blip r:embed="rId5"/>
          <a:srcRect r="59259" b="-2693"/>
          <a:stretch>
            <a:fillRect/>
          </a:stretch>
        </p:blipFill>
        <p:spPr bwMode="auto">
          <a:xfrm>
            <a:off x="9686158" y="4214818"/>
            <a:ext cx="515937" cy="512762"/>
          </a:xfrm>
          <a:prstGeom prst="rect">
            <a:avLst/>
          </a:prstGeom>
          <a:noFill/>
          <a:ln w="9525">
            <a:noFill/>
            <a:miter lim="800000"/>
            <a:headEnd/>
            <a:tailEnd/>
          </a:ln>
          <a:effectLst>
            <a:outerShdw blurRad="50800" dist="38100" dir="8100000" algn="tr"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lstStyle/>
          <a:p>
            <a:r>
              <a:rPr lang="en-US" altLang="ja-JP"/>
              <a:t>XAML </a:t>
            </a:r>
            <a:r>
              <a:rPr lang="ja-JP" altLang="en-US"/>
              <a:t>によるデザインと開発の分離・連携</a:t>
            </a:r>
          </a:p>
          <a:p>
            <a:r>
              <a:rPr lang="en-US" altLang="ja-JP"/>
              <a:t>Web </a:t>
            </a:r>
            <a:r>
              <a:rPr lang="ja-JP" altLang="en-US"/>
              <a:t>の標準技術である </a:t>
            </a:r>
            <a:r>
              <a:rPr lang="en-US" altLang="ja-JP"/>
              <a:t>HTML </a:t>
            </a:r>
            <a:r>
              <a:rPr lang="ja-JP" altLang="en-US"/>
              <a:t>や </a:t>
            </a:r>
            <a:r>
              <a:rPr lang="en-US" altLang="ja-JP"/>
              <a:t>JavaScript </a:t>
            </a:r>
            <a:r>
              <a:rPr lang="ja-JP" altLang="en-US"/>
              <a:t>との連携</a:t>
            </a:r>
          </a:p>
          <a:p>
            <a:r>
              <a:rPr lang="en-US" altLang="ja-JP"/>
              <a:t>.NET Framework  </a:t>
            </a:r>
            <a:r>
              <a:rPr lang="ja-JP" altLang="en-US"/>
              <a:t>ベースの開発環境</a:t>
            </a:r>
            <a:endParaRPr kumimoji="1" lang="ja-JP" altLang="en-US" dirty="0"/>
          </a:p>
        </p:txBody>
      </p:sp>
      <p:sp>
        <p:nvSpPr>
          <p:cNvPr id="2" name="タイトル 1"/>
          <p:cNvSpPr>
            <a:spLocks noGrp="1"/>
          </p:cNvSpPr>
          <p:nvPr>
            <p:ph type="title"/>
          </p:nvPr>
        </p:nvSpPr>
        <p:spPr/>
        <p:txBody>
          <a:bodyPr>
            <a:normAutofit fontScale="90000"/>
          </a:bodyPr>
          <a:lstStyle/>
          <a:p>
            <a:r>
              <a:rPr altLang="ja-JP" sz="4400" dirty="0">
                <a:solidFill>
                  <a:srgbClr val="000000"/>
                </a:solidFill>
              </a:rPr>
              <a:t>Silverlight</a:t>
            </a:r>
            <a:r>
              <a:rPr lang="ja-JP" altLang="en-US" sz="4400" dirty="0">
                <a:solidFill>
                  <a:srgbClr val="000000"/>
                </a:solidFill>
              </a:rPr>
              <a:t> の構成</a:t>
            </a:r>
            <a:br>
              <a:rPr altLang="ja-JP" sz="4400" dirty="0">
                <a:solidFill>
                  <a:srgbClr val="000000"/>
                </a:solidFill>
              </a:rPr>
            </a:br>
            <a:r>
              <a:rPr lang="ja-JP" altLang="en-US" sz="2700" dirty="0">
                <a:solidFill>
                  <a:srgbClr val="000000"/>
                </a:solidFill>
              </a:rPr>
              <a:t>柔軟なプログラミングモデル</a:t>
            </a:r>
          </a:p>
        </p:txBody>
      </p:sp>
      <p:sp>
        <p:nvSpPr>
          <p:cNvPr id="4" name="Rounded Rectangle 13"/>
          <p:cNvSpPr/>
          <p:nvPr>
            <p:custDataLst>
              <p:tags r:id="rId1"/>
            </p:custDataLst>
          </p:nvPr>
        </p:nvSpPr>
        <p:spPr bwMode="auto">
          <a:xfrm>
            <a:off x="6880604" y="3500438"/>
            <a:ext cx="1576414" cy="762000"/>
          </a:xfrm>
          <a:prstGeom prst="roundRect">
            <a:avLst/>
          </a:prstGeom>
          <a:solidFill>
            <a:srgbClr val="008272"/>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109728" tIns="54864" rIns="109728" bIns="54864" anchor="ctr"/>
          <a:lstStyle/>
          <a:p>
            <a:pPr algn="ctr" defTabSz="1096963">
              <a:defRPr/>
            </a:pPr>
            <a:r>
              <a:rPr kumimoji="0" lang="en-US" altLang="ja-JP" dirty="0" err="1">
                <a:solidFill>
                  <a:srgbClr val="FFFFFF"/>
                </a:solidFill>
                <a:effectLst>
                  <a:outerShdw blurRad="38100" dist="38100" dir="2700000" algn="tl">
                    <a:srgbClr val="000000">
                      <a:alpha val="43137"/>
                    </a:srgbClr>
                  </a:outerShdw>
                </a:effectLst>
                <a:latin typeface="+mj-lt"/>
                <a:ea typeface="+mj-ea"/>
                <a:cs typeface="Segoe UI" pitchFamily="34" charset="0"/>
              </a:rPr>
              <a:t>Iron</a:t>
            </a:r>
            <a:r>
              <a:rPr kumimoji="0" lang="en-US" dirty="0" err="1">
                <a:solidFill>
                  <a:srgbClr val="FFFFFF"/>
                </a:solidFill>
                <a:effectLst>
                  <a:outerShdw blurRad="38100" dist="38100" dir="2700000" algn="tl">
                    <a:srgbClr val="000000">
                      <a:alpha val="43137"/>
                    </a:srgbClr>
                  </a:outerShdw>
                </a:effectLst>
                <a:latin typeface="+mj-lt"/>
                <a:ea typeface="+mj-ea"/>
                <a:cs typeface="Segoe UI" pitchFamily="34" charset="0"/>
              </a:rPr>
              <a:t>Ruby</a:t>
            </a:r>
            <a:endParaRPr kumimoji="0" lang="en-US" dirty="0">
              <a:solidFill>
                <a:srgbClr val="FFFFFF"/>
              </a:solidFill>
              <a:effectLst>
                <a:outerShdw blurRad="38100" dist="38100" dir="2700000" algn="tl">
                  <a:srgbClr val="000000">
                    <a:alpha val="43137"/>
                  </a:srgbClr>
                </a:outerShdw>
              </a:effectLst>
              <a:latin typeface="+mj-lt"/>
              <a:ea typeface="+mj-ea"/>
              <a:cs typeface="Segoe UI" pitchFamily="34" charset="0"/>
            </a:endParaRPr>
          </a:p>
        </p:txBody>
      </p:sp>
      <p:sp>
        <p:nvSpPr>
          <p:cNvPr id="5" name="Rounded Rectangle 14"/>
          <p:cNvSpPr/>
          <p:nvPr>
            <p:custDataLst>
              <p:tags r:id="rId2"/>
            </p:custDataLst>
          </p:nvPr>
        </p:nvSpPr>
        <p:spPr bwMode="auto">
          <a:xfrm>
            <a:off x="8524864" y="3500438"/>
            <a:ext cx="1576414" cy="762000"/>
          </a:xfrm>
          <a:prstGeom prst="roundRect">
            <a:avLst/>
          </a:prstGeom>
          <a:solidFill>
            <a:srgbClr val="008272"/>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109728" tIns="54864" rIns="109728" bIns="54864" anchor="ctr"/>
          <a:lstStyle/>
          <a:p>
            <a:pPr algn="ctr" defTabSz="1096963">
              <a:defRPr/>
            </a:pPr>
            <a:r>
              <a:rPr kumimoji="0" lang="en-US" dirty="0" err="1">
                <a:solidFill>
                  <a:srgbClr val="FFFFFF"/>
                </a:solidFill>
                <a:effectLst>
                  <a:outerShdw blurRad="38100" dist="38100" dir="2700000" algn="tl">
                    <a:srgbClr val="000000">
                      <a:alpha val="43137"/>
                    </a:srgbClr>
                  </a:outerShdw>
                </a:effectLst>
                <a:latin typeface="+mj-lt"/>
                <a:ea typeface="+mj-ea"/>
                <a:cs typeface="Segoe UI" pitchFamily="34" charset="0"/>
              </a:rPr>
              <a:t>IronPython</a:t>
            </a:r>
            <a:endParaRPr kumimoji="0" lang="en-US" dirty="0">
              <a:solidFill>
                <a:srgbClr val="FFFFFF"/>
              </a:solidFill>
              <a:effectLst>
                <a:outerShdw blurRad="38100" dist="38100" dir="2700000" algn="tl">
                  <a:srgbClr val="000000">
                    <a:alpha val="43137"/>
                  </a:srgbClr>
                </a:outerShdw>
              </a:effectLst>
              <a:latin typeface="+mj-lt"/>
              <a:ea typeface="+mj-ea"/>
              <a:cs typeface="Segoe UI" pitchFamily="34" charset="0"/>
            </a:endParaRPr>
          </a:p>
        </p:txBody>
      </p:sp>
      <p:sp>
        <p:nvSpPr>
          <p:cNvPr id="6" name="Rounded Rectangle 15"/>
          <p:cNvSpPr/>
          <p:nvPr>
            <p:custDataLst>
              <p:tags r:id="rId3"/>
            </p:custDataLst>
          </p:nvPr>
        </p:nvSpPr>
        <p:spPr bwMode="auto">
          <a:xfrm>
            <a:off x="3592080" y="3500438"/>
            <a:ext cx="1576414" cy="762000"/>
          </a:xfrm>
          <a:prstGeom prst="roundRect">
            <a:avLst/>
          </a:prstGeom>
          <a:solidFill>
            <a:srgbClr val="008272"/>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109728" tIns="54864" rIns="109728" bIns="54864" anchor="ctr"/>
          <a:lstStyle/>
          <a:p>
            <a:pPr algn="ctr" defTabSz="1096963">
              <a:defRPr/>
            </a:pPr>
            <a:r>
              <a:rPr kumimoji="0" lang="en-US" dirty="0">
                <a:solidFill>
                  <a:srgbClr val="FFFFFF"/>
                </a:solidFill>
                <a:effectLst>
                  <a:outerShdw blurRad="38100" dist="38100" dir="2700000" algn="tl">
                    <a:srgbClr val="000000">
                      <a:alpha val="43137"/>
                    </a:srgbClr>
                  </a:outerShdw>
                </a:effectLst>
                <a:latin typeface="+mj-lt"/>
                <a:ea typeface="+mj-ea"/>
                <a:cs typeface="Segoe UI" pitchFamily="34" charset="0"/>
              </a:rPr>
              <a:t>Visual Basic</a:t>
            </a:r>
          </a:p>
        </p:txBody>
      </p:sp>
      <p:sp>
        <p:nvSpPr>
          <p:cNvPr id="7" name="Rounded Rectangle 16"/>
          <p:cNvSpPr/>
          <p:nvPr/>
        </p:nvSpPr>
        <p:spPr bwMode="auto">
          <a:xfrm>
            <a:off x="1947818" y="3500438"/>
            <a:ext cx="1576414" cy="2928958"/>
          </a:xfrm>
          <a:prstGeom prst="roundRect">
            <a:avLst>
              <a:gd name="adj" fmla="val 8990"/>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109728" tIns="54864" rIns="109728" bIns="54864" anchor="ctr"/>
          <a:lstStyle/>
          <a:p>
            <a:pPr algn="ctr" defTabSz="1096963">
              <a:defRPr/>
            </a:pPr>
            <a:r>
              <a:rPr kumimoji="0" lang="en-US" dirty="0">
                <a:solidFill>
                  <a:schemeClr val="tx1"/>
                </a:solidFill>
                <a:effectLst>
                  <a:outerShdw blurRad="38100" dist="38100" dir="2700000" algn="tl">
                    <a:srgbClr val="000000">
                      <a:alpha val="43137"/>
                    </a:srgbClr>
                  </a:outerShdw>
                </a:effectLst>
                <a:latin typeface="+mj-lt"/>
                <a:ea typeface="+mj-ea"/>
                <a:cs typeface="Segoe UI" pitchFamily="34" charset="0"/>
              </a:rPr>
              <a:t>JavaScript</a:t>
            </a:r>
          </a:p>
        </p:txBody>
      </p:sp>
      <p:sp>
        <p:nvSpPr>
          <p:cNvPr id="8" name="Rounded Rectangle 17"/>
          <p:cNvSpPr/>
          <p:nvPr>
            <p:custDataLst>
              <p:tags r:id="rId4"/>
            </p:custDataLst>
          </p:nvPr>
        </p:nvSpPr>
        <p:spPr bwMode="auto">
          <a:xfrm>
            <a:off x="3595670" y="4357694"/>
            <a:ext cx="6536576" cy="2071702"/>
          </a:xfrm>
          <a:prstGeom prst="roundRect">
            <a:avLst>
              <a:gd name="adj" fmla="val 5849"/>
            </a:avLst>
          </a:prstGeom>
          <a:solidFill>
            <a:srgbClr val="008272"/>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109728" tIns="54864" rIns="109728" bIns="54864" anchor="ctr"/>
          <a:lstStyle/>
          <a:p>
            <a:pPr algn="ctr" defTabSz="1096963">
              <a:defRPr/>
            </a:pPr>
            <a:endParaRPr kumimoji="0" lang="en-US" sz="2400" dirty="0">
              <a:solidFill>
                <a:srgbClr val="FFFFFF"/>
              </a:solidFill>
              <a:latin typeface="+mj-lt"/>
              <a:ea typeface="+mj-ea"/>
              <a:cs typeface="Segoe UI" pitchFamily="34" charset="0"/>
            </a:endParaRPr>
          </a:p>
          <a:p>
            <a:pPr algn="ctr" defTabSz="1096963">
              <a:defRPr/>
            </a:pPr>
            <a:endParaRPr kumimoji="0" lang="en-US" sz="2400" dirty="0">
              <a:solidFill>
                <a:srgbClr val="FFFFFF"/>
              </a:solidFill>
              <a:latin typeface="+mj-lt"/>
              <a:ea typeface="+mj-ea"/>
              <a:cs typeface="Segoe UI" pitchFamily="34" charset="0"/>
            </a:endParaRPr>
          </a:p>
          <a:p>
            <a:pPr algn="ctr" defTabSz="1096963">
              <a:defRPr/>
            </a:pPr>
            <a:r>
              <a:rPr kumimoji="0" lang="en-US" altLang="ja-JP" sz="2400" dirty="0">
                <a:solidFill>
                  <a:srgbClr val="FFFFFF"/>
                </a:solidFill>
                <a:latin typeface="+mj-lt"/>
                <a:ea typeface="+mj-ea"/>
                <a:cs typeface="Segoe UI" pitchFamily="34" charset="0"/>
              </a:rPr>
              <a:t>CLR (</a:t>
            </a:r>
            <a:r>
              <a:rPr kumimoji="0" lang="ja-JP" altLang="en-US" sz="2400" dirty="0">
                <a:solidFill>
                  <a:srgbClr val="FFFFFF"/>
                </a:solidFill>
                <a:latin typeface="+mj-lt"/>
                <a:ea typeface="+mj-ea"/>
                <a:cs typeface="Segoe UI" pitchFamily="34" charset="0"/>
              </a:rPr>
              <a:t>共通言語ランタイム</a:t>
            </a:r>
            <a:r>
              <a:rPr kumimoji="0" lang="en-US" altLang="ja-JP" sz="2400" dirty="0">
                <a:solidFill>
                  <a:srgbClr val="FFFFFF"/>
                </a:solidFill>
                <a:latin typeface="+mj-lt"/>
                <a:ea typeface="+mj-ea"/>
                <a:cs typeface="Segoe UI" pitchFamily="34" charset="0"/>
              </a:rPr>
              <a:t>)</a:t>
            </a:r>
            <a:endParaRPr kumimoji="0" lang="en-US" sz="2400" dirty="0">
              <a:solidFill>
                <a:srgbClr val="FFFFFF"/>
              </a:solidFill>
              <a:latin typeface="+mj-lt"/>
              <a:ea typeface="+mj-ea"/>
              <a:cs typeface="Segoe UI" pitchFamily="34" charset="0"/>
            </a:endParaRPr>
          </a:p>
        </p:txBody>
      </p:sp>
      <p:sp>
        <p:nvSpPr>
          <p:cNvPr id="9" name="Rounded Rectangle 18"/>
          <p:cNvSpPr/>
          <p:nvPr>
            <p:custDataLst>
              <p:tags r:id="rId5"/>
            </p:custDataLst>
          </p:nvPr>
        </p:nvSpPr>
        <p:spPr bwMode="auto">
          <a:xfrm>
            <a:off x="3792124" y="4500570"/>
            <a:ext cx="6143668" cy="762000"/>
          </a:xfrm>
          <a:prstGeom prst="roundRect">
            <a:avLst/>
          </a:prstGeom>
          <a:solidFill>
            <a:srgbClr val="008272"/>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109728" tIns="54864" rIns="109728" bIns="54864" anchor="ctr"/>
          <a:lstStyle/>
          <a:p>
            <a:pPr algn="ctr" defTabSz="1096963">
              <a:defRPr/>
            </a:pPr>
            <a:r>
              <a:rPr kumimoji="0" lang="en-US" altLang="ja-JP" sz="2400" dirty="0">
                <a:solidFill>
                  <a:srgbClr val="FFFFFF"/>
                </a:solidFill>
                <a:latin typeface="+mj-lt"/>
                <a:ea typeface="+mj-ea"/>
                <a:cs typeface="Segoe UI" pitchFamily="34" charset="0"/>
              </a:rPr>
              <a:t>DLR (</a:t>
            </a:r>
            <a:r>
              <a:rPr kumimoji="0" lang="ja-JP" altLang="en-US" sz="2400" dirty="0">
                <a:solidFill>
                  <a:srgbClr val="FFFFFF"/>
                </a:solidFill>
                <a:latin typeface="+mj-lt"/>
                <a:ea typeface="+mj-ea"/>
                <a:cs typeface="Segoe UI" pitchFamily="34" charset="0"/>
              </a:rPr>
              <a:t>動的言語ランタイム</a:t>
            </a:r>
            <a:r>
              <a:rPr kumimoji="0" lang="en-US" altLang="ja-JP" sz="2400" dirty="0">
                <a:solidFill>
                  <a:srgbClr val="FFFFFF"/>
                </a:solidFill>
                <a:latin typeface="+mj-lt"/>
                <a:ea typeface="+mj-ea"/>
                <a:cs typeface="Segoe UI" pitchFamily="34" charset="0"/>
              </a:rPr>
              <a:t>)</a:t>
            </a:r>
            <a:endParaRPr kumimoji="0" lang="en-US" sz="2400" dirty="0">
              <a:solidFill>
                <a:srgbClr val="FFFFFF"/>
              </a:solidFill>
              <a:latin typeface="+mj-lt"/>
              <a:ea typeface="+mj-ea"/>
              <a:cs typeface="Segoe UI" pitchFamily="34" charset="0"/>
            </a:endParaRPr>
          </a:p>
        </p:txBody>
      </p:sp>
      <p:sp>
        <p:nvSpPr>
          <p:cNvPr id="10" name="Rounded Rectangle 13"/>
          <p:cNvSpPr/>
          <p:nvPr>
            <p:custDataLst>
              <p:tags r:id="rId6"/>
            </p:custDataLst>
          </p:nvPr>
        </p:nvSpPr>
        <p:spPr bwMode="auto">
          <a:xfrm>
            <a:off x="5236342" y="3500438"/>
            <a:ext cx="1576414" cy="762000"/>
          </a:xfrm>
          <a:prstGeom prst="roundRect">
            <a:avLst/>
          </a:prstGeom>
          <a:solidFill>
            <a:srgbClr val="008272"/>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109728" tIns="54864" rIns="109728" bIns="54864" anchor="ctr"/>
          <a:lstStyle/>
          <a:p>
            <a:pPr algn="ctr" defTabSz="1096963">
              <a:defRPr/>
            </a:pPr>
            <a:r>
              <a:rPr kumimoji="0" lang="en-US" dirty="0">
                <a:solidFill>
                  <a:srgbClr val="FFFFFF"/>
                </a:solidFill>
                <a:effectLst>
                  <a:outerShdw blurRad="38100" dist="38100" dir="2700000" algn="tl">
                    <a:srgbClr val="000000">
                      <a:alpha val="43137"/>
                    </a:srgbClr>
                  </a:outerShdw>
                </a:effectLst>
                <a:latin typeface="+mj-lt"/>
                <a:ea typeface="+mj-ea"/>
                <a:cs typeface="Segoe UI" pitchFamily="34" charset="0"/>
              </a:rPr>
              <a:t>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1000" fill="hold"/>
                                        <p:tgtEl>
                                          <p:spTgt spid="5"/>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10" presetClass="entr" presetSubtype="0"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2000"/>
                                        <p:tgtEl>
                                          <p:spTgt spid="8"/>
                                        </p:tgtEl>
                                      </p:cBhvr>
                                    </p:animEffect>
                                  </p:childTnLst>
                                </p:cTn>
                              </p:par>
                            </p:childTnLst>
                          </p:cTn>
                        </p:par>
                        <p:par>
                          <p:cTn id="38" fill="hold">
                            <p:stCondLst>
                              <p:cond delay="7000"/>
                            </p:stCondLst>
                            <p:childTnLst>
                              <p:par>
                                <p:cTn id="39" presetID="10" presetClass="entr" presetSubtype="0" fill="hold"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Rectangle 3"/>
          <p:cNvSpPr>
            <a:spLocks noChangeArrowheads="1"/>
          </p:cNvSpPr>
          <p:nvPr/>
        </p:nvSpPr>
        <p:spPr bwMode="auto">
          <a:xfrm>
            <a:off x="1865314" y="2222500"/>
            <a:ext cx="7342187" cy="1333500"/>
          </a:xfrm>
          <a:prstGeom prst="rect">
            <a:avLst/>
          </a:prstGeom>
          <a:solidFill>
            <a:schemeClr val="accent1">
              <a:lumMod val="50000"/>
            </a:schemeClr>
          </a:solidFill>
          <a:ln w="38100">
            <a:headEnd/>
            <a:tailEnd/>
          </a:ln>
          <a:effectLst/>
        </p:spPr>
        <p:style>
          <a:lnRef idx="1">
            <a:schemeClr val="dk1"/>
          </a:lnRef>
          <a:fillRef idx="3">
            <a:schemeClr val="dk1"/>
          </a:fillRef>
          <a:effectRef idx="2">
            <a:schemeClr val="dk1"/>
          </a:effectRef>
          <a:fontRef idx="minor">
            <a:schemeClr val="lt1"/>
          </a:fontRef>
        </p:style>
        <p:txBody>
          <a:bodyPr wrap="none" lIns="91436" tIns="45718" rIns="91436" bIns="45718" anchor="ctr">
            <a:flatTx/>
          </a:bodyPr>
          <a:lstStyle/>
          <a:p>
            <a:pPr>
              <a:defRPr/>
            </a:pPr>
            <a:endParaRPr lang="ja-JP" altLang="en-US"/>
          </a:p>
        </p:txBody>
      </p:sp>
      <p:sp>
        <p:nvSpPr>
          <p:cNvPr id="200740" name="AutoShape 36"/>
          <p:cNvSpPr>
            <a:spLocks noChangeArrowheads="1"/>
          </p:cNvSpPr>
          <p:nvPr/>
        </p:nvSpPr>
        <p:spPr bwMode="auto">
          <a:xfrm>
            <a:off x="1809750" y="6172201"/>
            <a:ext cx="8572500" cy="614363"/>
          </a:xfrm>
          <a:prstGeom prst="roundRect">
            <a:avLst>
              <a:gd name="adj" fmla="val 16667"/>
            </a:avLst>
          </a:prstGeom>
          <a:solidFill>
            <a:schemeClr val="accent3">
              <a:lumMod val="50000"/>
            </a:schemeClr>
          </a:solidFill>
          <a:ln w="9525">
            <a:solidFill>
              <a:schemeClr val="bg2"/>
            </a:solidFill>
            <a:round/>
            <a:headEnd/>
            <a:tailEnd/>
          </a:ln>
          <a:effectLst/>
        </p:spPr>
        <p:txBody>
          <a:bodyPr wrap="none" lIns="91436" tIns="45718" rIns="91436" bIns="45718" anchor="ctr"/>
          <a:lstStyle/>
          <a:p>
            <a:pPr>
              <a:defRPr/>
            </a:pPr>
            <a:r>
              <a:rPr lang="ja-JP" altLang="en-GB" sz="1400" dirty="0">
                <a:solidFill>
                  <a:schemeClr val="bg1"/>
                </a:solidFill>
                <a:cs typeface="Arial" charset="0"/>
              </a:rPr>
              <a:t>データソース </a:t>
            </a:r>
          </a:p>
        </p:txBody>
      </p:sp>
      <p:sp>
        <p:nvSpPr>
          <p:cNvPr id="25604" name="Text Box 19"/>
          <p:cNvSpPr txBox="1">
            <a:spLocks noChangeArrowheads="1"/>
          </p:cNvSpPr>
          <p:nvPr/>
        </p:nvSpPr>
        <p:spPr bwMode="auto">
          <a:xfrm>
            <a:off x="4826000" y="6286501"/>
            <a:ext cx="1690688" cy="309563"/>
          </a:xfrm>
          <a:prstGeom prst="rect">
            <a:avLst/>
          </a:prstGeom>
          <a:noFill/>
          <a:ln w="9525" algn="ctr">
            <a:noFill/>
            <a:miter lim="800000"/>
            <a:headEnd/>
            <a:tailEnd/>
          </a:ln>
        </p:spPr>
        <p:txBody>
          <a:bodyPr lIns="91436" tIns="45718" rIns="91436" bIns="45718" anchor="ctr">
            <a:spAutoFit/>
          </a:bodyPr>
          <a:lstStyle/>
          <a:p>
            <a:r>
              <a:rPr lang="ja-JP" altLang="en-US" sz="1400">
                <a:solidFill>
                  <a:schemeClr val="bg1"/>
                </a:solidFill>
              </a:rPr>
              <a:t>データベース</a:t>
            </a:r>
          </a:p>
        </p:txBody>
      </p:sp>
      <p:sp>
        <p:nvSpPr>
          <p:cNvPr id="25605" name="AutoShape 35"/>
          <p:cNvSpPr>
            <a:spLocks noChangeArrowheads="1"/>
          </p:cNvSpPr>
          <p:nvPr/>
        </p:nvSpPr>
        <p:spPr bwMode="auto">
          <a:xfrm>
            <a:off x="1809750" y="1319214"/>
            <a:ext cx="8572500" cy="752475"/>
          </a:xfrm>
          <a:prstGeom prst="roundRect">
            <a:avLst>
              <a:gd name="adj" fmla="val 16667"/>
            </a:avLst>
          </a:prstGeom>
          <a:solidFill>
            <a:srgbClr val="00B0F0"/>
          </a:solidFill>
          <a:ln w="9525">
            <a:solidFill>
              <a:schemeClr val="bg2"/>
            </a:solidFill>
            <a:round/>
            <a:headEnd/>
            <a:tailEnd/>
          </a:ln>
        </p:spPr>
        <p:txBody>
          <a:bodyPr wrap="none" lIns="91436" tIns="45718" rIns="91436" bIns="45718" anchor="ctr"/>
          <a:lstStyle/>
          <a:p>
            <a:r>
              <a:rPr lang="ja-JP" altLang="en-GB" sz="1400">
                <a:solidFill>
                  <a:schemeClr val="bg1"/>
                </a:solidFill>
              </a:rPr>
              <a:t>クライアント</a:t>
            </a:r>
          </a:p>
        </p:txBody>
      </p:sp>
      <p:pic>
        <p:nvPicPr>
          <p:cNvPr id="25606" name="Picture 30" descr="XP icon my computer"/>
          <p:cNvPicPr>
            <a:picLocks noChangeAspect="1" noChangeArrowheads="1"/>
          </p:cNvPicPr>
          <p:nvPr/>
        </p:nvPicPr>
        <p:blipFill>
          <a:blip r:embed="rId5"/>
          <a:srcRect/>
          <a:stretch>
            <a:fillRect/>
          </a:stretch>
        </p:blipFill>
        <p:spPr bwMode="auto">
          <a:xfrm>
            <a:off x="1809750" y="785813"/>
            <a:ext cx="711200" cy="711200"/>
          </a:xfrm>
          <a:prstGeom prst="rect">
            <a:avLst/>
          </a:prstGeom>
          <a:noFill/>
          <a:ln w="9525">
            <a:noFill/>
            <a:miter lim="800000"/>
            <a:headEnd/>
            <a:tailEnd/>
          </a:ln>
        </p:spPr>
      </p:pic>
      <p:grpSp>
        <p:nvGrpSpPr>
          <p:cNvPr id="2" name="グループ化 55"/>
          <p:cNvGrpSpPr>
            <a:grpSpLocks/>
          </p:cNvGrpSpPr>
          <p:nvPr/>
        </p:nvGrpSpPr>
        <p:grpSpPr bwMode="auto">
          <a:xfrm>
            <a:off x="7310438" y="1071564"/>
            <a:ext cx="519112" cy="714375"/>
            <a:chOff x="7524739" y="1157271"/>
            <a:chExt cx="582613" cy="801688"/>
          </a:xfrm>
        </p:grpSpPr>
        <p:grpSp>
          <p:nvGrpSpPr>
            <p:cNvPr id="3" name="Group 6"/>
            <p:cNvGrpSpPr>
              <a:grpSpLocks/>
            </p:cNvGrpSpPr>
            <p:nvPr/>
          </p:nvGrpSpPr>
          <p:grpSpPr bwMode="auto">
            <a:xfrm>
              <a:off x="7680314" y="1296971"/>
              <a:ext cx="427038" cy="661988"/>
              <a:chOff x="2458" y="2258"/>
              <a:chExt cx="429" cy="665"/>
            </a:xfrm>
          </p:grpSpPr>
          <p:pic>
            <p:nvPicPr>
              <p:cNvPr id="25652" name="Picture 7" descr="iPAQ 4155 Front"/>
              <p:cNvPicPr>
                <a:picLocks noChangeAspect="1" noChangeArrowheads="1"/>
              </p:cNvPicPr>
              <p:nvPr/>
            </p:nvPicPr>
            <p:blipFill>
              <a:blip r:embed="rId6"/>
              <a:srcRect/>
              <a:stretch>
                <a:fillRect/>
              </a:stretch>
            </p:blipFill>
            <p:spPr bwMode="auto">
              <a:xfrm rot="-584618">
                <a:off x="2458" y="2258"/>
                <a:ext cx="429" cy="665"/>
              </a:xfrm>
              <a:prstGeom prst="rect">
                <a:avLst/>
              </a:prstGeom>
              <a:noFill/>
              <a:ln w="9525">
                <a:noFill/>
                <a:miter lim="800000"/>
                <a:headEnd/>
                <a:tailEnd/>
              </a:ln>
            </p:spPr>
          </p:pic>
          <p:pic>
            <p:nvPicPr>
              <p:cNvPr id="25653" name="Picture 8" descr="PocketPC"/>
              <p:cNvPicPr>
                <a:picLocks noChangeAspect="1" noChangeArrowheads="1"/>
              </p:cNvPicPr>
              <p:nvPr/>
            </p:nvPicPr>
            <p:blipFill>
              <a:blip r:embed="rId7"/>
              <a:srcRect r="2007" b="2596"/>
              <a:stretch>
                <a:fillRect/>
              </a:stretch>
            </p:blipFill>
            <p:spPr bwMode="auto">
              <a:xfrm rot="-640804">
                <a:off x="2487" y="2336"/>
                <a:ext cx="339" cy="417"/>
              </a:xfrm>
              <a:prstGeom prst="rect">
                <a:avLst/>
              </a:prstGeom>
              <a:noFill/>
              <a:ln w="9525">
                <a:noFill/>
                <a:miter lim="800000"/>
                <a:headEnd/>
                <a:tailEnd/>
              </a:ln>
            </p:spPr>
          </p:pic>
        </p:grpSp>
        <p:grpSp>
          <p:nvGrpSpPr>
            <p:cNvPr id="4" name="Group 9"/>
            <p:cNvGrpSpPr>
              <a:grpSpLocks/>
            </p:cNvGrpSpPr>
            <p:nvPr/>
          </p:nvGrpSpPr>
          <p:grpSpPr bwMode="auto">
            <a:xfrm rot="1002693">
              <a:off x="7524739" y="1157271"/>
              <a:ext cx="265113" cy="627063"/>
              <a:chOff x="2132" y="2170"/>
              <a:chExt cx="300" cy="710"/>
            </a:xfrm>
          </p:grpSpPr>
          <p:pic>
            <p:nvPicPr>
              <p:cNvPr id="25650" name="Picture 10" descr="Motorola MPx200"/>
              <p:cNvPicPr>
                <a:picLocks noChangeAspect="1" noChangeArrowheads="1"/>
              </p:cNvPicPr>
              <p:nvPr/>
            </p:nvPicPr>
            <p:blipFill>
              <a:blip r:embed="rId8">
                <a:clrChange>
                  <a:clrFrom>
                    <a:srgbClr val="FFFFFF"/>
                  </a:clrFrom>
                  <a:clrTo>
                    <a:srgbClr val="FFFFFF">
                      <a:alpha val="0"/>
                    </a:srgbClr>
                  </a:clrTo>
                </a:clrChange>
              </a:blip>
              <a:srcRect/>
              <a:stretch>
                <a:fillRect/>
              </a:stretch>
            </p:blipFill>
            <p:spPr bwMode="auto">
              <a:xfrm>
                <a:off x="2132" y="2170"/>
                <a:ext cx="300" cy="710"/>
              </a:xfrm>
              <a:prstGeom prst="rect">
                <a:avLst/>
              </a:prstGeom>
              <a:noFill/>
              <a:ln w="9525">
                <a:noFill/>
                <a:miter lim="800000"/>
                <a:headEnd/>
                <a:tailEnd/>
              </a:ln>
            </p:spPr>
          </p:pic>
          <p:pic>
            <p:nvPicPr>
              <p:cNvPr id="25651" name="Picture 11" descr="PocketPC"/>
              <p:cNvPicPr>
                <a:picLocks noChangeAspect="1" noChangeArrowheads="1"/>
              </p:cNvPicPr>
              <p:nvPr/>
            </p:nvPicPr>
            <p:blipFill>
              <a:blip r:embed="rId9"/>
              <a:srcRect r="2007" b="2596"/>
              <a:stretch>
                <a:fillRect/>
              </a:stretch>
            </p:blipFill>
            <p:spPr bwMode="auto">
              <a:xfrm>
                <a:off x="2179" y="2247"/>
                <a:ext cx="195" cy="203"/>
              </a:xfrm>
              <a:prstGeom prst="rect">
                <a:avLst/>
              </a:prstGeom>
              <a:noFill/>
              <a:ln w="9525">
                <a:noFill/>
                <a:miter lim="800000"/>
                <a:headEnd/>
                <a:tailEnd/>
              </a:ln>
            </p:spPr>
          </p:pic>
        </p:grpSp>
      </p:grpSp>
      <p:pic>
        <p:nvPicPr>
          <p:cNvPr id="25608" name="Picture 12" descr="apps-Outlook-2004"/>
          <p:cNvPicPr>
            <a:picLocks noChangeAspect="1" noChangeArrowheads="1"/>
          </p:cNvPicPr>
          <p:nvPr/>
        </p:nvPicPr>
        <p:blipFill>
          <a:blip r:embed="rId10"/>
          <a:srcRect/>
          <a:stretch>
            <a:fillRect/>
          </a:stretch>
        </p:blipFill>
        <p:spPr bwMode="auto">
          <a:xfrm>
            <a:off x="3952876" y="1143000"/>
            <a:ext cx="887413" cy="666750"/>
          </a:xfrm>
          <a:prstGeom prst="rect">
            <a:avLst/>
          </a:prstGeom>
          <a:noFill/>
          <a:ln w="9525">
            <a:noFill/>
            <a:miter lim="800000"/>
            <a:headEnd/>
            <a:tailEnd/>
          </a:ln>
        </p:spPr>
      </p:pic>
      <p:grpSp>
        <p:nvGrpSpPr>
          <p:cNvPr id="5" name="Group 3"/>
          <p:cNvGrpSpPr>
            <a:grpSpLocks/>
          </p:cNvGrpSpPr>
          <p:nvPr/>
        </p:nvGrpSpPr>
        <p:grpSpPr bwMode="auto">
          <a:xfrm>
            <a:off x="5738813" y="1022351"/>
            <a:ext cx="506412" cy="663575"/>
            <a:chOff x="4029" y="2160"/>
            <a:chExt cx="291" cy="411"/>
          </a:xfrm>
        </p:grpSpPr>
        <p:pic>
          <p:nvPicPr>
            <p:cNvPr id="25646" name="Picture 4" descr="Document Sm"/>
            <p:cNvPicPr>
              <a:picLocks noChangeAspect="1" noChangeArrowheads="1"/>
            </p:cNvPicPr>
            <p:nvPr/>
          </p:nvPicPr>
          <p:blipFill>
            <a:blip r:embed="rId11"/>
            <a:srcRect/>
            <a:stretch>
              <a:fillRect/>
            </a:stretch>
          </p:blipFill>
          <p:spPr bwMode="auto">
            <a:xfrm>
              <a:off x="4108" y="2160"/>
              <a:ext cx="212" cy="411"/>
            </a:xfrm>
            <a:prstGeom prst="rect">
              <a:avLst/>
            </a:prstGeom>
            <a:noFill/>
            <a:ln w="9525">
              <a:noFill/>
              <a:miter lim="800000"/>
              <a:headEnd/>
              <a:tailEnd/>
            </a:ln>
          </p:spPr>
        </p:pic>
        <p:pic>
          <p:nvPicPr>
            <p:cNvPr id="25647" name="Picture 5" descr="excel"/>
            <p:cNvPicPr>
              <a:picLocks noChangeAspect="1" noChangeArrowheads="1"/>
            </p:cNvPicPr>
            <p:nvPr/>
          </p:nvPicPr>
          <p:blipFill>
            <a:blip r:embed="rId12"/>
            <a:srcRect/>
            <a:stretch>
              <a:fillRect/>
            </a:stretch>
          </p:blipFill>
          <p:spPr bwMode="auto">
            <a:xfrm>
              <a:off x="4029" y="2233"/>
              <a:ext cx="146" cy="135"/>
            </a:xfrm>
            <a:prstGeom prst="rect">
              <a:avLst/>
            </a:prstGeom>
            <a:noFill/>
            <a:ln w="9525">
              <a:noFill/>
              <a:miter lim="800000"/>
              <a:headEnd/>
              <a:tailEnd/>
            </a:ln>
          </p:spPr>
        </p:pic>
      </p:grpSp>
      <p:pic>
        <p:nvPicPr>
          <p:cNvPr id="25610" name="Picture 14"/>
          <p:cNvPicPr>
            <a:picLocks noChangeAspect="1" noChangeArrowheads="1"/>
          </p:cNvPicPr>
          <p:nvPr/>
        </p:nvPicPr>
        <p:blipFill>
          <a:blip r:embed="rId13">
            <a:clrChange>
              <a:clrFrom>
                <a:srgbClr val="000000"/>
              </a:clrFrom>
              <a:clrTo>
                <a:srgbClr val="000000">
                  <a:alpha val="0"/>
                </a:srgbClr>
              </a:clrTo>
            </a:clrChange>
          </a:blip>
          <a:srcRect/>
          <a:stretch>
            <a:fillRect/>
          </a:stretch>
        </p:blipFill>
        <p:spPr bwMode="auto">
          <a:xfrm>
            <a:off x="6003926" y="1071564"/>
            <a:ext cx="517525" cy="688975"/>
          </a:xfrm>
          <a:prstGeom prst="rect">
            <a:avLst/>
          </a:prstGeom>
          <a:noFill/>
          <a:ln w="9525">
            <a:noFill/>
            <a:miter lim="800000"/>
            <a:headEnd/>
            <a:tailEnd/>
          </a:ln>
        </p:spPr>
      </p:pic>
      <p:pic>
        <p:nvPicPr>
          <p:cNvPr id="25611" name="Picture 16" descr="Web-msweb"/>
          <p:cNvPicPr>
            <a:picLocks noChangeAspect="1" noChangeArrowheads="1"/>
          </p:cNvPicPr>
          <p:nvPr/>
        </p:nvPicPr>
        <p:blipFill>
          <a:blip r:embed="rId14"/>
          <a:srcRect/>
          <a:stretch>
            <a:fillRect/>
          </a:stretch>
        </p:blipFill>
        <p:spPr bwMode="auto">
          <a:xfrm>
            <a:off x="8667750" y="1147764"/>
            <a:ext cx="933450" cy="638175"/>
          </a:xfrm>
          <a:prstGeom prst="rect">
            <a:avLst/>
          </a:prstGeom>
          <a:noFill/>
          <a:ln w="9525">
            <a:noFill/>
            <a:miter lim="800000"/>
            <a:headEnd/>
            <a:tailEnd/>
          </a:ln>
        </p:spPr>
      </p:pic>
      <p:sp>
        <p:nvSpPr>
          <p:cNvPr id="25612" name="Rectangle 25"/>
          <p:cNvSpPr>
            <a:spLocks noChangeArrowheads="1"/>
          </p:cNvSpPr>
          <p:nvPr/>
        </p:nvSpPr>
        <p:spPr bwMode="auto">
          <a:xfrm>
            <a:off x="3952876" y="1785939"/>
            <a:ext cx="1285875" cy="225425"/>
          </a:xfrm>
          <a:prstGeom prst="rect">
            <a:avLst/>
          </a:prstGeom>
          <a:noFill/>
          <a:ln w="9525">
            <a:noFill/>
            <a:miter lim="800000"/>
            <a:headEnd/>
            <a:tailEnd/>
          </a:ln>
        </p:spPr>
        <p:txBody>
          <a:bodyPr wrap="none" lIns="91436" tIns="45718" rIns="91436" bIns="45718" anchor="ctr"/>
          <a:lstStyle/>
          <a:p>
            <a:r>
              <a:rPr lang="en-US" altLang="ja-JP" sz="1200">
                <a:solidFill>
                  <a:schemeClr val="bg1"/>
                </a:solidFill>
              </a:rPr>
              <a:t>Windows</a:t>
            </a:r>
            <a:br>
              <a:rPr lang="en-US" altLang="ja-JP" sz="1200">
                <a:solidFill>
                  <a:schemeClr val="bg1"/>
                </a:solidFill>
              </a:rPr>
            </a:br>
            <a:r>
              <a:rPr lang="ja-JP" altLang="en-US" sz="1200">
                <a:solidFill>
                  <a:schemeClr val="bg1"/>
                </a:solidFill>
              </a:rPr>
              <a:t>アプリケーション</a:t>
            </a:r>
            <a:endParaRPr lang="en-US" altLang="ja-JP" sz="1200">
              <a:solidFill>
                <a:schemeClr val="bg1"/>
              </a:solidFill>
            </a:endParaRPr>
          </a:p>
        </p:txBody>
      </p:sp>
      <p:sp>
        <p:nvSpPr>
          <p:cNvPr id="25613" name="Rectangle 25"/>
          <p:cNvSpPr>
            <a:spLocks noChangeArrowheads="1"/>
          </p:cNvSpPr>
          <p:nvPr/>
        </p:nvSpPr>
        <p:spPr bwMode="auto">
          <a:xfrm>
            <a:off x="5667376" y="1785939"/>
            <a:ext cx="1285875" cy="225425"/>
          </a:xfrm>
          <a:prstGeom prst="rect">
            <a:avLst/>
          </a:prstGeom>
          <a:noFill/>
          <a:ln w="9525">
            <a:noFill/>
            <a:miter lim="800000"/>
            <a:headEnd/>
            <a:tailEnd/>
          </a:ln>
        </p:spPr>
        <p:txBody>
          <a:bodyPr wrap="none" lIns="91436" tIns="45718" rIns="91436" bIns="45718" anchor="ctr"/>
          <a:lstStyle/>
          <a:p>
            <a:r>
              <a:rPr lang="en-US" altLang="ja-JP" sz="1200">
                <a:solidFill>
                  <a:schemeClr val="bg1"/>
                </a:solidFill>
              </a:rPr>
              <a:t>Office</a:t>
            </a:r>
            <a:br>
              <a:rPr lang="en-US" altLang="ja-JP" sz="1200">
                <a:solidFill>
                  <a:schemeClr val="bg1"/>
                </a:solidFill>
              </a:rPr>
            </a:br>
            <a:r>
              <a:rPr lang="ja-JP" altLang="en-US" sz="1200">
                <a:solidFill>
                  <a:schemeClr val="bg1"/>
                </a:solidFill>
              </a:rPr>
              <a:t>アプリケーション</a:t>
            </a:r>
            <a:endParaRPr lang="en-US" altLang="ja-JP" sz="1200">
              <a:solidFill>
                <a:schemeClr val="bg1"/>
              </a:solidFill>
            </a:endParaRPr>
          </a:p>
        </p:txBody>
      </p:sp>
      <p:sp>
        <p:nvSpPr>
          <p:cNvPr id="25614" name="Rectangle 25"/>
          <p:cNvSpPr>
            <a:spLocks noChangeArrowheads="1"/>
          </p:cNvSpPr>
          <p:nvPr/>
        </p:nvSpPr>
        <p:spPr bwMode="auto">
          <a:xfrm>
            <a:off x="7167564" y="1785939"/>
            <a:ext cx="1285875" cy="225425"/>
          </a:xfrm>
          <a:prstGeom prst="rect">
            <a:avLst/>
          </a:prstGeom>
          <a:noFill/>
          <a:ln w="9525">
            <a:noFill/>
            <a:miter lim="800000"/>
            <a:headEnd/>
            <a:tailEnd/>
          </a:ln>
        </p:spPr>
        <p:txBody>
          <a:bodyPr wrap="none" lIns="91436" tIns="45718" rIns="91436" bIns="45718" anchor="ctr"/>
          <a:lstStyle/>
          <a:p>
            <a:r>
              <a:rPr lang="ja-JP" altLang="en-US" sz="1200">
                <a:solidFill>
                  <a:schemeClr val="bg1"/>
                </a:solidFill>
              </a:rPr>
              <a:t>モバイル</a:t>
            </a:r>
            <a:br>
              <a:rPr lang="en-US" altLang="ja-JP" sz="1200">
                <a:solidFill>
                  <a:schemeClr val="bg1"/>
                </a:solidFill>
              </a:rPr>
            </a:br>
            <a:r>
              <a:rPr lang="ja-JP" altLang="en-US" sz="1200">
                <a:solidFill>
                  <a:schemeClr val="bg1"/>
                </a:solidFill>
              </a:rPr>
              <a:t>アプリケーション</a:t>
            </a:r>
            <a:endParaRPr lang="en-US" altLang="ja-JP" sz="1200">
              <a:solidFill>
                <a:schemeClr val="bg1"/>
              </a:solidFill>
            </a:endParaRPr>
          </a:p>
        </p:txBody>
      </p:sp>
      <p:sp>
        <p:nvSpPr>
          <p:cNvPr id="25615" name="Rectangle 25"/>
          <p:cNvSpPr>
            <a:spLocks noChangeArrowheads="1"/>
          </p:cNvSpPr>
          <p:nvPr/>
        </p:nvSpPr>
        <p:spPr bwMode="auto">
          <a:xfrm>
            <a:off x="8596314" y="1785939"/>
            <a:ext cx="1285875" cy="225425"/>
          </a:xfrm>
          <a:prstGeom prst="rect">
            <a:avLst/>
          </a:prstGeom>
          <a:noFill/>
          <a:ln w="9525">
            <a:noFill/>
            <a:miter lim="800000"/>
            <a:headEnd/>
            <a:tailEnd/>
          </a:ln>
        </p:spPr>
        <p:txBody>
          <a:bodyPr wrap="none" lIns="91436" tIns="45718" rIns="91436" bIns="45718" anchor="ctr"/>
          <a:lstStyle/>
          <a:p>
            <a:r>
              <a:rPr lang="en-US" altLang="ja-JP" sz="1200">
                <a:solidFill>
                  <a:schemeClr val="bg1"/>
                </a:solidFill>
              </a:rPr>
              <a:t>Web</a:t>
            </a:r>
            <a:r>
              <a:rPr lang="ja-JP" altLang="en-US" sz="1200">
                <a:solidFill>
                  <a:schemeClr val="bg1"/>
                </a:solidFill>
              </a:rPr>
              <a:t> ブラウザ</a:t>
            </a:r>
            <a:br>
              <a:rPr lang="en-US" altLang="ja-JP" sz="1200">
                <a:solidFill>
                  <a:schemeClr val="bg1"/>
                </a:solidFill>
              </a:rPr>
            </a:br>
            <a:r>
              <a:rPr lang="ja-JP" altLang="en-US" sz="1200">
                <a:solidFill>
                  <a:schemeClr val="bg1"/>
                </a:solidFill>
              </a:rPr>
              <a:t>アプリケーション</a:t>
            </a:r>
            <a:endParaRPr lang="en-US" altLang="ja-JP" sz="1200">
              <a:solidFill>
                <a:schemeClr val="bg1"/>
              </a:solidFill>
            </a:endParaRPr>
          </a:p>
        </p:txBody>
      </p:sp>
      <p:sp>
        <p:nvSpPr>
          <p:cNvPr id="25616" name="AutoShape 28"/>
          <p:cNvSpPr>
            <a:spLocks noChangeArrowheads="1"/>
          </p:cNvSpPr>
          <p:nvPr/>
        </p:nvSpPr>
        <p:spPr bwMode="auto">
          <a:xfrm>
            <a:off x="3810001" y="2032000"/>
            <a:ext cx="347663" cy="338138"/>
          </a:xfrm>
          <a:prstGeom prst="upDownArrow">
            <a:avLst>
              <a:gd name="adj1" fmla="val 50000"/>
              <a:gd name="adj2" fmla="val 20000"/>
            </a:avLst>
          </a:prstGeom>
          <a:solidFill>
            <a:srgbClr val="FFC000"/>
          </a:solidFill>
          <a:ln w="12700" algn="ctr">
            <a:solidFill>
              <a:schemeClr val="tx1"/>
            </a:solidFill>
            <a:miter lim="800000"/>
            <a:headEnd/>
            <a:tailEnd/>
          </a:ln>
        </p:spPr>
        <p:txBody>
          <a:bodyPr wrap="none" lIns="91436" tIns="45718" rIns="91436" bIns="45718" anchor="ctr"/>
          <a:lstStyle/>
          <a:p>
            <a:endParaRPr lang="ja-JP" altLang="en-US"/>
          </a:p>
        </p:txBody>
      </p:sp>
      <p:pic>
        <p:nvPicPr>
          <p:cNvPr id="25617" name="Picture 2" descr="\\kkondo0\_data$\Archive\Template\ClipArt\Server and XML Web Service.png"/>
          <p:cNvPicPr>
            <a:picLocks noChangeAspect="1" noChangeArrowheads="1"/>
          </p:cNvPicPr>
          <p:nvPr/>
        </p:nvPicPr>
        <p:blipFill>
          <a:blip r:embed="rId15"/>
          <a:srcRect/>
          <a:stretch>
            <a:fillRect/>
          </a:stretch>
        </p:blipFill>
        <p:spPr bwMode="auto">
          <a:xfrm>
            <a:off x="6731000" y="6032501"/>
            <a:ext cx="465138" cy="714375"/>
          </a:xfrm>
          <a:prstGeom prst="rect">
            <a:avLst/>
          </a:prstGeom>
          <a:noFill/>
          <a:ln w="9525">
            <a:noFill/>
            <a:miter lim="800000"/>
            <a:headEnd/>
            <a:tailEnd/>
          </a:ln>
        </p:spPr>
      </p:pic>
      <p:pic>
        <p:nvPicPr>
          <p:cNvPr id="25618" name="Picture 3" descr="\\kkondo0\_data$\Archive\Template\ClipArt\SQL.png"/>
          <p:cNvPicPr>
            <a:picLocks noChangeAspect="1" noChangeArrowheads="1"/>
          </p:cNvPicPr>
          <p:nvPr/>
        </p:nvPicPr>
        <p:blipFill>
          <a:blip r:embed="rId16"/>
          <a:srcRect/>
          <a:stretch>
            <a:fillRect/>
          </a:stretch>
        </p:blipFill>
        <p:spPr bwMode="auto">
          <a:xfrm>
            <a:off x="4254500" y="5969000"/>
            <a:ext cx="528638" cy="782638"/>
          </a:xfrm>
          <a:prstGeom prst="rect">
            <a:avLst/>
          </a:prstGeom>
          <a:noFill/>
          <a:ln w="9525">
            <a:noFill/>
            <a:miter lim="800000"/>
            <a:headEnd/>
            <a:tailEnd/>
          </a:ln>
        </p:spPr>
      </p:pic>
      <p:grpSp>
        <p:nvGrpSpPr>
          <p:cNvPr id="6" name="グループ化 182"/>
          <p:cNvGrpSpPr>
            <a:grpSpLocks/>
          </p:cNvGrpSpPr>
          <p:nvPr/>
        </p:nvGrpSpPr>
        <p:grpSpPr bwMode="auto">
          <a:xfrm>
            <a:off x="4318001" y="3068639"/>
            <a:ext cx="1319213" cy="301625"/>
            <a:chOff x="8991600" y="3733800"/>
            <a:chExt cx="1354850" cy="310415"/>
          </a:xfrm>
          <a:solidFill>
            <a:srgbClr val="009900"/>
          </a:solidFill>
        </p:grpSpPr>
        <p:grpSp>
          <p:nvGrpSpPr>
            <p:cNvPr id="7" name="Group 18"/>
            <p:cNvGrpSpPr>
              <a:grpSpLocks/>
            </p:cNvGrpSpPr>
            <p:nvPr/>
          </p:nvGrpSpPr>
          <p:grpSpPr bwMode="auto">
            <a:xfrm>
              <a:off x="8991600" y="3733800"/>
              <a:ext cx="288050" cy="310415"/>
              <a:chOff x="3158" y="3103"/>
              <a:chExt cx="377" cy="343"/>
            </a:xfrm>
            <a:grpFill/>
          </p:grpSpPr>
          <p:sp>
            <p:nvSpPr>
              <p:cNvPr id="170" name="AutoShape 19"/>
              <p:cNvSpPr>
                <a:spLocks noChangeArrowheads="1"/>
              </p:cNvSpPr>
              <p:nvPr/>
            </p:nvSpPr>
            <p:spPr bwMode="auto">
              <a:xfrm>
                <a:off x="3158" y="3103"/>
                <a:ext cx="377" cy="343"/>
              </a:xfrm>
              <a:prstGeom prst="roundRect">
                <a:avLst>
                  <a:gd name="adj" fmla="val 16667"/>
                </a:avLst>
              </a:prstGeom>
              <a:grpFill/>
              <a:ln w="25400" algn="ctr">
                <a:solidFill>
                  <a:schemeClr val="bg1"/>
                </a:solidFill>
                <a:round/>
                <a:headEnd/>
                <a:tailEnd/>
              </a:ln>
              <a:effectLst/>
            </p:spPr>
            <p:txBody>
              <a:bodyPr wrap="none" anchor="ctr"/>
              <a:lstStyle/>
              <a:p>
                <a:pPr algn="ctr">
                  <a:lnSpc>
                    <a:spcPct val="75000"/>
                  </a:lnSpc>
                  <a:defRPr/>
                </a:pPr>
                <a:endParaRPr lang="ja-JP" altLang="ja-JP" sz="1600" b="1" dirty="0">
                  <a:solidFill>
                    <a:schemeClr val="bg2"/>
                  </a:solidFill>
                </a:endParaRPr>
              </a:p>
            </p:txBody>
          </p:sp>
          <p:sp>
            <p:nvSpPr>
              <p:cNvPr id="171" name="Line 20"/>
              <p:cNvSpPr>
                <a:spLocks noChangeShapeType="1"/>
              </p:cNvSpPr>
              <p:nvPr/>
            </p:nvSpPr>
            <p:spPr bwMode="auto">
              <a:xfrm>
                <a:off x="3162" y="3206"/>
                <a:ext cx="370" cy="0"/>
              </a:xfrm>
              <a:prstGeom prst="line">
                <a:avLst/>
              </a:prstGeom>
              <a:grpFill/>
              <a:ln w="12700">
                <a:solidFill>
                  <a:schemeClr val="bg1"/>
                </a:solidFill>
                <a:round/>
                <a:headEnd/>
                <a:tailEnd/>
              </a:ln>
            </p:spPr>
            <p:txBody>
              <a:bodyPr anchor="ctr"/>
              <a:lstStyle/>
              <a:p>
                <a:pPr>
                  <a:defRPr/>
                </a:pPr>
                <a:endParaRPr lang="ja-JP" altLang="en-US"/>
              </a:p>
            </p:txBody>
          </p:sp>
        </p:grpSp>
        <p:grpSp>
          <p:nvGrpSpPr>
            <p:cNvPr id="8" name="Group 18"/>
            <p:cNvGrpSpPr>
              <a:grpSpLocks/>
            </p:cNvGrpSpPr>
            <p:nvPr/>
          </p:nvGrpSpPr>
          <p:grpSpPr bwMode="auto">
            <a:xfrm>
              <a:off x="9525000" y="3733800"/>
              <a:ext cx="288050" cy="310415"/>
              <a:chOff x="3158" y="3103"/>
              <a:chExt cx="377" cy="343"/>
            </a:xfrm>
            <a:grpFill/>
          </p:grpSpPr>
          <p:sp>
            <p:nvSpPr>
              <p:cNvPr id="173" name="AutoShape 19"/>
              <p:cNvSpPr>
                <a:spLocks noChangeArrowheads="1"/>
              </p:cNvSpPr>
              <p:nvPr/>
            </p:nvSpPr>
            <p:spPr bwMode="auto">
              <a:xfrm>
                <a:off x="3158" y="3103"/>
                <a:ext cx="377" cy="343"/>
              </a:xfrm>
              <a:prstGeom prst="roundRect">
                <a:avLst>
                  <a:gd name="adj" fmla="val 16667"/>
                </a:avLst>
              </a:prstGeom>
              <a:grpFill/>
              <a:ln w="25400" algn="ctr">
                <a:solidFill>
                  <a:schemeClr val="bg1"/>
                </a:solidFill>
                <a:round/>
                <a:headEnd/>
                <a:tailEnd/>
              </a:ln>
              <a:effectLst/>
            </p:spPr>
            <p:txBody>
              <a:bodyPr wrap="none" anchor="ctr"/>
              <a:lstStyle/>
              <a:p>
                <a:pPr algn="ctr">
                  <a:lnSpc>
                    <a:spcPct val="75000"/>
                  </a:lnSpc>
                  <a:defRPr/>
                </a:pPr>
                <a:endParaRPr lang="ja-JP" altLang="ja-JP" sz="1600" b="1" dirty="0">
                  <a:solidFill>
                    <a:schemeClr val="bg2"/>
                  </a:solidFill>
                </a:endParaRPr>
              </a:p>
            </p:txBody>
          </p:sp>
          <p:sp>
            <p:nvSpPr>
              <p:cNvPr id="174" name="Line 20"/>
              <p:cNvSpPr>
                <a:spLocks noChangeShapeType="1"/>
              </p:cNvSpPr>
              <p:nvPr/>
            </p:nvSpPr>
            <p:spPr bwMode="auto">
              <a:xfrm>
                <a:off x="3162" y="3206"/>
                <a:ext cx="370" cy="0"/>
              </a:xfrm>
              <a:prstGeom prst="line">
                <a:avLst/>
              </a:prstGeom>
              <a:grpFill/>
              <a:ln w="12700">
                <a:solidFill>
                  <a:schemeClr val="bg1"/>
                </a:solidFill>
                <a:round/>
                <a:headEnd/>
                <a:tailEnd/>
              </a:ln>
            </p:spPr>
            <p:txBody>
              <a:bodyPr anchor="ctr"/>
              <a:lstStyle/>
              <a:p>
                <a:pPr>
                  <a:defRPr/>
                </a:pPr>
                <a:endParaRPr lang="ja-JP" altLang="en-US"/>
              </a:p>
            </p:txBody>
          </p:sp>
        </p:grpSp>
        <p:grpSp>
          <p:nvGrpSpPr>
            <p:cNvPr id="9" name="Group 18"/>
            <p:cNvGrpSpPr>
              <a:grpSpLocks/>
            </p:cNvGrpSpPr>
            <p:nvPr/>
          </p:nvGrpSpPr>
          <p:grpSpPr bwMode="auto">
            <a:xfrm>
              <a:off x="10058400" y="3733800"/>
              <a:ext cx="288050" cy="310415"/>
              <a:chOff x="3158" y="3103"/>
              <a:chExt cx="377" cy="343"/>
            </a:xfrm>
            <a:grpFill/>
          </p:grpSpPr>
          <p:sp>
            <p:nvSpPr>
              <p:cNvPr id="176" name="AutoShape 19"/>
              <p:cNvSpPr>
                <a:spLocks noChangeArrowheads="1"/>
              </p:cNvSpPr>
              <p:nvPr/>
            </p:nvSpPr>
            <p:spPr bwMode="auto">
              <a:xfrm>
                <a:off x="3158" y="3103"/>
                <a:ext cx="377" cy="343"/>
              </a:xfrm>
              <a:prstGeom prst="roundRect">
                <a:avLst>
                  <a:gd name="adj" fmla="val 16667"/>
                </a:avLst>
              </a:prstGeom>
              <a:grpFill/>
              <a:ln w="25400" algn="ctr">
                <a:solidFill>
                  <a:schemeClr val="bg1"/>
                </a:solidFill>
                <a:round/>
                <a:headEnd/>
                <a:tailEnd/>
              </a:ln>
              <a:effectLst/>
            </p:spPr>
            <p:txBody>
              <a:bodyPr wrap="none" anchor="ctr"/>
              <a:lstStyle/>
              <a:p>
                <a:pPr algn="ctr">
                  <a:lnSpc>
                    <a:spcPct val="75000"/>
                  </a:lnSpc>
                  <a:defRPr/>
                </a:pPr>
                <a:endParaRPr lang="ja-JP" altLang="ja-JP" sz="1600" b="1" dirty="0">
                  <a:solidFill>
                    <a:schemeClr val="bg2"/>
                  </a:solidFill>
                </a:endParaRPr>
              </a:p>
            </p:txBody>
          </p:sp>
          <p:sp>
            <p:nvSpPr>
              <p:cNvPr id="177" name="Line 20"/>
              <p:cNvSpPr>
                <a:spLocks noChangeShapeType="1"/>
              </p:cNvSpPr>
              <p:nvPr/>
            </p:nvSpPr>
            <p:spPr bwMode="auto">
              <a:xfrm>
                <a:off x="3162" y="3206"/>
                <a:ext cx="370" cy="0"/>
              </a:xfrm>
              <a:prstGeom prst="line">
                <a:avLst/>
              </a:prstGeom>
              <a:grpFill/>
              <a:ln w="12700">
                <a:solidFill>
                  <a:schemeClr val="bg1"/>
                </a:solidFill>
                <a:round/>
                <a:headEnd/>
                <a:tailEnd/>
              </a:ln>
            </p:spPr>
            <p:txBody>
              <a:bodyPr anchor="ctr"/>
              <a:lstStyle/>
              <a:p>
                <a:pPr>
                  <a:defRPr/>
                </a:pPr>
                <a:endParaRPr lang="ja-JP" altLang="en-US"/>
              </a:p>
            </p:txBody>
          </p:sp>
        </p:grpSp>
        <p:cxnSp>
          <p:nvCxnSpPr>
            <p:cNvPr id="179" name="直線矢印コネクタ 178"/>
            <p:cNvCxnSpPr/>
            <p:nvPr/>
          </p:nvCxnSpPr>
          <p:spPr>
            <a:xfrm>
              <a:off x="9280179" y="3810586"/>
              <a:ext cx="244558" cy="1634"/>
            </a:xfrm>
            <a:prstGeom prst="straightConnector1">
              <a:avLst/>
            </a:prstGeom>
            <a:grpFill/>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80" name="直線矢印コネクタ 179"/>
            <p:cNvCxnSpPr/>
            <p:nvPr/>
          </p:nvCxnSpPr>
          <p:spPr>
            <a:xfrm>
              <a:off x="9829618" y="3810586"/>
              <a:ext cx="246189" cy="1634"/>
            </a:xfrm>
            <a:prstGeom prst="straightConnector1">
              <a:avLst/>
            </a:prstGeom>
            <a:grpFill/>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81" name="直線矢印コネクタ 180"/>
            <p:cNvCxnSpPr/>
            <p:nvPr/>
          </p:nvCxnSpPr>
          <p:spPr>
            <a:xfrm>
              <a:off x="9829618" y="3962527"/>
              <a:ext cx="246189" cy="1633"/>
            </a:xfrm>
            <a:prstGeom prst="straightConnector1">
              <a:avLst/>
            </a:prstGeom>
            <a:grpFill/>
            <a:ln w="28575">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2" name="直線矢印コネクタ 181"/>
            <p:cNvCxnSpPr/>
            <p:nvPr/>
          </p:nvCxnSpPr>
          <p:spPr>
            <a:xfrm>
              <a:off x="9296482" y="3962527"/>
              <a:ext cx="244558" cy="1633"/>
            </a:xfrm>
            <a:prstGeom prst="straightConnector1">
              <a:avLst/>
            </a:prstGeom>
            <a:grpFill/>
            <a:ln w="28575">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5620" name="Text Box 19"/>
          <p:cNvSpPr txBox="1">
            <a:spLocks noChangeArrowheads="1"/>
          </p:cNvSpPr>
          <p:nvPr/>
        </p:nvSpPr>
        <p:spPr bwMode="auto">
          <a:xfrm>
            <a:off x="5969000" y="2413001"/>
            <a:ext cx="2730500" cy="276225"/>
          </a:xfrm>
          <a:prstGeom prst="rect">
            <a:avLst/>
          </a:prstGeom>
          <a:noFill/>
          <a:ln w="9525" algn="ctr">
            <a:noFill/>
            <a:miter lim="800000"/>
            <a:headEnd/>
            <a:tailEnd/>
          </a:ln>
        </p:spPr>
        <p:txBody>
          <a:bodyPr lIns="91436" tIns="45718" rIns="91436" bIns="45718" anchor="ctr">
            <a:spAutoFit/>
          </a:bodyPr>
          <a:lstStyle/>
          <a:p>
            <a:r>
              <a:rPr lang="ja-JP" altLang="en-US" sz="1200">
                <a:solidFill>
                  <a:schemeClr val="bg1"/>
                </a:solidFill>
              </a:rPr>
              <a:t>ユーザーインターフェイスの制御</a:t>
            </a:r>
          </a:p>
        </p:txBody>
      </p:sp>
      <p:sp>
        <p:nvSpPr>
          <p:cNvPr id="25621" name="Text Box 19"/>
          <p:cNvSpPr txBox="1">
            <a:spLocks noChangeArrowheads="1"/>
          </p:cNvSpPr>
          <p:nvPr/>
        </p:nvSpPr>
        <p:spPr bwMode="auto">
          <a:xfrm>
            <a:off x="5969000" y="3030539"/>
            <a:ext cx="2095500" cy="276225"/>
          </a:xfrm>
          <a:prstGeom prst="rect">
            <a:avLst/>
          </a:prstGeom>
          <a:noFill/>
          <a:ln w="9525" algn="ctr">
            <a:noFill/>
            <a:miter lim="800000"/>
            <a:headEnd/>
            <a:tailEnd/>
          </a:ln>
        </p:spPr>
        <p:txBody>
          <a:bodyPr lIns="91436" tIns="45718" rIns="91436" bIns="45718" anchor="ctr">
            <a:spAutoFit/>
          </a:bodyPr>
          <a:lstStyle/>
          <a:p>
            <a:r>
              <a:rPr lang="ja-JP" altLang="en-US" sz="1200">
                <a:solidFill>
                  <a:schemeClr val="bg1"/>
                </a:solidFill>
              </a:rPr>
              <a:t>ユーザープロセスの制御</a:t>
            </a:r>
          </a:p>
        </p:txBody>
      </p:sp>
      <p:cxnSp>
        <p:nvCxnSpPr>
          <p:cNvPr id="199" name="曲線コネクタ 198"/>
          <p:cNvCxnSpPr>
            <a:stCxn id="206" idx="3"/>
            <a:endCxn id="170" idx="0"/>
          </p:cNvCxnSpPr>
          <p:nvPr/>
        </p:nvCxnSpPr>
        <p:spPr>
          <a:xfrm rot="5400000">
            <a:off x="4364038" y="2760663"/>
            <a:ext cx="401638" cy="214313"/>
          </a:xfrm>
          <a:prstGeom prst="curvedConnector3">
            <a:avLst>
              <a:gd name="adj1" fmla="val 50000"/>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202" name="曲線コネクタ 201"/>
          <p:cNvCxnSpPr>
            <a:stCxn id="213" idx="3"/>
            <a:endCxn id="176" idx="0"/>
          </p:cNvCxnSpPr>
          <p:nvPr/>
        </p:nvCxnSpPr>
        <p:spPr>
          <a:xfrm rot="16200000" flipH="1">
            <a:off x="5225257" y="2796382"/>
            <a:ext cx="401638" cy="142875"/>
          </a:xfrm>
          <a:prstGeom prst="curvedConnector3">
            <a:avLst>
              <a:gd name="adj1" fmla="val 50000"/>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grpSp>
        <p:nvGrpSpPr>
          <p:cNvPr id="10" name="グループ化 207"/>
          <p:cNvGrpSpPr/>
          <p:nvPr/>
        </p:nvGrpSpPr>
        <p:grpSpPr>
          <a:xfrm>
            <a:off x="4381501" y="2286000"/>
            <a:ext cx="523875" cy="381000"/>
            <a:chOff x="9448800" y="4191000"/>
            <a:chExt cx="533400" cy="381000"/>
          </a:xfrm>
          <a:solidFill>
            <a:schemeClr val="bg1">
              <a:lumMod val="65000"/>
            </a:schemeClr>
          </a:solidFill>
          <a:scene3d>
            <a:camera prst="isometricLeftDown"/>
            <a:lightRig rig="threePt" dir="t"/>
          </a:scene3d>
        </p:grpSpPr>
        <p:sp>
          <p:nvSpPr>
            <p:cNvPr id="189" name="Line 64"/>
            <p:cNvSpPr>
              <a:spLocks noChangeShapeType="1"/>
            </p:cNvSpPr>
            <p:nvPr/>
          </p:nvSpPr>
          <p:spPr bwMode="invGray">
            <a:xfrm>
              <a:off x="9525000" y="4419600"/>
              <a:ext cx="323144" cy="0"/>
            </a:xfrm>
            <a:prstGeom prst="line">
              <a:avLst/>
            </a:prstGeom>
            <a:grpFill/>
            <a:ln w="28575">
              <a:solidFill>
                <a:schemeClr val="tx1"/>
              </a:solidFill>
              <a:round/>
              <a:headEnd/>
              <a:tailEnd/>
            </a:ln>
          </p:spPr>
          <p:txBody>
            <a:bodyPr anchor="ctr">
              <a:spAutoFit/>
            </a:bodyPr>
            <a:lstStyle/>
            <a:p>
              <a:pPr>
                <a:defRPr/>
              </a:pPr>
              <a:endParaRPr lang="ja-JP" altLang="en-US"/>
            </a:p>
          </p:txBody>
        </p:sp>
        <p:pic>
          <p:nvPicPr>
            <p:cNvPr id="191" name="Picture 66" descr="orange-ball_tiny"/>
            <p:cNvPicPr>
              <a:picLocks noChangeAspect="1" noChangeArrowheads="1"/>
            </p:cNvPicPr>
            <p:nvPr/>
          </p:nvPicPr>
          <p:blipFill>
            <a:blip r:embed="rId17" cstate="print"/>
            <a:srcRect/>
            <a:stretch>
              <a:fillRect/>
            </a:stretch>
          </p:blipFill>
          <p:spPr bwMode="auto">
            <a:xfrm>
              <a:off x="9448800" y="4359243"/>
              <a:ext cx="103011" cy="128257"/>
            </a:xfrm>
            <a:prstGeom prst="rect">
              <a:avLst/>
            </a:prstGeom>
            <a:grpFill/>
            <a:ln w="9525">
              <a:noFill/>
              <a:miter lim="800000"/>
              <a:headEnd/>
              <a:tailEnd/>
            </a:ln>
          </p:spPr>
        </p:pic>
        <p:sp>
          <p:nvSpPr>
            <p:cNvPr id="206" name="直方体 205"/>
            <p:cNvSpPr/>
            <p:nvPr/>
          </p:nvSpPr>
          <p:spPr>
            <a:xfrm>
              <a:off x="9601200" y="4191000"/>
              <a:ext cx="381000" cy="381000"/>
            </a:xfrm>
            <a:prstGeom prst="cube">
              <a:avLst>
                <a:gd name="adj" fmla="val 25000"/>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grpSp>
        <p:nvGrpSpPr>
          <p:cNvPr id="11" name="グループ化 209"/>
          <p:cNvGrpSpPr/>
          <p:nvPr/>
        </p:nvGrpSpPr>
        <p:grpSpPr>
          <a:xfrm>
            <a:off x="5064126" y="2286000"/>
            <a:ext cx="523875" cy="381000"/>
            <a:chOff x="9448800" y="4191000"/>
            <a:chExt cx="533400" cy="381000"/>
          </a:xfrm>
          <a:solidFill>
            <a:schemeClr val="bg1">
              <a:lumMod val="65000"/>
            </a:schemeClr>
          </a:solidFill>
          <a:scene3d>
            <a:camera prst="isometricLeftDown"/>
            <a:lightRig rig="threePt" dir="t"/>
          </a:scene3d>
        </p:grpSpPr>
        <p:sp>
          <p:nvSpPr>
            <p:cNvPr id="211" name="Line 64"/>
            <p:cNvSpPr>
              <a:spLocks noChangeShapeType="1"/>
            </p:cNvSpPr>
            <p:nvPr/>
          </p:nvSpPr>
          <p:spPr bwMode="invGray">
            <a:xfrm>
              <a:off x="9525000" y="4419600"/>
              <a:ext cx="323144" cy="0"/>
            </a:xfrm>
            <a:prstGeom prst="line">
              <a:avLst/>
            </a:prstGeom>
            <a:grpFill/>
            <a:ln w="28575">
              <a:solidFill>
                <a:schemeClr val="tx1"/>
              </a:solidFill>
              <a:round/>
              <a:headEnd/>
              <a:tailEnd/>
            </a:ln>
          </p:spPr>
          <p:txBody>
            <a:bodyPr anchor="ctr">
              <a:spAutoFit/>
            </a:bodyPr>
            <a:lstStyle/>
            <a:p>
              <a:pPr>
                <a:defRPr/>
              </a:pPr>
              <a:endParaRPr lang="ja-JP" altLang="en-US"/>
            </a:p>
          </p:txBody>
        </p:sp>
        <p:pic>
          <p:nvPicPr>
            <p:cNvPr id="212" name="Picture 66" descr="orange-ball_tiny"/>
            <p:cNvPicPr>
              <a:picLocks noChangeAspect="1" noChangeArrowheads="1"/>
            </p:cNvPicPr>
            <p:nvPr/>
          </p:nvPicPr>
          <p:blipFill>
            <a:blip r:embed="rId17" cstate="print"/>
            <a:srcRect/>
            <a:stretch>
              <a:fillRect/>
            </a:stretch>
          </p:blipFill>
          <p:spPr bwMode="auto">
            <a:xfrm>
              <a:off x="9448800" y="4359243"/>
              <a:ext cx="103011" cy="128257"/>
            </a:xfrm>
            <a:prstGeom prst="rect">
              <a:avLst/>
            </a:prstGeom>
            <a:grpFill/>
            <a:ln w="9525">
              <a:noFill/>
              <a:miter lim="800000"/>
              <a:headEnd/>
              <a:tailEnd/>
            </a:ln>
          </p:spPr>
        </p:pic>
        <p:sp>
          <p:nvSpPr>
            <p:cNvPr id="213" name="直方体 212"/>
            <p:cNvSpPr/>
            <p:nvPr/>
          </p:nvSpPr>
          <p:spPr>
            <a:xfrm>
              <a:off x="9601200" y="4191000"/>
              <a:ext cx="381000" cy="381000"/>
            </a:xfrm>
            <a:prstGeom prst="cube">
              <a:avLst>
                <a:gd name="adj" fmla="val 25000"/>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sp>
        <p:nvSpPr>
          <p:cNvPr id="25626" name="Text Box 14"/>
          <p:cNvSpPr txBox="1">
            <a:spLocks noChangeArrowheads="1"/>
          </p:cNvSpPr>
          <p:nvPr/>
        </p:nvSpPr>
        <p:spPr bwMode="auto">
          <a:xfrm>
            <a:off x="1905001" y="2565400"/>
            <a:ext cx="2017713" cy="647700"/>
          </a:xfrm>
          <a:prstGeom prst="rect">
            <a:avLst/>
          </a:prstGeom>
          <a:noFill/>
          <a:ln w="9525" algn="ctr">
            <a:noFill/>
            <a:miter lim="800000"/>
            <a:headEnd/>
            <a:tailEnd/>
          </a:ln>
        </p:spPr>
        <p:txBody>
          <a:bodyPr lIns="91436" tIns="45718" rIns="91436" bIns="45718" anchor="ctr"/>
          <a:lstStyle/>
          <a:p>
            <a:r>
              <a:rPr lang="ja-JP" altLang="en-US" sz="1600">
                <a:solidFill>
                  <a:schemeClr val="bg1"/>
                </a:solidFill>
              </a:rPr>
              <a:t>プレゼンテーション</a:t>
            </a:r>
            <a:br>
              <a:rPr lang="en-US" altLang="ja-JP" sz="1600">
                <a:solidFill>
                  <a:schemeClr val="bg1"/>
                </a:solidFill>
              </a:rPr>
            </a:br>
            <a:r>
              <a:rPr lang="ja-JP" altLang="en-US" sz="1600">
                <a:solidFill>
                  <a:schemeClr val="bg1"/>
                </a:solidFill>
              </a:rPr>
              <a:t>レイヤ</a:t>
            </a:r>
          </a:p>
        </p:txBody>
      </p:sp>
      <p:sp>
        <p:nvSpPr>
          <p:cNvPr id="25627" name="Text Box 21"/>
          <p:cNvSpPr txBox="1">
            <a:spLocks noChangeArrowheads="1"/>
          </p:cNvSpPr>
          <p:nvPr/>
        </p:nvSpPr>
        <p:spPr bwMode="auto">
          <a:xfrm>
            <a:off x="7302501" y="6286501"/>
            <a:ext cx="1408113" cy="309563"/>
          </a:xfrm>
          <a:prstGeom prst="rect">
            <a:avLst/>
          </a:prstGeom>
          <a:noFill/>
          <a:ln w="9525" algn="ctr">
            <a:noFill/>
            <a:miter lim="800000"/>
            <a:headEnd/>
            <a:tailEnd/>
          </a:ln>
        </p:spPr>
        <p:txBody>
          <a:bodyPr lIns="91436" tIns="45718" rIns="91436" bIns="45718" anchor="ctr">
            <a:spAutoFit/>
          </a:bodyPr>
          <a:lstStyle/>
          <a:p>
            <a:r>
              <a:rPr lang="ja-JP" altLang="en-US" sz="1400">
                <a:solidFill>
                  <a:schemeClr val="bg1"/>
                </a:solidFill>
              </a:rPr>
              <a:t>外部サービス</a:t>
            </a:r>
          </a:p>
        </p:txBody>
      </p:sp>
      <p:sp>
        <p:nvSpPr>
          <p:cNvPr id="267" name="Rectangle 4"/>
          <p:cNvSpPr>
            <a:spLocks noChangeArrowheads="1"/>
          </p:cNvSpPr>
          <p:nvPr/>
        </p:nvSpPr>
        <p:spPr bwMode="auto">
          <a:xfrm rot="5400000">
            <a:off x="7885906" y="3607594"/>
            <a:ext cx="3849688" cy="1079500"/>
          </a:xfrm>
          <a:prstGeom prst="rect">
            <a:avLst/>
          </a:prstGeom>
          <a:solidFill>
            <a:srgbClr val="002060"/>
          </a:solidFill>
          <a:ln>
            <a:headEnd/>
            <a:tailEnd/>
          </a:ln>
        </p:spPr>
        <p:style>
          <a:lnRef idx="1">
            <a:schemeClr val="accent4"/>
          </a:lnRef>
          <a:fillRef idx="3">
            <a:schemeClr val="accent4"/>
          </a:fillRef>
          <a:effectRef idx="2">
            <a:schemeClr val="accent4"/>
          </a:effectRef>
          <a:fontRef idx="minor">
            <a:schemeClr val="lt1"/>
          </a:fontRef>
        </p:style>
        <p:txBody>
          <a:bodyPr wrap="none" lIns="91436" tIns="45718" rIns="91436" bIns="45718" anchor="ctr">
            <a:flatTx/>
          </a:bodyPr>
          <a:lstStyle/>
          <a:p>
            <a:pPr algn="ctr">
              <a:defRPr/>
            </a:pPr>
            <a:r>
              <a:rPr lang="ja-JP" altLang="en-US" sz="1300" dirty="0"/>
              <a:t>アプリケーション </a:t>
            </a:r>
            <a:br>
              <a:rPr lang="en-US" altLang="ja-JP" sz="1300" dirty="0"/>
            </a:br>
            <a:r>
              <a:rPr lang="ja-JP" altLang="en-US" sz="1300" dirty="0"/>
              <a:t>ライフサイクル</a:t>
            </a:r>
            <a:br>
              <a:rPr lang="en-US" altLang="ja-JP" sz="1300" dirty="0"/>
            </a:br>
            <a:r>
              <a:rPr lang="ja-JP" altLang="en-US" sz="1300" dirty="0"/>
              <a:t>マネジメント</a:t>
            </a:r>
            <a:endParaRPr lang="en-US" altLang="ja-JP" sz="1300" dirty="0"/>
          </a:p>
          <a:p>
            <a:pPr algn="ctr">
              <a:defRPr/>
            </a:pPr>
            <a:r>
              <a:rPr lang="en-US" altLang="ja-JP" sz="1300" dirty="0"/>
              <a:t>(</a:t>
            </a:r>
            <a:r>
              <a:rPr lang="ja-JP" altLang="en-US" sz="1300" dirty="0"/>
              <a:t>設計 ～ 開発 ～ テスト、</a:t>
            </a:r>
            <a:br>
              <a:rPr lang="en-US" altLang="ja-JP" sz="1300" dirty="0"/>
            </a:br>
            <a:r>
              <a:rPr lang="ja-JP" altLang="en-US" sz="1300" dirty="0"/>
              <a:t>構成管理／プロジェクト管理）</a:t>
            </a:r>
          </a:p>
        </p:txBody>
      </p:sp>
      <p:sp>
        <p:nvSpPr>
          <p:cNvPr id="114" name="正方形/長方形 113"/>
          <p:cNvSpPr/>
          <p:nvPr/>
        </p:nvSpPr>
        <p:spPr bwMode="ltGray">
          <a:xfrm>
            <a:off x="1524000" y="0"/>
            <a:ext cx="9144000" cy="6858000"/>
          </a:xfrm>
          <a:prstGeom prst="rect">
            <a:avLst/>
          </a:prstGeom>
          <a:solidFill>
            <a:schemeClr val="bg1">
              <a:lumMod val="95000"/>
              <a:lumOff val="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anchor="ctr"/>
          <a:lstStyle/>
          <a:p>
            <a:pPr algn="ctr">
              <a:defRPr/>
            </a:pPr>
            <a:endParaRPr lang="ja-JP" altLang="en-US"/>
          </a:p>
        </p:txBody>
      </p:sp>
      <p:sp>
        <p:nvSpPr>
          <p:cNvPr id="25630" name="タイトル 114"/>
          <p:cNvSpPr>
            <a:spLocks noGrp="1"/>
          </p:cNvSpPr>
          <p:nvPr>
            <p:ph type="title"/>
          </p:nvPr>
        </p:nvSpPr>
        <p:spPr/>
        <p:txBody>
          <a:bodyPr>
            <a:normAutofit/>
          </a:bodyPr>
          <a:lstStyle/>
          <a:p>
            <a:r>
              <a:rPr lang="ja-JP" altLang="en-US"/>
              <a:t>データアクセスの強化</a:t>
            </a:r>
          </a:p>
        </p:txBody>
      </p:sp>
      <p:sp>
        <p:nvSpPr>
          <p:cNvPr id="116" name="Rectangle 2"/>
          <p:cNvSpPr>
            <a:spLocks noChangeArrowheads="1"/>
          </p:cNvSpPr>
          <p:nvPr>
            <p:custDataLst>
              <p:tags r:id="rId1"/>
            </p:custDataLst>
          </p:nvPr>
        </p:nvSpPr>
        <p:spPr bwMode="auto">
          <a:xfrm>
            <a:off x="1865314" y="5216526"/>
            <a:ext cx="7342187" cy="815975"/>
          </a:xfrm>
          <a:prstGeom prst="rect">
            <a:avLst/>
          </a:prstGeom>
          <a:solidFill>
            <a:srgbClr val="007233"/>
          </a:solidFill>
          <a:ln w="38100" cap="flat" cmpd="sng" algn="ctr">
            <a:noFill/>
            <a:prstDash val="solid"/>
            <a:headEnd/>
            <a:tailEnd/>
          </a:ln>
          <a:effectLst/>
          <a:extLst>
            <a:ext uri="{91240B29-F687-4F45-9708-019B960494DF}">
              <a14:hiddenLine xmlns:a14="http://schemas.microsoft.com/office/drawing/2010/main" w="38100" cap="flat" cmpd="sng" algn="ctr">
                <a:solidFill>
                  <a:schemeClr val="dk1"/>
                </a:solidFill>
                <a:prstDash val="solid"/>
                <a:headEnd/>
                <a:tailEnd/>
              </a14:hiddenLine>
            </a:ext>
          </a:extLst>
        </p:spPr>
        <p:style>
          <a:lnRef idx="1">
            <a:schemeClr val="dk1"/>
          </a:lnRef>
          <a:fillRef idx="3">
            <a:schemeClr val="dk1"/>
          </a:fillRef>
          <a:effectRef idx="2">
            <a:schemeClr val="dk1"/>
          </a:effectRef>
          <a:fontRef idx="minor">
            <a:schemeClr val="lt1"/>
          </a:fontRef>
        </p:style>
        <p:txBody>
          <a:bodyPr wrap="none" lIns="91436" tIns="45718" rIns="91436" bIns="45718" anchor="ctr">
            <a:flatTx/>
          </a:bodyPr>
          <a:lstStyle/>
          <a:p>
            <a:pPr>
              <a:defRPr/>
            </a:pPr>
            <a:endParaRPr lang="ja-JP" altLang="en-US">
              <a:solidFill>
                <a:srgbClr val="FFFFFF"/>
              </a:solidFill>
            </a:endParaRPr>
          </a:p>
        </p:txBody>
      </p:sp>
      <p:sp>
        <p:nvSpPr>
          <p:cNvPr id="117" name="Rectangle 3"/>
          <p:cNvSpPr>
            <a:spLocks noChangeArrowheads="1"/>
          </p:cNvSpPr>
          <p:nvPr>
            <p:custDataLst>
              <p:tags r:id="rId2"/>
            </p:custDataLst>
          </p:nvPr>
        </p:nvSpPr>
        <p:spPr bwMode="auto">
          <a:xfrm>
            <a:off x="1865314" y="3624263"/>
            <a:ext cx="7342187" cy="1524000"/>
          </a:xfrm>
          <a:prstGeom prst="rect">
            <a:avLst/>
          </a:prstGeom>
          <a:solidFill>
            <a:srgbClr val="007233"/>
          </a:solidFill>
          <a:ln w="38100" cap="flat" cmpd="sng" algn="ctr">
            <a:noFill/>
            <a:prstDash val="solid"/>
            <a:headEnd/>
            <a:tailEnd/>
          </a:ln>
          <a:effectLst/>
          <a:extLst>
            <a:ext uri="{91240B29-F687-4F45-9708-019B960494DF}">
              <a14:hiddenLine xmlns:a14="http://schemas.microsoft.com/office/drawing/2010/main" w="38100" cap="flat" cmpd="sng" algn="ctr">
                <a:solidFill>
                  <a:schemeClr val="dk1"/>
                </a:solidFill>
                <a:prstDash val="solid"/>
                <a:headEnd/>
                <a:tailEnd/>
              </a14:hiddenLine>
            </a:ext>
          </a:extLst>
        </p:spPr>
        <p:style>
          <a:lnRef idx="1">
            <a:schemeClr val="dk1"/>
          </a:lnRef>
          <a:fillRef idx="3">
            <a:schemeClr val="dk1"/>
          </a:fillRef>
          <a:effectRef idx="2">
            <a:schemeClr val="dk1"/>
          </a:effectRef>
          <a:fontRef idx="minor">
            <a:schemeClr val="lt1"/>
          </a:fontRef>
        </p:style>
        <p:txBody>
          <a:bodyPr wrap="none" lIns="91436" tIns="45718" rIns="91436" bIns="45718" anchor="ctr">
            <a:flatTx/>
          </a:bodyPr>
          <a:lstStyle/>
          <a:p>
            <a:pPr>
              <a:defRPr/>
            </a:pPr>
            <a:endParaRPr lang="ja-JP" altLang="en-US">
              <a:solidFill>
                <a:srgbClr val="FFFFFF"/>
              </a:solidFill>
            </a:endParaRPr>
          </a:p>
        </p:txBody>
      </p:sp>
      <p:sp>
        <p:nvSpPr>
          <p:cNvPr id="25633" name="Text Box 14"/>
          <p:cNvSpPr txBox="1">
            <a:spLocks noChangeArrowheads="1"/>
          </p:cNvSpPr>
          <p:nvPr/>
        </p:nvSpPr>
        <p:spPr bwMode="auto">
          <a:xfrm>
            <a:off x="1905001" y="4064000"/>
            <a:ext cx="2017713" cy="647700"/>
          </a:xfrm>
          <a:prstGeom prst="rect">
            <a:avLst/>
          </a:prstGeom>
          <a:noFill/>
          <a:ln w="9525" algn="ctr">
            <a:noFill/>
            <a:miter lim="800000"/>
            <a:headEnd/>
            <a:tailEnd/>
          </a:ln>
        </p:spPr>
        <p:txBody>
          <a:bodyPr lIns="91436" tIns="45718" rIns="91436" bIns="45718" anchor="ctr"/>
          <a:lstStyle/>
          <a:p>
            <a:r>
              <a:rPr lang="ja-JP" altLang="en-US" sz="1600" dirty="0">
                <a:effectLst>
                  <a:outerShdw blurRad="38100" dist="38100" dir="2700000" algn="tl">
                    <a:srgbClr val="000000">
                      <a:alpha val="43137"/>
                    </a:srgbClr>
                  </a:outerShdw>
                </a:effectLst>
              </a:rPr>
              <a:t>ビジネス レイヤ</a:t>
            </a:r>
          </a:p>
        </p:txBody>
      </p:sp>
      <p:sp>
        <p:nvSpPr>
          <p:cNvPr id="25634" name="Text Box 15"/>
          <p:cNvSpPr txBox="1">
            <a:spLocks noChangeArrowheads="1"/>
          </p:cNvSpPr>
          <p:nvPr/>
        </p:nvSpPr>
        <p:spPr bwMode="auto">
          <a:xfrm>
            <a:off x="1905001" y="5321300"/>
            <a:ext cx="2017713" cy="647700"/>
          </a:xfrm>
          <a:prstGeom prst="rect">
            <a:avLst/>
          </a:prstGeom>
          <a:noFill/>
          <a:ln w="9525" algn="ctr">
            <a:noFill/>
            <a:miter lim="800000"/>
            <a:headEnd/>
            <a:tailEnd/>
          </a:ln>
        </p:spPr>
        <p:txBody>
          <a:bodyPr lIns="91436" tIns="45718" rIns="91436" bIns="45718" anchor="ctr"/>
          <a:lstStyle/>
          <a:p>
            <a:r>
              <a:rPr lang="ja-JP" altLang="en-US" sz="1600">
                <a:effectLst>
                  <a:outerShdw blurRad="38100" dist="38100" dir="2700000" algn="tl">
                    <a:srgbClr val="000000">
                      <a:alpha val="43137"/>
                    </a:srgbClr>
                  </a:outerShdw>
                </a:effectLst>
              </a:rPr>
              <a:t>データ レイヤ</a:t>
            </a:r>
          </a:p>
        </p:txBody>
      </p:sp>
      <p:pic>
        <p:nvPicPr>
          <p:cNvPr id="25635" name="Picture 4" descr="z:\Archive\Template\ClipArt\Binary Code Sm.png"/>
          <p:cNvPicPr>
            <a:picLocks noChangeAspect="1" noChangeArrowheads="1"/>
          </p:cNvPicPr>
          <p:nvPr/>
        </p:nvPicPr>
        <p:blipFill>
          <a:blip r:embed="rId18"/>
          <a:srcRect/>
          <a:stretch>
            <a:fillRect/>
          </a:stretch>
        </p:blipFill>
        <p:spPr bwMode="auto">
          <a:xfrm>
            <a:off x="7302500" y="4318000"/>
            <a:ext cx="230188" cy="484188"/>
          </a:xfrm>
          <a:prstGeom prst="rect">
            <a:avLst/>
          </a:prstGeom>
          <a:noFill/>
          <a:ln w="9525">
            <a:noFill/>
            <a:miter lim="800000"/>
            <a:headEnd/>
            <a:tailEnd/>
          </a:ln>
        </p:spPr>
      </p:pic>
      <p:grpSp>
        <p:nvGrpSpPr>
          <p:cNvPr id="12" name="グループ化 214"/>
          <p:cNvGrpSpPr/>
          <p:nvPr/>
        </p:nvGrpSpPr>
        <p:grpSpPr>
          <a:xfrm>
            <a:off x="5842001" y="3746500"/>
            <a:ext cx="523875" cy="381000"/>
            <a:chOff x="9448800" y="4191000"/>
            <a:chExt cx="533400" cy="381000"/>
          </a:xfrm>
          <a:solidFill>
            <a:schemeClr val="bg1">
              <a:lumMod val="65000"/>
            </a:schemeClr>
          </a:solidFill>
          <a:scene3d>
            <a:camera prst="isometricLeftDown"/>
            <a:lightRig rig="threePt" dir="t"/>
          </a:scene3d>
        </p:grpSpPr>
        <p:sp>
          <p:nvSpPr>
            <p:cNvPr id="136" name="Line 64"/>
            <p:cNvSpPr>
              <a:spLocks noChangeShapeType="1"/>
            </p:cNvSpPr>
            <p:nvPr/>
          </p:nvSpPr>
          <p:spPr bwMode="invGray">
            <a:xfrm>
              <a:off x="9525000" y="4419600"/>
              <a:ext cx="323144" cy="0"/>
            </a:xfrm>
            <a:prstGeom prst="line">
              <a:avLst/>
            </a:prstGeom>
            <a:grpFill/>
            <a:ln w="28575">
              <a:solidFill>
                <a:schemeClr val="tx1"/>
              </a:solidFill>
              <a:round/>
              <a:headEnd/>
              <a:tailEnd/>
            </a:ln>
          </p:spPr>
          <p:txBody>
            <a:bodyPr anchor="ctr">
              <a:spAutoFit/>
            </a:bodyPr>
            <a:lstStyle/>
            <a:p>
              <a:pPr>
                <a:defRPr/>
              </a:pPr>
              <a:endParaRPr lang="ja-JP" altLang="en-US"/>
            </a:p>
          </p:txBody>
        </p:sp>
        <p:pic>
          <p:nvPicPr>
            <p:cNvPr id="137" name="Picture 66" descr="orange-ball_tiny"/>
            <p:cNvPicPr>
              <a:picLocks noChangeAspect="1" noChangeArrowheads="1"/>
            </p:cNvPicPr>
            <p:nvPr/>
          </p:nvPicPr>
          <p:blipFill>
            <a:blip r:embed="rId17" cstate="print"/>
            <a:srcRect/>
            <a:stretch>
              <a:fillRect/>
            </a:stretch>
          </p:blipFill>
          <p:spPr bwMode="auto">
            <a:xfrm>
              <a:off x="9448800" y="4359243"/>
              <a:ext cx="103011" cy="128257"/>
            </a:xfrm>
            <a:prstGeom prst="rect">
              <a:avLst/>
            </a:prstGeom>
            <a:grpFill/>
            <a:ln w="9525">
              <a:noFill/>
              <a:miter lim="800000"/>
              <a:headEnd/>
              <a:tailEnd/>
            </a:ln>
          </p:spPr>
        </p:pic>
        <p:sp>
          <p:nvSpPr>
            <p:cNvPr id="138" name="直方体 137"/>
            <p:cNvSpPr/>
            <p:nvPr/>
          </p:nvSpPr>
          <p:spPr>
            <a:xfrm>
              <a:off x="9601200" y="4191000"/>
              <a:ext cx="381000" cy="381000"/>
            </a:xfrm>
            <a:prstGeom prst="cube">
              <a:avLst>
                <a:gd name="adj" fmla="val 25000"/>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grpSp>
        <p:nvGrpSpPr>
          <p:cNvPr id="13" name="グループ化 218"/>
          <p:cNvGrpSpPr/>
          <p:nvPr/>
        </p:nvGrpSpPr>
        <p:grpSpPr>
          <a:xfrm>
            <a:off x="5842001" y="4064000"/>
            <a:ext cx="523875" cy="381000"/>
            <a:chOff x="9448800" y="4191000"/>
            <a:chExt cx="533400" cy="381000"/>
          </a:xfrm>
          <a:solidFill>
            <a:schemeClr val="bg1">
              <a:lumMod val="65000"/>
            </a:schemeClr>
          </a:solidFill>
          <a:scene3d>
            <a:camera prst="isometricLeftDown"/>
            <a:lightRig rig="threePt" dir="t"/>
          </a:scene3d>
        </p:grpSpPr>
        <p:sp>
          <p:nvSpPr>
            <p:cNvPr id="140" name="Line 64"/>
            <p:cNvSpPr>
              <a:spLocks noChangeShapeType="1"/>
            </p:cNvSpPr>
            <p:nvPr/>
          </p:nvSpPr>
          <p:spPr bwMode="invGray">
            <a:xfrm>
              <a:off x="9525000" y="4419600"/>
              <a:ext cx="323144" cy="0"/>
            </a:xfrm>
            <a:prstGeom prst="line">
              <a:avLst/>
            </a:prstGeom>
            <a:grpFill/>
            <a:ln w="28575">
              <a:solidFill>
                <a:schemeClr val="tx1"/>
              </a:solidFill>
              <a:round/>
              <a:headEnd/>
              <a:tailEnd/>
            </a:ln>
          </p:spPr>
          <p:txBody>
            <a:bodyPr anchor="ctr">
              <a:spAutoFit/>
            </a:bodyPr>
            <a:lstStyle/>
            <a:p>
              <a:pPr>
                <a:defRPr/>
              </a:pPr>
              <a:endParaRPr lang="ja-JP" altLang="en-US"/>
            </a:p>
          </p:txBody>
        </p:sp>
        <p:pic>
          <p:nvPicPr>
            <p:cNvPr id="141" name="Picture 66" descr="orange-ball_tiny"/>
            <p:cNvPicPr>
              <a:picLocks noChangeAspect="1" noChangeArrowheads="1"/>
            </p:cNvPicPr>
            <p:nvPr/>
          </p:nvPicPr>
          <p:blipFill>
            <a:blip r:embed="rId17" cstate="print"/>
            <a:srcRect/>
            <a:stretch>
              <a:fillRect/>
            </a:stretch>
          </p:blipFill>
          <p:spPr bwMode="auto">
            <a:xfrm>
              <a:off x="9448800" y="4359243"/>
              <a:ext cx="103011" cy="128257"/>
            </a:xfrm>
            <a:prstGeom prst="rect">
              <a:avLst/>
            </a:prstGeom>
            <a:grpFill/>
            <a:ln w="9525">
              <a:noFill/>
              <a:miter lim="800000"/>
              <a:headEnd/>
              <a:tailEnd/>
            </a:ln>
          </p:spPr>
        </p:pic>
        <p:sp>
          <p:nvSpPr>
            <p:cNvPr id="142" name="直方体 141"/>
            <p:cNvSpPr/>
            <p:nvPr/>
          </p:nvSpPr>
          <p:spPr>
            <a:xfrm>
              <a:off x="9601200" y="4191000"/>
              <a:ext cx="381000" cy="381000"/>
            </a:xfrm>
            <a:prstGeom prst="cube">
              <a:avLst>
                <a:gd name="adj" fmla="val 25000"/>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grpSp>
        <p:nvGrpSpPr>
          <p:cNvPr id="14" name="グループ化 222"/>
          <p:cNvGrpSpPr/>
          <p:nvPr/>
        </p:nvGrpSpPr>
        <p:grpSpPr>
          <a:xfrm>
            <a:off x="5842001" y="4381500"/>
            <a:ext cx="523875" cy="381000"/>
            <a:chOff x="9448800" y="4191000"/>
            <a:chExt cx="533400" cy="381000"/>
          </a:xfrm>
          <a:solidFill>
            <a:schemeClr val="bg1">
              <a:lumMod val="65000"/>
            </a:schemeClr>
          </a:solidFill>
          <a:scene3d>
            <a:camera prst="isometricLeftDown"/>
            <a:lightRig rig="threePt" dir="t"/>
          </a:scene3d>
        </p:grpSpPr>
        <p:sp>
          <p:nvSpPr>
            <p:cNvPr id="144" name="Line 64"/>
            <p:cNvSpPr>
              <a:spLocks noChangeShapeType="1"/>
            </p:cNvSpPr>
            <p:nvPr/>
          </p:nvSpPr>
          <p:spPr bwMode="invGray">
            <a:xfrm>
              <a:off x="9525000" y="4419600"/>
              <a:ext cx="323144" cy="0"/>
            </a:xfrm>
            <a:prstGeom prst="line">
              <a:avLst/>
            </a:prstGeom>
            <a:grpFill/>
            <a:ln w="28575">
              <a:solidFill>
                <a:schemeClr val="tx1"/>
              </a:solidFill>
              <a:round/>
              <a:headEnd/>
              <a:tailEnd/>
            </a:ln>
          </p:spPr>
          <p:txBody>
            <a:bodyPr anchor="ctr">
              <a:spAutoFit/>
            </a:bodyPr>
            <a:lstStyle/>
            <a:p>
              <a:pPr>
                <a:defRPr/>
              </a:pPr>
              <a:endParaRPr lang="ja-JP" altLang="en-US"/>
            </a:p>
          </p:txBody>
        </p:sp>
        <p:pic>
          <p:nvPicPr>
            <p:cNvPr id="145" name="Picture 66" descr="orange-ball_tiny"/>
            <p:cNvPicPr>
              <a:picLocks noChangeAspect="1" noChangeArrowheads="1"/>
            </p:cNvPicPr>
            <p:nvPr/>
          </p:nvPicPr>
          <p:blipFill>
            <a:blip r:embed="rId17" cstate="print"/>
            <a:srcRect/>
            <a:stretch>
              <a:fillRect/>
            </a:stretch>
          </p:blipFill>
          <p:spPr bwMode="auto">
            <a:xfrm>
              <a:off x="9448800" y="4359243"/>
              <a:ext cx="103011" cy="128257"/>
            </a:xfrm>
            <a:prstGeom prst="rect">
              <a:avLst/>
            </a:prstGeom>
            <a:grpFill/>
            <a:ln w="9525">
              <a:noFill/>
              <a:miter lim="800000"/>
              <a:headEnd/>
              <a:tailEnd/>
            </a:ln>
          </p:spPr>
        </p:pic>
        <p:sp>
          <p:nvSpPr>
            <p:cNvPr id="146" name="直方体 145"/>
            <p:cNvSpPr/>
            <p:nvPr/>
          </p:nvSpPr>
          <p:spPr>
            <a:xfrm>
              <a:off x="9601200" y="4191000"/>
              <a:ext cx="381000" cy="381000"/>
            </a:xfrm>
            <a:prstGeom prst="cube">
              <a:avLst>
                <a:gd name="adj" fmla="val 25000"/>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sp>
        <p:nvSpPr>
          <p:cNvPr id="25639" name="Text Box 19"/>
          <p:cNvSpPr txBox="1">
            <a:spLocks noChangeArrowheads="1"/>
          </p:cNvSpPr>
          <p:nvPr/>
        </p:nvSpPr>
        <p:spPr bwMode="auto">
          <a:xfrm>
            <a:off x="5588000" y="4826001"/>
            <a:ext cx="1651000" cy="276225"/>
          </a:xfrm>
          <a:prstGeom prst="rect">
            <a:avLst/>
          </a:prstGeom>
          <a:noFill/>
          <a:ln w="9525" algn="ctr">
            <a:noFill/>
            <a:miter lim="800000"/>
            <a:headEnd/>
            <a:tailEnd/>
          </a:ln>
        </p:spPr>
        <p:txBody>
          <a:bodyPr lIns="91436" tIns="45718" rIns="91436" bIns="45718" anchor="ctr">
            <a:spAutoFit/>
          </a:bodyPr>
          <a:lstStyle/>
          <a:p>
            <a:r>
              <a:rPr lang="ja-JP" altLang="en-US" sz="1200">
                <a:effectLst>
                  <a:outerShdw blurRad="38100" dist="38100" dir="2700000" algn="tl">
                    <a:srgbClr val="000000">
                      <a:alpha val="43137"/>
                    </a:srgbClr>
                  </a:outerShdw>
                </a:effectLst>
              </a:rPr>
              <a:t>ビジネス ロジック</a:t>
            </a:r>
          </a:p>
        </p:txBody>
      </p:sp>
      <p:sp>
        <p:nvSpPr>
          <p:cNvPr id="25640" name="Text Box 19"/>
          <p:cNvSpPr txBox="1">
            <a:spLocks noChangeArrowheads="1"/>
          </p:cNvSpPr>
          <p:nvPr/>
        </p:nvSpPr>
        <p:spPr bwMode="auto">
          <a:xfrm>
            <a:off x="7175500" y="4826001"/>
            <a:ext cx="1651000" cy="276225"/>
          </a:xfrm>
          <a:prstGeom prst="rect">
            <a:avLst/>
          </a:prstGeom>
          <a:noFill/>
          <a:ln w="9525" algn="ctr">
            <a:noFill/>
            <a:miter lim="800000"/>
            <a:headEnd/>
            <a:tailEnd/>
          </a:ln>
        </p:spPr>
        <p:txBody>
          <a:bodyPr lIns="91436" tIns="45718" rIns="91436" bIns="45718" anchor="ctr">
            <a:spAutoFit/>
          </a:bodyPr>
          <a:lstStyle/>
          <a:p>
            <a:r>
              <a:rPr lang="ja-JP" altLang="en-US" sz="1200">
                <a:effectLst>
                  <a:outerShdw blurRad="38100" dist="38100" dir="2700000" algn="tl">
                    <a:srgbClr val="000000">
                      <a:alpha val="43137"/>
                    </a:srgbClr>
                  </a:outerShdw>
                </a:effectLst>
              </a:rPr>
              <a:t>ビジネス データ</a:t>
            </a:r>
          </a:p>
        </p:txBody>
      </p:sp>
      <p:sp>
        <p:nvSpPr>
          <p:cNvPr id="25641" name="AutoShape 28"/>
          <p:cNvSpPr>
            <a:spLocks noChangeArrowheads="1"/>
          </p:cNvSpPr>
          <p:nvPr/>
        </p:nvSpPr>
        <p:spPr bwMode="auto">
          <a:xfrm>
            <a:off x="3810001" y="3365500"/>
            <a:ext cx="347663" cy="338138"/>
          </a:xfrm>
          <a:prstGeom prst="upDownArrow">
            <a:avLst>
              <a:gd name="adj1" fmla="val 50000"/>
              <a:gd name="adj2" fmla="val 20000"/>
            </a:avLst>
          </a:prstGeom>
          <a:solidFill>
            <a:srgbClr val="FFC000"/>
          </a:solidFill>
          <a:ln w="12700" algn="ctr">
            <a:solidFill>
              <a:schemeClr val="tx1"/>
            </a:solidFill>
            <a:miter lim="800000"/>
            <a:headEnd/>
            <a:tailEnd/>
          </a:ln>
        </p:spPr>
        <p:txBody>
          <a:bodyPr wrap="none" lIns="91436" tIns="45718" rIns="91436" bIns="45718" anchor="ctr"/>
          <a:lstStyle/>
          <a:p>
            <a:endParaRPr lang="ja-JP" altLang="en-US"/>
          </a:p>
        </p:txBody>
      </p:sp>
      <p:sp>
        <p:nvSpPr>
          <p:cNvPr id="25642" name="AutoShape 28"/>
          <p:cNvSpPr>
            <a:spLocks noChangeArrowheads="1"/>
          </p:cNvSpPr>
          <p:nvPr/>
        </p:nvSpPr>
        <p:spPr bwMode="auto">
          <a:xfrm>
            <a:off x="3810001" y="4995864"/>
            <a:ext cx="347663" cy="338137"/>
          </a:xfrm>
          <a:prstGeom prst="upDownArrow">
            <a:avLst>
              <a:gd name="adj1" fmla="val 50000"/>
              <a:gd name="adj2" fmla="val 20000"/>
            </a:avLst>
          </a:prstGeom>
          <a:solidFill>
            <a:srgbClr val="FFC000"/>
          </a:solidFill>
          <a:ln w="12700" algn="ctr">
            <a:solidFill>
              <a:schemeClr val="tx1"/>
            </a:solidFill>
            <a:miter lim="800000"/>
            <a:headEnd/>
            <a:tailEnd/>
          </a:ln>
        </p:spPr>
        <p:txBody>
          <a:bodyPr wrap="none" lIns="91436" tIns="45718" rIns="91436" bIns="45718" anchor="ctr"/>
          <a:lstStyle/>
          <a:p>
            <a:endParaRPr lang="ja-JP" altLang="en-US"/>
          </a:p>
        </p:txBody>
      </p:sp>
      <p:grpSp>
        <p:nvGrpSpPr>
          <p:cNvPr id="15" name="グループ化 247"/>
          <p:cNvGrpSpPr/>
          <p:nvPr/>
        </p:nvGrpSpPr>
        <p:grpSpPr>
          <a:xfrm>
            <a:off x="4191001" y="5397500"/>
            <a:ext cx="523875" cy="381000"/>
            <a:chOff x="9448800" y="4191000"/>
            <a:chExt cx="533400" cy="381000"/>
          </a:xfrm>
          <a:solidFill>
            <a:schemeClr val="bg1">
              <a:lumMod val="65000"/>
            </a:schemeClr>
          </a:solidFill>
          <a:scene3d>
            <a:camera prst="isometricLeftDown"/>
            <a:lightRig rig="threePt" dir="t"/>
          </a:scene3d>
        </p:grpSpPr>
        <p:sp>
          <p:nvSpPr>
            <p:cNvPr id="157" name="Line 64"/>
            <p:cNvSpPr>
              <a:spLocks noChangeShapeType="1"/>
            </p:cNvSpPr>
            <p:nvPr/>
          </p:nvSpPr>
          <p:spPr bwMode="invGray">
            <a:xfrm>
              <a:off x="9525000" y="4419600"/>
              <a:ext cx="323144" cy="0"/>
            </a:xfrm>
            <a:prstGeom prst="line">
              <a:avLst/>
            </a:prstGeom>
            <a:grpFill/>
            <a:ln w="28575">
              <a:solidFill>
                <a:schemeClr val="tx1"/>
              </a:solidFill>
              <a:round/>
              <a:headEnd/>
              <a:tailEnd/>
            </a:ln>
          </p:spPr>
          <p:txBody>
            <a:bodyPr anchor="ctr">
              <a:spAutoFit/>
            </a:bodyPr>
            <a:lstStyle/>
            <a:p>
              <a:pPr>
                <a:defRPr/>
              </a:pPr>
              <a:endParaRPr lang="ja-JP" altLang="en-US"/>
            </a:p>
          </p:txBody>
        </p:sp>
        <p:pic>
          <p:nvPicPr>
            <p:cNvPr id="158" name="Picture 66" descr="orange-ball_tiny"/>
            <p:cNvPicPr>
              <a:picLocks noChangeAspect="1" noChangeArrowheads="1"/>
            </p:cNvPicPr>
            <p:nvPr/>
          </p:nvPicPr>
          <p:blipFill>
            <a:blip r:embed="rId17" cstate="print"/>
            <a:srcRect/>
            <a:stretch>
              <a:fillRect/>
            </a:stretch>
          </p:blipFill>
          <p:spPr bwMode="auto">
            <a:xfrm>
              <a:off x="9448800" y="4359243"/>
              <a:ext cx="103011" cy="128257"/>
            </a:xfrm>
            <a:prstGeom prst="rect">
              <a:avLst/>
            </a:prstGeom>
            <a:grpFill/>
            <a:ln w="9525">
              <a:noFill/>
              <a:miter lim="800000"/>
              <a:headEnd/>
              <a:tailEnd/>
            </a:ln>
          </p:spPr>
        </p:pic>
        <p:sp>
          <p:nvSpPr>
            <p:cNvPr id="159" name="直方体 158"/>
            <p:cNvSpPr/>
            <p:nvPr/>
          </p:nvSpPr>
          <p:spPr>
            <a:xfrm>
              <a:off x="9601200" y="4191000"/>
              <a:ext cx="381000" cy="381000"/>
            </a:xfrm>
            <a:prstGeom prst="cube">
              <a:avLst>
                <a:gd name="adj" fmla="val 25000"/>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sp>
        <p:nvSpPr>
          <p:cNvPr id="25644" name="Text Box 19"/>
          <p:cNvSpPr txBox="1">
            <a:spLocks noChangeArrowheads="1"/>
          </p:cNvSpPr>
          <p:nvPr/>
        </p:nvSpPr>
        <p:spPr bwMode="auto">
          <a:xfrm>
            <a:off x="4699000" y="5397501"/>
            <a:ext cx="1397000" cy="461963"/>
          </a:xfrm>
          <a:prstGeom prst="rect">
            <a:avLst/>
          </a:prstGeom>
          <a:noFill/>
          <a:ln w="9525" algn="ctr">
            <a:noFill/>
            <a:miter lim="800000"/>
            <a:headEnd/>
            <a:tailEnd/>
          </a:ln>
        </p:spPr>
        <p:txBody>
          <a:bodyPr lIns="91436" tIns="45718" rIns="91436" bIns="45718" anchor="ctr">
            <a:spAutoFit/>
          </a:bodyPr>
          <a:lstStyle/>
          <a:p>
            <a:r>
              <a:rPr lang="ja-JP" altLang="en-US" sz="1200">
                <a:effectLst>
                  <a:outerShdw blurRad="38100" dist="38100" dir="2700000" algn="tl">
                    <a:srgbClr val="000000">
                      <a:alpha val="43137"/>
                    </a:srgbClr>
                  </a:outerShdw>
                </a:effectLst>
              </a:rPr>
              <a:t>データアクセス</a:t>
            </a:r>
            <a:br>
              <a:rPr lang="en-US" altLang="ja-JP" sz="1200">
                <a:effectLst>
                  <a:outerShdw blurRad="38100" dist="38100" dir="2700000" algn="tl">
                    <a:srgbClr val="000000">
                      <a:alpha val="43137"/>
                    </a:srgbClr>
                  </a:outerShdw>
                </a:effectLst>
              </a:rPr>
            </a:br>
            <a:r>
              <a:rPr lang="ja-JP" altLang="en-US" sz="1200">
                <a:effectLst>
                  <a:outerShdw blurRad="38100" dist="38100" dir="2700000" algn="tl">
                    <a:srgbClr val="000000">
                      <a:alpha val="43137"/>
                    </a:srgbClr>
                  </a:outerShdw>
                </a:effectLst>
              </a:rPr>
              <a:t>ロジック</a:t>
            </a:r>
          </a:p>
        </p:txBody>
      </p:sp>
      <p:sp>
        <p:nvSpPr>
          <p:cNvPr id="25645" name="AutoShape 28"/>
          <p:cNvSpPr>
            <a:spLocks noChangeArrowheads="1"/>
          </p:cNvSpPr>
          <p:nvPr/>
        </p:nvSpPr>
        <p:spPr bwMode="auto">
          <a:xfrm>
            <a:off x="3810001" y="5969000"/>
            <a:ext cx="347663" cy="338138"/>
          </a:xfrm>
          <a:prstGeom prst="upDownArrow">
            <a:avLst>
              <a:gd name="adj1" fmla="val 50000"/>
              <a:gd name="adj2" fmla="val 20000"/>
            </a:avLst>
          </a:prstGeom>
          <a:solidFill>
            <a:srgbClr val="FFC000"/>
          </a:solidFill>
          <a:ln w="12700" algn="ctr">
            <a:solidFill>
              <a:schemeClr val="tx1"/>
            </a:solidFill>
            <a:miter lim="800000"/>
            <a:headEnd/>
            <a:tailEnd/>
          </a:ln>
        </p:spPr>
        <p:txBody>
          <a:bodyPr wrap="none" lIns="91436" tIns="45718" rIns="91436" bIns="45718" anchor="ctr"/>
          <a:lstStyle/>
          <a:p>
            <a:endParaRPr lang="ja-JP" altLang="en-US"/>
          </a:p>
        </p:txBody>
      </p:sp>
    </p:spTree>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7" name="Rectangle 3"/>
          <p:cNvSpPr>
            <a:spLocks noGrp="1" noChangeArrowheads="1"/>
          </p:cNvSpPr>
          <p:nvPr>
            <p:ph sz="quarter" idx="10"/>
          </p:nvPr>
        </p:nvSpPr>
        <p:spPr/>
        <p:txBody>
          <a:bodyPr>
            <a:normAutofit fontScale="92500" lnSpcReduction="20000"/>
          </a:bodyPr>
          <a:lstStyle/>
          <a:p>
            <a:pPr>
              <a:spcBef>
                <a:spcPts val="0"/>
              </a:spcBef>
            </a:pPr>
            <a:r>
              <a:rPr lang="en-US" altLang="ja-JP" sz="2200" dirty="0">
                <a:solidFill>
                  <a:srgbClr val="000000"/>
                </a:solidFill>
                <a:latin typeface="Segoe"/>
              </a:rPr>
              <a:t>DAO （Data Access Objects）</a:t>
            </a:r>
          </a:p>
          <a:p>
            <a:pPr lvl="1"/>
            <a:r>
              <a:rPr lang="en-US" altLang="ja-JP" sz="1800" dirty="0" err="1">
                <a:solidFill>
                  <a:srgbClr val="000000"/>
                </a:solidFill>
                <a:latin typeface="Segoe"/>
              </a:rPr>
              <a:t>JET（Joint</a:t>
            </a:r>
            <a:r>
              <a:rPr lang="en-US" altLang="ja-JP" sz="1800" dirty="0">
                <a:solidFill>
                  <a:srgbClr val="000000"/>
                </a:solidFill>
                <a:latin typeface="Segoe"/>
              </a:rPr>
              <a:t> Engine Technology） API を COM 化</a:t>
            </a:r>
          </a:p>
          <a:p>
            <a:pPr lvl="2"/>
            <a:r>
              <a:rPr lang="en-US" altLang="ja-JP" sz="1600" u="sng" dirty="0" err="1">
                <a:solidFill>
                  <a:srgbClr val="000000"/>
                </a:solidFill>
                <a:latin typeface="Segoe"/>
              </a:rPr>
              <a:t>ローカルデータベース</a:t>
            </a:r>
            <a:r>
              <a:rPr lang="en-US" altLang="ja-JP" sz="1600" dirty="0" err="1">
                <a:solidFill>
                  <a:srgbClr val="000000"/>
                </a:solidFill>
                <a:latin typeface="Segoe"/>
              </a:rPr>
              <a:t>（Access</a:t>
            </a:r>
            <a:r>
              <a:rPr lang="en-US" altLang="ja-JP" sz="1600" dirty="0">
                <a:solidFill>
                  <a:srgbClr val="000000"/>
                </a:solidFill>
                <a:latin typeface="Segoe"/>
              </a:rPr>
              <a:t>, </a:t>
            </a:r>
            <a:r>
              <a:rPr lang="en-US" altLang="ja-JP" sz="1600" dirty="0" err="1">
                <a:solidFill>
                  <a:srgbClr val="000000"/>
                </a:solidFill>
                <a:latin typeface="Segoe"/>
              </a:rPr>
              <a:t>FoxPro）へのアクセスを可能にした</a:t>
            </a:r>
            <a:endParaRPr lang="en-US" altLang="ja-JP" sz="1600" dirty="0">
              <a:solidFill>
                <a:srgbClr val="000000"/>
              </a:solidFill>
              <a:latin typeface="Segoe"/>
            </a:endParaRPr>
          </a:p>
          <a:p>
            <a:pPr>
              <a:spcBef>
                <a:spcPts val="1200"/>
              </a:spcBef>
            </a:pPr>
            <a:r>
              <a:rPr lang="en-US" altLang="ja-JP" sz="2200" dirty="0">
                <a:solidFill>
                  <a:srgbClr val="000000"/>
                </a:solidFill>
                <a:latin typeface="Segoe"/>
              </a:rPr>
              <a:t>RDO （Remote Data Objects）</a:t>
            </a:r>
          </a:p>
          <a:p>
            <a:pPr lvl="1"/>
            <a:r>
              <a:rPr lang="en-US" altLang="ja-JP" sz="1800" dirty="0">
                <a:solidFill>
                  <a:srgbClr val="000000"/>
                </a:solidFill>
                <a:latin typeface="Segoe"/>
              </a:rPr>
              <a:t>ODBC （Open Database Connectivity） API を COM 化</a:t>
            </a:r>
          </a:p>
          <a:p>
            <a:pPr lvl="2"/>
            <a:r>
              <a:rPr lang="en-US" altLang="ja-JP" sz="1600" dirty="0" err="1">
                <a:solidFill>
                  <a:srgbClr val="000000"/>
                </a:solidFill>
                <a:latin typeface="Segoe"/>
              </a:rPr>
              <a:t>共通のAPI</a:t>
            </a:r>
            <a:r>
              <a:rPr lang="en-US" altLang="ja-JP" sz="1600" u="sng" dirty="0" err="1">
                <a:solidFill>
                  <a:srgbClr val="000000"/>
                </a:solidFill>
                <a:latin typeface="Segoe"/>
              </a:rPr>
              <a:t>でリレーショナルデータベース</a:t>
            </a:r>
            <a:r>
              <a:rPr lang="en-US" altLang="ja-JP" sz="1600" dirty="0" err="1">
                <a:solidFill>
                  <a:srgbClr val="000000"/>
                </a:solidFill>
                <a:latin typeface="Segoe"/>
              </a:rPr>
              <a:t>へのアクセスを可能にした</a:t>
            </a:r>
            <a:endParaRPr lang="en-US" altLang="ja-JP" sz="1600" dirty="0">
              <a:solidFill>
                <a:srgbClr val="000000"/>
              </a:solidFill>
              <a:latin typeface="Segoe"/>
            </a:endParaRPr>
          </a:p>
          <a:p>
            <a:pPr>
              <a:spcBef>
                <a:spcPts val="1200"/>
              </a:spcBef>
            </a:pPr>
            <a:r>
              <a:rPr lang="en-US" altLang="ja-JP" sz="2200" dirty="0">
                <a:solidFill>
                  <a:srgbClr val="000000"/>
                </a:solidFill>
                <a:latin typeface="Segoe"/>
              </a:rPr>
              <a:t>ADO （ActiveX Data Objects）</a:t>
            </a:r>
          </a:p>
          <a:p>
            <a:pPr lvl="1"/>
            <a:r>
              <a:rPr lang="en-US" altLang="ja-JP" sz="1800" dirty="0">
                <a:solidFill>
                  <a:srgbClr val="000000"/>
                </a:solidFill>
                <a:latin typeface="Segoe"/>
              </a:rPr>
              <a:t>OLE DB </a:t>
            </a:r>
            <a:r>
              <a:rPr lang="en-US" altLang="ja-JP" sz="1800" dirty="0" err="1">
                <a:solidFill>
                  <a:srgbClr val="000000"/>
                </a:solidFill>
                <a:latin typeface="Segoe"/>
              </a:rPr>
              <a:t>インターフェイスの</a:t>
            </a:r>
            <a:r>
              <a:rPr lang="ja-JP" altLang="en-US" sz="1800" dirty="0">
                <a:solidFill>
                  <a:srgbClr val="000000"/>
                </a:solidFill>
                <a:latin typeface="Segoe"/>
              </a:rPr>
              <a:t> </a:t>
            </a:r>
            <a:r>
              <a:rPr lang="en-US" altLang="ja-JP" sz="1800" dirty="0">
                <a:solidFill>
                  <a:srgbClr val="000000"/>
                </a:solidFill>
                <a:latin typeface="Segoe"/>
              </a:rPr>
              <a:t>OLE </a:t>
            </a:r>
            <a:r>
              <a:rPr lang="en-US" altLang="ja-JP" sz="1800" dirty="0" err="1">
                <a:solidFill>
                  <a:srgbClr val="000000"/>
                </a:solidFill>
                <a:latin typeface="Segoe"/>
              </a:rPr>
              <a:t>オートメーション</a:t>
            </a:r>
            <a:r>
              <a:rPr lang="en-US" altLang="ja-JP" sz="1800" dirty="0">
                <a:solidFill>
                  <a:srgbClr val="000000"/>
                </a:solidFill>
                <a:latin typeface="Segoe"/>
              </a:rPr>
              <a:t> </a:t>
            </a:r>
            <a:r>
              <a:rPr lang="en-US" altLang="ja-JP" sz="1800" dirty="0" err="1">
                <a:solidFill>
                  <a:srgbClr val="000000"/>
                </a:solidFill>
                <a:latin typeface="Segoe"/>
              </a:rPr>
              <a:t>バージョン</a:t>
            </a:r>
            <a:endParaRPr lang="en-US" altLang="ja-JP" sz="1800" dirty="0">
              <a:solidFill>
                <a:srgbClr val="000000"/>
              </a:solidFill>
              <a:latin typeface="Segoe"/>
            </a:endParaRPr>
          </a:p>
          <a:p>
            <a:pPr lvl="2"/>
            <a:r>
              <a:rPr lang="en-US" altLang="ja-JP" sz="1600" u="sng" dirty="0" err="1">
                <a:solidFill>
                  <a:srgbClr val="000000"/>
                </a:solidFill>
                <a:latin typeface="Segoe"/>
              </a:rPr>
              <a:t>非リレーショナル・データソース</a:t>
            </a:r>
            <a:r>
              <a:rPr lang="en-US" altLang="ja-JP" sz="1600" dirty="0" err="1">
                <a:solidFill>
                  <a:srgbClr val="000000"/>
                </a:solidFill>
                <a:latin typeface="Segoe"/>
              </a:rPr>
              <a:t>に対しても共通のデータ操作を可能にした</a:t>
            </a:r>
            <a:endParaRPr lang="en-US" altLang="ja-JP" sz="1600" dirty="0">
              <a:solidFill>
                <a:srgbClr val="000000"/>
              </a:solidFill>
              <a:latin typeface="Segoe"/>
            </a:endParaRPr>
          </a:p>
          <a:p>
            <a:pPr lvl="1"/>
            <a:r>
              <a:rPr lang="en-US" altLang="ja-JP" sz="1800" dirty="0">
                <a:solidFill>
                  <a:srgbClr val="000000"/>
                </a:solidFill>
                <a:latin typeface="Segoe"/>
              </a:rPr>
              <a:t>RDS （Remote Data Services）</a:t>
            </a:r>
          </a:p>
          <a:p>
            <a:pPr lvl="2"/>
            <a:r>
              <a:rPr lang="en-US" altLang="ja-JP" sz="1600" dirty="0">
                <a:solidFill>
                  <a:srgbClr val="000000"/>
                </a:solidFill>
                <a:latin typeface="Segoe"/>
              </a:rPr>
              <a:t>ADO </a:t>
            </a:r>
            <a:r>
              <a:rPr lang="en-US" altLang="ja-JP" sz="1600" dirty="0" err="1">
                <a:solidFill>
                  <a:srgbClr val="000000"/>
                </a:solidFill>
                <a:latin typeface="Segoe"/>
              </a:rPr>
              <a:t>結果セットを</a:t>
            </a:r>
            <a:r>
              <a:rPr lang="en-US" altLang="ja-JP" sz="1600" dirty="0">
                <a:solidFill>
                  <a:srgbClr val="000000"/>
                </a:solidFill>
                <a:latin typeface="Segoe"/>
              </a:rPr>
              <a:t> MIME </a:t>
            </a:r>
            <a:r>
              <a:rPr lang="en-US" altLang="ja-JP" sz="1600" dirty="0" err="1">
                <a:solidFill>
                  <a:srgbClr val="000000"/>
                </a:solidFill>
                <a:latin typeface="Segoe"/>
              </a:rPr>
              <a:t>エンコードして</a:t>
            </a:r>
            <a:r>
              <a:rPr lang="en-US" altLang="ja-JP" sz="1600" dirty="0">
                <a:solidFill>
                  <a:srgbClr val="000000"/>
                </a:solidFill>
                <a:latin typeface="Segoe"/>
              </a:rPr>
              <a:t> HTTP で IE </a:t>
            </a:r>
            <a:r>
              <a:rPr lang="en-US" altLang="ja-JP" sz="1600" dirty="0" err="1">
                <a:solidFill>
                  <a:srgbClr val="000000"/>
                </a:solidFill>
                <a:latin typeface="Segoe"/>
              </a:rPr>
              <a:t>へ転送を可能にした</a:t>
            </a:r>
            <a:endParaRPr lang="en-US" altLang="ja-JP" sz="1600" dirty="0">
              <a:solidFill>
                <a:srgbClr val="000000"/>
              </a:solidFill>
              <a:latin typeface="Segoe"/>
            </a:endParaRPr>
          </a:p>
          <a:p>
            <a:pPr>
              <a:spcBef>
                <a:spcPts val="1200"/>
              </a:spcBef>
            </a:pPr>
            <a:r>
              <a:rPr lang="en-US" altLang="ja-JP" sz="2200" dirty="0">
                <a:solidFill>
                  <a:srgbClr val="000000"/>
                </a:solidFill>
                <a:latin typeface="Segoe"/>
              </a:rPr>
              <a:t>ADO.NET （ActiveX Data Objects for .NET）</a:t>
            </a:r>
          </a:p>
          <a:p>
            <a:pPr lvl="1"/>
            <a:r>
              <a:rPr lang="en-US" altLang="ja-JP" sz="1800" dirty="0">
                <a:solidFill>
                  <a:srgbClr val="000000"/>
                </a:solidFill>
                <a:latin typeface="Segoe"/>
              </a:rPr>
              <a:t>XML </a:t>
            </a:r>
            <a:r>
              <a:rPr lang="en-US" altLang="ja-JP" sz="1800" dirty="0" err="1">
                <a:solidFill>
                  <a:srgbClr val="000000"/>
                </a:solidFill>
                <a:latin typeface="Segoe"/>
              </a:rPr>
              <a:t>を高度にサポート</a:t>
            </a:r>
            <a:endParaRPr lang="en-US" altLang="ja-JP" sz="1800" dirty="0">
              <a:solidFill>
                <a:srgbClr val="000000"/>
              </a:solidFill>
              <a:latin typeface="Segoe"/>
            </a:endParaRPr>
          </a:p>
          <a:p>
            <a:pPr lvl="2"/>
            <a:r>
              <a:rPr lang="en-US" altLang="ja-JP" sz="1600" u="sng" dirty="0" err="1">
                <a:solidFill>
                  <a:srgbClr val="000000"/>
                </a:solidFill>
                <a:latin typeface="Segoe"/>
              </a:rPr>
              <a:t>分散環境</a:t>
            </a:r>
            <a:r>
              <a:rPr lang="en-US" altLang="ja-JP" sz="1600" dirty="0" err="1">
                <a:solidFill>
                  <a:srgbClr val="000000"/>
                </a:solidFill>
                <a:latin typeface="Segoe"/>
              </a:rPr>
              <a:t>での利用を考慮した非接続モデルを提供</a:t>
            </a:r>
            <a:endParaRPr lang="en-US" altLang="ja-JP" sz="1600" dirty="0">
              <a:solidFill>
                <a:srgbClr val="000000"/>
              </a:solidFill>
              <a:latin typeface="Segoe"/>
            </a:endParaRPr>
          </a:p>
          <a:p>
            <a:pPr lvl="1"/>
            <a:r>
              <a:rPr lang="en-US" altLang="ja-JP" sz="1800" dirty="0">
                <a:solidFill>
                  <a:srgbClr val="000000"/>
                </a:solidFill>
                <a:latin typeface="Segoe"/>
              </a:rPr>
              <a:t>LINQ</a:t>
            </a:r>
            <a:r>
              <a:rPr lang="ja-JP" altLang="en-US" sz="1800" dirty="0">
                <a:solidFill>
                  <a:srgbClr val="000000"/>
                </a:solidFill>
                <a:latin typeface="Segoe"/>
              </a:rPr>
              <a:t> </a:t>
            </a:r>
            <a:r>
              <a:rPr lang="en-US" altLang="ja-JP" sz="1800" dirty="0">
                <a:solidFill>
                  <a:srgbClr val="000000"/>
                </a:solidFill>
                <a:latin typeface="Segoe"/>
              </a:rPr>
              <a:t>to SQL, LINQ to </a:t>
            </a:r>
            <a:r>
              <a:rPr lang="en-US" altLang="ja-JP" sz="1800" dirty="0" err="1">
                <a:solidFill>
                  <a:srgbClr val="000000"/>
                </a:solidFill>
                <a:latin typeface="Segoe"/>
              </a:rPr>
              <a:t>DataSet</a:t>
            </a:r>
            <a:r>
              <a:rPr lang="en-US" altLang="ja-JP" sz="1800" dirty="0">
                <a:solidFill>
                  <a:srgbClr val="000000"/>
                </a:solidFill>
                <a:latin typeface="Segoe"/>
              </a:rPr>
              <a:t> （Language Integrated Query）</a:t>
            </a:r>
          </a:p>
          <a:p>
            <a:pPr lvl="2"/>
            <a:r>
              <a:rPr lang="ja-JP" altLang="en-US" sz="1600" dirty="0">
                <a:solidFill>
                  <a:srgbClr val="000000"/>
                </a:solidFill>
                <a:latin typeface="Segoe"/>
              </a:rPr>
              <a:t>オブジェクトや配列</a:t>
            </a:r>
            <a:r>
              <a:rPr lang="en-US" altLang="ja-JP" sz="1600" dirty="0">
                <a:solidFill>
                  <a:srgbClr val="000000"/>
                </a:solidFill>
                <a:latin typeface="Segoe"/>
              </a:rPr>
              <a:t> </a:t>
            </a:r>
            <a:r>
              <a:rPr lang="ja-JP" altLang="en-US" sz="1600" dirty="0">
                <a:solidFill>
                  <a:srgbClr val="000000"/>
                </a:solidFill>
                <a:latin typeface="Segoe"/>
              </a:rPr>
              <a:t>など 非リレーショナル以外にも共通のプログラミングモデル提供</a:t>
            </a:r>
            <a:endParaRPr lang="en-US" altLang="ja-JP" sz="1600" dirty="0">
              <a:solidFill>
                <a:srgbClr val="000000"/>
              </a:solidFill>
              <a:latin typeface="Segoe"/>
            </a:endParaRPr>
          </a:p>
          <a:p>
            <a:pPr lvl="1"/>
            <a:r>
              <a:rPr lang="en-US" altLang="ja-JP" sz="1800" dirty="0">
                <a:solidFill>
                  <a:srgbClr val="000000"/>
                </a:solidFill>
                <a:latin typeface="Segoe"/>
              </a:rPr>
              <a:t>ADO.NET Entity Framework </a:t>
            </a:r>
            <a:r>
              <a:rPr lang="ja-JP" altLang="en-US" sz="1800" dirty="0">
                <a:solidFill>
                  <a:srgbClr val="000000"/>
                </a:solidFill>
                <a:latin typeface="Segoe"/>
              </a:rPr>
              <a:t>（</a:t>
            </a:r>
            <a:r>
              <a:rPr lang="en-US" altLang="ja-JP" sz="1800" dirty="0">
                <a:solidFill>
                  <a:srgbClr val="000000"/>
                </a:solidFill>
                <a:latin typeface="Segoe"/>
              </a:rPr>
              <a:t>ADO.NET </a:t>
            </a:r>
            <a:r>
              <a:rPr lang="en-US" altLang="ja-JP" sz="1800" dirty="0" err="1">
                <a:solidFill>
                  <a:srgbClr val="000000"/>
                </a:solidFill>
                <a:latin typeface="Segoe"/>
              </a:rPr>
              <a:t>vNEXT</a:t>
            </a:r>
            <a:r>
              <a:rPr lang="ja-JP" altLang="en-US" sz="1800" dirty="0">
                <a:solidFill>
                  <a:srgbClr val="000000"/>
                </a:solidFill>
                <a:latin typeface="Segoe"/>
              </a:rPr>
              <a:t>）</a:t>
            </a:r>
            <a:endParaRPr lang="en-US" altLang="ja-JP" sz="1800" dirty="0">
              <a:solidFill>
                <a:srgbClr val="000000"/>
              </a:solidFill>
              <a:latin typeface="Segoe"/>
            </a:endParaRPr>
          </a:p>
          <a:p>
            <a:pPr lvl="2"/>
            <a:endParaRPr lang="en-US" altLang="ja-JP" sz="1600" dirty="0">
              <a:solidFill>
                <a:srgbClr val="000000"/>
              </a:solidFill>
              <a:latin typeface="Segoe"/>
            </a:endParaRPr>
          </a:p>
        </p:txBody>
      </p:sp>
      <p:sp>
        <p:nvSpPr>
          <p:cNvPr id="641026" name="Rectangle 2"/>
          <p:cNvSpPr>
            <a:spLocks noGrp="1" noChangeArrowheads="1"/>
          </p:cNvSpPr>
          <p:nvPr>
            <p:ph type="title"/>
          </p:nvPr>
        </p:nvSpPr>
        <p:spPr>
          <a:xfrm>
            <a:off x="274638" y="291071"/>
            <a:ext cx="11704637" cy="899665"/>
          </a:xfrm>
        </p:spPr>
        <p:txBody>
          <a:bodyPr>
            <a:normAutofit fontScale="90000"/>
          </a:bodyPr>
          <a:lstStyle/>
          <a:p>
            <a:r>
              <a:rPr lang="ja-JP" altLang="en-US" dirty="0">
                <a:solidFill>
                  <a:srgbClr val="000000"/>
                </a:solidFill>
                <a:latin typeface="Segoe"/>
              </a:rPr>
              <a:t>データアクセス・テクノロジーの進化</a:t>
            </a:r>
            <a:br>
              <a:rPr lang="ja-JP" altLang="en-US" dirty="0">
                <a:solidFill>
                  <a:srgbClr val="000000"/>
                </a:solidFill>
                <a:latin typeface="Segoe"/>
              </a:rPr>
            </a:br>
            <a:r>
              <a:rPr lang="ja-JP" altLang="en-US" sz="2700" dirty="0">
                <a:solidFill>
                  <a:srgbClr val="000000"/>
                </a:solidFill>
                <a:effectLst/>
                <a:latin typeface="Segoe"/>
              </a:rPr>
              <a:t>時代とともに進化を続ける必要がある</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ltGray">
          <a:xfrm>
            <a:off x="2805113" y="3247232"/>
            <a:ext cx="7162800" cy="2849562"/>
            <a:chOff x="624" y="2429"/>
            <a:chExt cx="4512" cy="1795"/>
          </a:xfrm>
        </p:grpSpPr>
        <p:sp>
          <p:nvSpPr>
            <p:cNvPr id="781315" name="Rectangle 3"/>
            <p:cNvSpPr>
              <a:spLocks noChangeArrowheads="1"/>
            </p:cNvSpPr>
            <p:nvPr>
              <p:custDataLst>
                <p:tags r:id="rId2"/>
              </p:custDataLst>
            </p:nvPr>
          </p:nvSpPr>
          <p:spPr bwMode="ltGray">
            <a:xfrm>
              <a:off x="624" y="2448"/>
              <a:ext cx="2146" cy="1667"/>
            </a:xfrm>
            <a:prstGeom prst="rect">
              <a:avLst/>
            </a:prstGeom>
            <a:solidFill>
              <a:srgbClr val="D2D2D2"/>
            </a:solidFill>
            <a:ln w="12700">
              <a:noFill/>
              <a:miter lim="800000"/>
              <a:headEnd/>
              <a:tailEnd/>
            </a:ln>
            <a:effectLst/>
            <a:extLst>
              <a:ext uri="{91240B29-F687-4F45-9708-019B960494DF}">
                <a14:hiddenLine xmlns:a14="http://schemas.microsoft.com/office/drawing/2010/main" w="12700">
                  <a:solidFill>
                    <a:schemeClr val="tx1"/>
                  </a:solidFill>
                  <a:miter lim="800000"/>
                  <a:headEnd/>
                  <a:tailEnd/>
                </a14:hiddenLine>
              </a:ext>
            </a:extLst>
          </p:spPr>
          <p:txBody>
            <a:bodyPr wrap="none" lIns="92075" tIns="46038" rIns="92075" bIns="46038" anchorCtr="1"/>
            <a:lstStyle/>
            <a:p>
              <a:pPr algn="ctr"/>
              <a:r>
                <a:rPr lang="ja-JP" altLang="en-US" dirty="0">
                  <a:solidFill>
                    <a:srgbClr val="FFFFFF"/>
                  </a:solidFill>
                  <a:effectLst>
                    <a:outerShdw blurRad="38100" dist="38100" dir="2700000" algn="tl">
                      <a:srgbClr val="000000"/>
                    </a:outerShdw>
                  </a:effectLst>
                  <a:ea typeface="ＭＳ Ｐゴシック" charset="-128"/>
                </a:rPr>
                <a:t>クライアント</a:t>
              </a:r>
              <a:r>
                <a:rPr lang="ja-JP" altLang="en-US" i="1" dirty="0">
                  <a:solidFill>
                    <a:srgbClr val="FFFFFF"/>
                  </a:solidFill>
                  <a:effectLst>
                    <a:outerShdw blurRad="38100" dist="38100" dir="2700000" algn="tl">
                      <a:srgbClr val="000000"/>
                    </a:outerShdw>
                  </a:effectLst>
                  <a:ea typeface="ＭＳ Ｐゴシック" charset="-128"/>
                </a:rPr>
                <a:t> </a:t>
              </a:r>
            </a:p>
          </p:txBody>
        </p:sp>
        <p:sp>
          <p:nvSpPr>
            <p:cNvPr id="781316" name="Rectangle 4"/>
            <p:cNvSpPr>
              <a:spLocks noChangeArrowheads="1"/>
            </p:cNvSpPr>
            <p:nvPr>
              <p:custDataLst>
                <p:tags r:id="rId3"/>
              </p:custDataLst>
            </p:nvPr>
          </p:nvSpPr>
          <p:spPr bwMode="ltGray">
            <a:xfrm>
              <a:off x="3065" y="2461"/>
              <a:ext cx="2071" cy="1667"/>
            </a:xfrm>
            <a:prstGeom prst="rect">
              <a:avLst/>
            </a:prstGeom>
            <a:solidFill>
              <a:srgbClr val="D2D2D2"/>
            </a:solidFill>
            <a:ln w="12700">
              <a:noFill/>
              <a:miter lim="800000"/>
              <a:headEnd/>
              <a:tailEnd/>
            </a:ln>
            <a:effectLst/>
            <a:extLst>
              <a:ext uri="{91240B29-F687-4F45-9708-019B960494DF}">
                <a14:hiddenLine xmlns:a14="http://schemas.microsoft.com/office/drawing/2010/main" w="12700">
                  <a:solidFill>
                    <a:schemeClr val="tx1"/>
                  </a:solidFill>
                  <a:miter lim="800000"/>
                  <a:headEnd/>
                  <a:tailEnd/>
                </a14:hiddenLine>
              </a:ext>
            </a:extLst>
          </p:spPr>
          <p:txBody>
            <a:bodyPr wrap="none" lIns="92075" tIns="46038" rIns="92075" bIns="46038" anchorCtr="1"/>
            <a:lstStyle/>
            <a:p>
              <a:pPr algn="ctr"/>
              <a:r>
                <a:rPr lang="ja-JP" altLang="en-US" dirty="0">
                  <a:solidFill>
                    <a:srgbClr val="FFFFFF"/>
                  </a:solidFill>
                  <a:effectLst>
                    <a:outerShdw blurRad="38100" dist="38100" dir="2700000" algn="tl">
                      <a:srgbClr val="000000"/>
                    </a:outerShdw>
                  </a:effectLst>
                  <a:ea typeface="ＭＳ Ｐゴシック" charset="-128"/>
                </a:rPr>
                <a:t>サーバー</a:t>
              </a:r>
              <a:endParaRPr lang="ja-JP" altLang="en-US" i="1" dirty="0">
                <a:solidFill>
                  <a:srgbClr val="FFFFFF"/>
                </a:solidFill>
                <a:effectLst>
                  <a:outerShdw blurRad="38100" dist="38100" dir="2700000" algn="tl">
                    <a:srgbClr val="000000"/>
                  </a:outerShdw>
                </a:effectLst>
                <a:ea typeface="ＭＳ Ｐゴシック" charset="-128"/>
              </a:endParaRPr>
            </a:p>
          </p:txBody>
        </p:sp>
        <p:sp>
          <p:nvSpPr>
            <p:cNvPr id="781317" name="AutoShape 5"/>
            <p:cNvSpPr>
              <a:spLocks noChangeArrowheads="1"/>
            </p:cNvSpPr>
            <p:nvPr/>
          </p:nvSpPr>
          <p:spPr bwMode="ltGray">
            <a:xfrm rot="16200000" flipH="1">
              <a:off x="2021" y="3280"/>
              <a:ext cx="1795" cy="93"/>
            </a:xfrm>
            <a:prstGeom prst="parallelogram">
              <a:avLst>
                <a:gd name="adj" fmla="val 107586"/>
              </a:avLst>
            </a:prstGeom>
            <a:solidFill>
              <a:schemeClr val="accent1"/>
            </a:solidFill>
            <a:ln w="12700">
              <a:solidFill>
                <a:schemeClr val="tx1"/>
              </a:solidFill>
              <a:miter lim="800000"/>
              <a:headEnd/>
              <a:tailEnd/>
            </a:ln>
            <a:effectLst/>
          </p:spPr>
          <p:txBody>
            <a:bodyPr wrap="none" anchor="ctr"/>
            <a:lstStyle/>
            <a:p>
              <a:endParaRPr lang="ja-JP" altLang="en-US">
                <a:solidFill>
                  <a:srgbClr val="FFFFFF"/>
                </a:solidFill>
              </a:endParaRPr>
            </a:p>
          </p:txBody>
        </p:sp>
        <p:sp>
          <p:nvSpPr>
            <p:cNvPr id="781318" name="AutoShape 6"/>
            <p:cNvSpPr>
              <a:spLocks noChangeArrowheads="1"/>
            </p:cNvSpPr>
            <p:nvPr>
              <p:custDataLst>
                <p:tags r:id="rId4"/>
              </p:custDataLst>
            </p:nvPr>
          </p:nvSpPr>
          <p:spPr bwMode="ltGray">
            <a:xfrm rot="16200000" flipH="1">
              <a:off x="2921" y="3122"/>
              <a:ext cx="1264" cy="555"/>
            </a:xfrm>
            <a:prstGeom prst="cube">
              <a:avLst>
                <a:gd name="adj" fmla="val 12477"/>
              </a:avLst>
            </a:prstGeom>
            <a:solidFill>
              <a:srgbClr val="00188F"/>
            </a:solidFill>
            <a:ln w="12700">
              <a:noFill/>
              <a:miter lim="800000"/>
              <a:headEnd/>
              <a:tailEnd/>
            </a:ln>
            <a:effectLst/>
            <a:extLst>
              <a:ext uri="{91240B29-F687-4F45-9708-019B960494DF}">
                <a14:hiddenLine xmlns:a14="http://schemas.microsoft.com/office/drawing/2010/main" w="12700">
                  <a:solidFill>
                    <a:schemeClr val="tx2"/>
                  </a:solidFill>
                  <a:miter lim="800000"/>
                  <a:headEnd/>
                  <a:tailEnd/>
                </a14:hiddenLine>
              </a:ext>
            </a:extLst>
          </p:spPr>
          <p:txBody>
            <a:bodyPr wrap="none" anchor="ctr"/>
            <a:lstStyle/>
            <a:p>
              <a:endParaRPr lang="ja-JP" altLang="en-US">
                <a:solidFill>
                  <a:srgbClr val="FFFFFF"/>
                </a:solidFill>
              </a:endParaRPr>
            </a:p>
          </p:txBody>
        </p:sp>
        <p:grpSp>
          <p:nvGrpSpPr>
            <p:cNvPr id="3" name="Group 7"/>
            <p:cNvGrpSpPr>
              <a:grpSpLocks/>
            </p:cNvGrpSpPr>
            <p:nvPr/>
          </p:nvGrpSpPr>
          <p:grpSpPr bwMode="ltGray">
            <a:xfrm>
              <a:off x="2256" y="3011"/>
              <a:ext cx="1056" cy="211"/>
              <a:chOff x="1972" y="2213"/>
              <a:chExt cx="1336" cy="237"/>
            </a:xfrm>
          </p:grpSpPr>
          <p:sp>
            <p:nvSpPr>
              <p:cNvPr id="781320" name="AutoShape 8"/>
              <p:cNvSpPr>
                <a:spLocks noChangeArrowheads="1"/>
              </p:cNvSpPr>
              <p:nvPr>
                <p:custDataLst>
                  <p:tags r:id="rId8"/>
                </p:custDataLst>
              </p:nvPr>
            </p:nvSpPr>
            <p:spPr bwMode="ltGray">
              <a:xfrm rot="16200000" flipH="1">
                <a:off x="2524" y="1661"/>
                <a:ext cx="232" cy="1336"/>
              </a:xfrm>
              <a:prstGeom prst="cube">
                <a:avLst>
                  <a:gd name="adj" fmla="val 12477"/>
                </a:avLst>
              </a:prstGeom>
              <a:solidFill>
                <a:srgbClr val="0072C6"/>
              </a:solidFill>
              <a:ln w="12700">
                <a:noFill/>
                <a:miter lim="800000"/>
                <a:headEnd/>
                <a:tailEnd/>
              </a:ln>
              <a:effectLst/>
              <a:extLst>
                <a:ext uri="{91240B29-F687-4F45-9708-019B960494DF}">
                  <a14:hiddenLine xmlns:a14="http://schemas.microsoft.com/office/drawing/2010/main" w="12700">
                    <a:solidFill>
                      <a:schemeClr val="tx2"/>
                    </a:solidFill>
                    <a:miter lim="800000"/>
                    <a:headEnd/>
                    <a:tailEnd/>
                  </a14:hiddenLine>
                </a:ext>
              </a:extLst>
            </p:spPr>
            <p:txBody>
              <a:bodyPr wrap="none" anchor="ctr"/>
              <a:lstStyle/>
              <a:p>
                <a:endParaRPr lang="ja-JP" altLang="en-US">
                  <a:solidFill>
                    <a:srgbClr val="FFFFFF"/>
                  </a:solidFill>
                </a:endParaRPr>
              </a:p>
            </p:txBody>
          </p:sp>
          <p:sp>
            <p:nvSpPr>
              <p:cNvPr id="781321" name="Rectangle 9"/>
              <p:cNvSpPr>
                <a:spLocks noChangeArrowheads="1"/>
              </p:cNvSpPr>
              <p:nvPr/>
            </p:nvSpPr>
            <p:spPr bwMode="ltGray">
              <a:xfrm>
                <a:off x="2069" y="2232"/>
                <a:ext cx="713" cy="218"/>
              </a:xfrm>
              <a:prstGeom prst="rect">
                <a:avLst/>
              </a:prstGeom>
              <a:noFill/>
              <a:ln w="9525">
                <a:noFill/>
                <a:miter lim="800000"/>
                <a:headEnd/>
                <a:tailEnd/>
              </a:ln>
              <a:effectLst/>
            </p:spPr>
            <p:txBody>
              <a:bodyPr wrap="none" lIns="92075" tIns="46038" rIns="92075" bIns="46038">
                <a:spAutoFit/>
              </a:bodyPr>
              <a:lstStyle/>
              <a:p>
                <a:r>
                  <a:rPr lang="en-US" altLang="ja-JP" sz="1400" dirty="0">
                    <a:solidFill>
                      <a:srgbClr val="FFFFFF"/>
                    </a:solidFill>
                    <a:effectLst>
                      <a:outerShdw blurRad="38100" dist="38100" dir="2700000" algn="tl">
                        <a:srgbClr val="000000"/>
                      </a:outerShdw>
                    </a:effectLst>
                    <a:ea typeface="ＭＳ Ｐゴシック" charset="-128"/>
                  </a:rPr>
                  <a:t>TCP, UDP</a:t>
                </a:r>
                <a:endParaRPr lang="en-US" altLang="ja-JP" sz="1600" dirty="0">
                  <a:solidFill>
                    <a:srgbClr val="FFFFFF"/>
                  </a:solidFill>
                  <a:effectLst>
                    <a:outerShdw blurRad="38100" dist="38100" dir="2700000" algn="tl">
                      <a:srgbClr val="000000"/>
                    </a:outerShdw>
                  </a:effectLst>
                  <a:ea typeface="ＭＳ Ｐゴシック" charset="-128"/>
                </a:endParaRPr>
              </a:p>
            </p:txBody>
          </p:sp>
        </p:grpSp>
        <p:grpSp>
          <p:nvGrpSpPr>
            <p:cNvPr id="4" name="Group 10"/>
            <p:cNvGrpSpPr>
              <a:grpSpLocks/>
            </p:cNvGrpSpPr>
            <p:nvPr/>
          </p:nvGrpSpPr>
          <p:grpSpPr bwMode="ltGray">
            <a:xfrm>
              <a:off x="2256" y="3326"/>
              <a:ext cx="1056" cy="213"/>
              <a:chOff x="1972" y="2501"/>
              <a:chExt cx="1336" cy="258"/>
            </a:xfrm>
          </p:grpSpPr>
          <p:sp>
            <p:nvSpPr>
              <p:cNvPr id="781323" name="AutoShape 11"/>
              <p:cNvSpPr>
                <a:spLocks noChangeArrowheads="1"/>
              </p:cNvSpPr>
              <p:nvPr>
                <p:custDataLst>
                  <p:tags r:id="rId7"/>
                </p:custDataLst>
              </p:nvPr>
            </p:nvSpPr>
            <p:spPr bwMode="ltGray">
              <a:xfrm rot="16200000" flipH="1">
                <a:off x="2524" y="1949"/>
                <a:ext cx="232" cy="1336"/>
              </a:xfrm>
              <a:prstGeom prst="cube">
                <a:avLst>
                  <a:gd name="adj" fmla="val 12477"/>
                </a:avLst>
              </a:prstGeom>
              <a:solidFill>
                <a:srgbClr val="0072C6"/>
              </a:solidFill>
              <a:ln w="12700">
                <a:noFill/>
                <a:miter lim="800000"/>
                <a:headEnd/>
                <a:tailEnd/>
              </a:ln>
              <a:effectLst/>
              <a:extLst>
                <a:ext uri="{91240B29-F687-4F45-9708-019B960494DF}">
                  <a14:hiddenLine xmlns:a14="http://schemas.microsoft.com/office/drawing/2010/main" w="12700">
                    <a:solidFill>
                      <a:schemeClr val="tx2"/>
                    </a:solidFill>
                    <a:miter lim="800000"/>
                    <a:headEnd/>
                    <a:tailEnd/>
                  </a14:hiddenLine>
                </a:ext>
              </a:extLst>
            </p:spPr>
            <p:txBody>
              <a:bodyPr wrap="none" anchor="ctr"/>
              <a:lstStyle/>
              <a:p>
                <a:endParaRPr lang="ja-JP" altLang="en-US">
                  <a:solidFill>
                    <a:srgbClr val="FFFFFF"/>
                  </a:solidFill>
                </a:endParaRPr>
              </a:p>
            </p:txBody>
          </p:sp>
          <p:sp>
            <p:nvSpPr>
              <p:cNvPr id="781324" name="Rectangle 12"/>
              <p:cNvSpPr>
                <a:spLocks noChangeArrowheads="1"/>
              </p:cNvSpPr>
              <p:nvPr/>
            </p:nvSpPr>
            <p:spPr bwMode="ltGray">
              <a:xfrm>
                <a:off x="2069" y="2523"/>
                <a:ext cx="659" cy="236"/>
              </a:xfrm>
              <a:prstGeom prst="rect">
                <a:avLst/>
              </a:prstGeom>
              <a:noFill/>
              <a:ln w="9525">
                <a:noFill/>
                <a:miter lim="800000"/>
                <a:headEnd/>
                <a:tailEnd/>
              </a:ln>
              <a:effectLst/>
            </p:spPr>
            <p:txBody>
              <a:bodyPr wrap="none" lIns="92075" tIns="46038" rIns="92075" bIns="46038">
                <a:spAutoFit/>
              </a:bodyPr>
              <a:lstStyle/>
              <a:p>
                <a:r>
                  <a:rPr lang="en-US" altLang="ja-JP" sz="1400" dirty="0">
                    <a:solidFill>
                      <a:srgbClr val="FFFFFF"/>
                    </a:solidFill>
                    <a:effectLst>
                      <a:outerShdw blurRad="38100" dist="38100" dir="2700000" algn="tl">
                        <a:srgbClr val="000000"/>
                      </a:outerShdw>
                    </a:effectLst>
                    <a:ea typeface="ＭＳ Ｐゴシック" charset="-128"/>
                  </a:rPr>
                  <a:t>IPX, SPX</a:t>
                </a:r>
                <a:endParaRPr lang="en-US" altLang="ja-JP" sz="1600" dirty="0">
                  <a:solidFill>
                    <a:srgbClr val="FFFFFF"/>
                  </a:solidFill>
                  <a:effectLst>
                    <a:outerShdw blurRad="38100" dist="38100" dir="2700000" algn="tl">
                      <a:srgbClr val="000000"/>
                    </a:outerShdw>
                  </a:effectLst>
                  <a:ea typeface="ＭＳ Ｐゴシック" charset="-128"/>
                </a:endParaRPr>
              </a:p>
            </p:txBody>
          </p:sp>
        </p:grpSp>
        <p:grpSp>
          <p:nvGrpSpPr>
            <p:cNvPr id="5" name="Group 13"/>
            <p:cNvGrpSpPr>
              <a:grpSpLocks/>
            </p:cNvGrpSpPr>
            <p:nvPr/>
          </p:nvGrpSpPr>
          <p:grpSpPr bwMode="ltGray">
            <a:xfrm>
              <a:off x="2256" y="3602"/>
              <a:ext cx="1056" cy="227"/>
              <a:chOff x="1972" y="2790"/>
              <a:chExt cx="1336" cy="232"/>
            </a:xfrm>
          </p:grpSpPr>
          <p:sp>
            <p:nvSpPr>
              <p:cNvPr id="781326" name="AutoShape 14"/>
              <p:cNvSpPr>
                <a:spLocks noChangeArrowheads="1"/>
              </p:cNvSpPr>
              <p:nvPr>
                <p:custDataLst>
                  <p:tags r:id="rId6"/>
                </p:custDataLst>
              </p:nvPr>
            </p:nvSpPr>
            <p:spPr bwMode="ltGray">
              <a:xfrm rot="16200000" flipH="1">
                <a:off x="2524" y="2238"/>
                <a:ext cx="232" cy="1336"/>
              </a:xfrm>
              <a:prstGeom prst="cube">
                <a:avLst>
                  <a:gd name="adj" fmla="val 12477"/>
                </a:avLst>
              </a:prstGeom>
              <a:solidFill>
                <a:srgbClr val="0072C6"/>
              </a:solidFill>
              <a:ln w="12700">
                <a:noFill/>
                <a:miter lim="800000"/>
                <a:headEnd/>
                <a:tailEnd/>
              </a:ln>
              <a:effectLst/>
              <a:extLst>
                <a:ext uri="{91240B29-F687-4F45-9708-019B960494DF}">
                  <a14:hiddenLine xmlns:a14="http://schemas.microsoft.com/office/drawing/2010/main" w="12700">
                    <a:solidFill>
                      <a:schemeClr val="tx2"/>
                    </a:solidFill>
                    <a:miter lim="800000"/>
                    <a:headEnd/>
                    <a:tailEnd/>
                  </a14:hiddenLine>
                </a:ext>
              </a:extLst>
            </p:spPr>
            <p:txBody>
              <a:bodyPr wrap="none" anchor="ctr"/>
              <a:lstStyle/>
              <a:p>
                <a:endParaRPr lang="ja-JP" altLang="en-US">
                  <a:solidFill>
                    <a:srgbClr val="FFFFFF"/>
                  </a:solidFill>
                </a:endParaRPr>
              </a:p>
            </p:txBody>
          </p:sp>
          <p:sp>
            <p:nvSpPr>
              <p:cNvPr id="781327" name="Rectangle 15"/>
              <p:cNvSpPr>
                <a:spLocks noChangeArrowheads="1"/>
              </p:cNvSpPr>
              <p:nvPr/>
            </p:nvSpPr>
            <p:spPr bwMode="ltGray">
              <a:xfrm>
                <a:off x="2069" y="2814"/>
                <a:ext cx="484" cy="199"/>
              </a:xfrm>
              <a:prstGeom prst="rect">
                <a:avLst/>
              </a:prstGeom>
              <a:noFill/>
              <a:ln w="9525">
                <a:noFill/>
                <a:miter lim="800000"/>
                <a:headEnd/>
                <a:tailEnd/>
              </a:ln>
              <a:effectLst/>
            </p:spPr>
            <p:txBody>
              <a:bodyPr wrap="none" lIns="92075" tIns="46038" rIns="92075" bIns="46038">
                <a:spAutoFit/>
              </a:bodyPr>
              <a:lstStyle/>
              <a:p>
                <a:r>
                  <a:rPr lang="en-US" altLang="ja-JP" sz="1400" dirty="0">
                    <a:solidFill>
                      <a:srgbClr val="FFFFFF"/>
                    </a:solidFill>
                    <a:effectLst>
                      <a:outerShdw blurRad="38100" dist="38100" dir="2700000" algn="tl">
                        <a:srgbClr val="000000"/>
                      </a:outerShdw>
                    </a:effectLst>
                    <a:ea typeface="ＭＳ Ｐゴシック" charset="-128"/>
                  </a:rPr>
                  <a:t>HTTP</a:t>
                </a:r>
                <a:endParaRPr lang="en-US" altLang="ja-JP" sz="1600" dirty="0">
                  <a:solidFill>
                    <a:srgbClr val="FFFFFF"/>
                  </a:solidFill>
                  <a:effectLst>
                    <a:outerShdw blurRad="38100" dist="38100" dir="2700000" algn="tl">
                      <a:srgbClr val="000000"/>
                    </a:outerShdw>
                  </a:effectLst>
                  <a:ea typeface="ＭＳ Ｐゴシック" charset="-128"/>
                </a:endParaRPr>
              </a:p>
            </p:txBody>
          </p:sp>
        </p:grpSp>
        <p:sp>
          <p:nvSpPr>
            <p:cNvPr id="781328" name="Rectangle 16"/>
            <p:cNvSpPr>
              <a:spLocks noChangeArrowheads="1"/>
            </p:cNvSpPr>
            <p:nvPr/>
          </p:nvSpPr>
          <p:spPr bwMode="ltGray">
            <a:xfrm>
              <a:off x="3408" y="2801"/>
              <a:ext cx="320" cy="1144"/>
            </a:xfrm>
            <a:prstGeom prst="rect">
              <a:avLst/>
            </a:prstGeom>
            <a:noFill/>
            <a:ln w="9525">
              <a:noFill/>
              <a:miter lim="800000"/>
              <a:headEnd/>
              <a:tailEnd/>
            </a:ln>
            <a:effectLst/>
          </p:spPr>
          <p:txBody>
            <a:bodyPr wrap="none" lIns="92075" tIns="46038" rIns="92075" bIns="46038">
              <a:spAutoFit/>
            </a:bodyPr>
            <a:lstStyle/>
            <a:p>
              <a:pPr algn="ctr"/>
              <a:r>
                <a:rPr lang="en-US" altLang="ja-JP" sz="2800" dirty="0">
                  <a:solidFill>
                    <a:srgbClr val="FFFFFF"/>
                  </a:solidFill>
                  <a:effectLst>
                    <a:outerShdw blurRad="38100" dist="38100" dir="2700000" algn="tl">
                      <a:srgbClr val="000000"/>
                    </a:outerShdw>
                  </a:effectLst>
                  <a:ea typeface="ＭＳ Ｐゴシック" charset="-128"/>
                </a:rPr>
                <a:t>D</a:t>
              </a:r>
            </a:p>
            <a:p>
              <a:pPr algn="ctr"/>
              <a:r>
                <a:rPr lang="en-US" altLang="ja-JP" sz="2800" dirty="0">
                  <a:solidFill>
                    <a:srgbClr val="FFFFFF"/>
                  </a:solidFill>
                  <a:effectLst>
                    <a:outerShdw blurRad="38100" dist="38100" dir="2700000" algn="tl">
                      <a:srgbClr val="000000"/>
                    </a:outerShdw>
                  </a:effectLst>
                  <a:ea typeface="ＭＳ Ｐゴシック" charset="-128"/>
                </a:rPr>
                <a:t>C</a:t>
              </a:r>
            </a:p>
            <a:p>
              <a:pPr algn="ctr"/>
              <a:r>
                <a:rPr lang="en-US" altLang="ja-JP" sz="2800" dirty="0">
                  <a:solidFill>
                    <a:srgbClr val="FFFFFF"/>
                  </a:solidFill>
                  <a:effectLst>
                    <a:outerShdw blurRad="38100" dist="38100" dir="2700000" algn="tl">
                      <a:srgbClr val="000000"/>
                    </a:outerShdw>
                  </a:effectLst>
                  <a:ea typeface="ＭＳ Ｐゴシック" charset="-128"/>
                </a:rPr>
                <a:t>O</a:t>
              </a:r>
            </a:p>
            <a:p>
              <a:pPr algn="ctr"/>
              <a:r>
                <a:rPr lang="en-US" altLang="ja-JP" sz="2800" dirty="0">
                  <a:solidFill>
                    <a:srgbClr val="FFFFFF"/>
                  </a:solidFill>
                  <a:effectLst>
                    <a:outerShdw blurRad="38100" dist="38100" dir="2700000" algn="tl">
                      <a:srgbClr val="000000"/>
                    </a:outerShdw>
                  </a:effectLst>
                  <a:ea typeface="ＭＳ Ｐゴシック" charset="-128"/>
                </a:rPr>
                <a:t>M</a:t>
              </a:r>
              <a:endParaRPr lang="en-US" altLang="ja-JP" sz="3200" dirty="0">
                <a:solidFill>
                  <a:srgbClr val="FFFFFF"/>
                </a:solidFill>
                <a:effectLst>
                  <a:outerShdw blurRad="38100" dist="38100" dir="2700000" algn="tl">
                    <a:srgbClr val="000000"/>
                  </a:outerShdw>
                </a:effectLst>
                <a:ea typeface="ＭＳ Ｐゴシック" charset="-128"/>
              </a:endParaRPr>
            </a:p>
          </p:txBody>
        </p:sp>
        <p:grpSp>
          <p:nvGrpSpPr>
            <p:cNvPr id="6" name="Group 17"/>
            <p:cNvGrpSpPr>
              <a:grpSpLocks/>
            </p:cNvGrpSpPr>
            <p:nvPr/>
          </p:nvGrpSpPr>
          <p:grpSpPr bwMode="ltGray">
            <a:xfrm>
              <a:off x="2900" y="3138"/>
              <a:ext cx="36" cy="612"/>
              <a:chOff x="2734" y="2406"/>
              <a:chExt cx="53" cy="913"/>
            </a:xfrm>
          </p:grpSpPr>
          <p:sp>
            <p:nvSpPr>
              <p:cNvPr id="781330" name="Freeform 18"/>
              <p:cNvSpPr>
                <a:spLocks/>
              </p:cNvSpPr>
              <p:nvPr/>
            </p:nvSpPr>
            <p:spPr bwMode="ltGray">
              <a:xfrm>
                <a:off x="2734" y="2406"/>
                <a:ext cx="53" cy="49"/>
              </a:xfrm>
              <a:custGeom>
                <a:avLst/>
                <a:gdLst/>
                <a:ahLst/>
                <a:cxnLst>
                  <a:cxn ang="0">
                    <a:pos x="0" y="48"/>
                  </a:cxn>
                  <a:cxn ang="0">
                    <a:pos x="52" y="0"/>
                  </a:cxn>
                  <a:cxn ang="0">
                    <a:pos x="52" y="48"/>
                  </a:cxn>
                  <a:cxn ang="0">
                    <a:pos x="0" y="48"/>
                  </a:cxn>
                </a:cxnLst>
                <a:rect l="0" t="0" r="r" b="b"/>
                <a:pathLst>
                  <a:path w="53" h="49">
                    <a:moveTo>
                      <a:pt x="0" y="48"/>
                    </a:moveTo>
                    <a:lnTo>
                      <a:pt x="52" y="0"/>
                    </a:lnTo>
                    <a:lnTo>
                      <a:pt x="52" y="48"/>
                    </a:lnTo>
                    <a:lnTo>
                      <a:pt x="0" y="48"/>
                    </a:lnTo>
                  </a:path>
                </a:pathLst>
              </a:custGeom>
              <a:solidFill>
                <a:schemeClr val="accent1"/>
              </a:solidFill>
              <a:ln w="9525" cap="rnd">
                <a:noFill/>
                <a:round/>
                <a:headEnd type="none" w="sm" len="sm"/>
                <a:tailEnd type="none" w="sm" len="sm"/>
              </a:ln>
              <a:effectLst/>
            </p:spPr>
            <p:txBody>
              <a:bodyPr/>
              <a:lstStyle/>
              <a:p>
                <a:endParaRPr lang="ja-JP" altLang="en-US">
                  <a:solidFill>
                    <a:srgbClr val="FFFFFF"/>
                  </a:solidFill>
                </a:endParaRPr>
              </a:p>
            </p:txBody>
          </p:sp>
          <p:sp>
            <p:nvSpPr>
              <p:cNvPr id="781331" name="Freeform 19"/>
              <p:cNvSpPr>
                <a:spLocks/>
              </p:cNvSpPr>
              <p:nvPr/>
            </p:nvSpPr>
            <p:spPr bwMode="ltGray">
              <a:xfrm>
                <a:off x="2734" y="2694"/>
                <a:ext cx="53" cy="49"/>
              </a:xfrm>
              <a:custGeom>
                <a:avLst/>
                <a:gdLst/>
                <a:ahLst/>
                <a:cxnLst>
                  <a:cxn ang="0">
                    <a:pos x="0" y="48"/>
                  </a:cxn>
                  <a:cxn ang="0">
                    <a:pos x="52" y="0"/>
                  </a:cxn>
                  <a:cxn ang="0">
                    <a:pos x="52" y="48"/>
                  </a:cxn>
                  <a:cxn ang="0">
                    <a:pos x="0" y="48"/>
                  </a:cxn>
                </a:cxnLst>
                <a:rect l="0" t="0" r="r" b="b"/>
                <a:pathLst>
                  <a:path w="53" h="49">
                    <a:moveTo>
                      <a:pt x="0" y="48"/>
                    </a:moveTo>
                    <a:lnTo>
                      <a:pt x="52" y="0"/>
                    </a:lnTo>
                    <a:lnTo>
                      <a:pt x="52" y="48"/>
                    </a:lnTo>
                    <a:lnTo>
                      <a:pt x="0" y="48"/>
                    </a:lnTo>
                  </a:path>
                </a:pathLst>
              </a:custGeom>
              <a:solidFill>
                <a:schemeClr val="accent1"/>
              </a:solidFill>
              <a:ln w="9525" cap="rnd">
                <a:noFill/>
                <a:round/>
                <a:headEnd type="none" w="sm" len="sm"/>
                <a:tailEnd type="none" w="sm" len="sm"/>
              </a:ln>
              <a:effectLst/>
            </p:spPr>
            <p:txBody>
              <a:bodyPr/>
              <a:lstStyle/>
              <a:p>
                <a:endParaRPr lang="ja-JP" altLang="en-US">
                  <a:solidFill>
                    <a:srgbClr val="FFFFFF"/>
                  </a:solidFill>
                </a:endParaRPr>
              </a:p>
            </p:txBody>
          </p:sp>
          <p:sp>
            <p:nvSpPr>
              <p:cNvPr id="781332" name="Freeform 20"/>
              <p:cNvSpPr>
                <a:spLocks/>
              </p:cNvSpPr>
              <p:nvPr/>
            </p:nvSpPr>
            <p:spPr bwMode="ltGray">
              <a:xfrm>
                <a:off x="2734" y="2982"/>
                <a:ext cx="53" cy="49"/>
              </a:xfrm>
              <a:custGeom>
                <a:avLst/>
                <a:gdLst/>
                <a:ahLst/>
                <a:cxnLst>
                  <a:cxn ang="0">
                    <a:pos x="0" y="48"/>
                  </a:cxn>
                  <a:cxn ang="0">
                    <a:pos x="52" y="0"/>
                  </a:cxn>
                  <a:cxn ang="0">
                    <a:pos x="52" y="48"/>
                  </a:cxn>
                  <a:cxn ang="0">
                    <a:pos x="0" y="48"/>
                  </a:cxn>
                </a:cxnLst>
                <a:rect l="0" t="0" r="r" b="b"/>
                <a:pathLst>
                  <a:path w="53" h="49">
                    <a:moveTo>
                      <a:pt x="0" y="48"/>
                    </a:moveTo>
                    <a:lnTo>
                      <a:pt x="52" y="0"/>
                    </a:lnTo>
                    <a:lnTo>
                      <a:pt x="52" y="48"/>
                    </a:lnTo>
                    <a:lnTo>
                      <a:pt x="0" y="48"/>
                    </a:lnTo>
                  </a:path>
                </a:pathLst>
              </a:custGeom>
              <a:solidFill>
                <a:schemeClr val="accent1"/>
              </a:solidFill>
              <a:ln w="9525" cap="rnd">
                <a:noFill/>
                <a:round/>
                <a:headEnd type="none" w="sm" len="sm"/>
                <a:tailEnd type="none" w="sm" len="sm"/>
              </a:ln>
              <a:effectLst/>
            </p:spPr>
            <p:txBody>
              <a:bodyPr/>
              <a:lstStyle/>
              <a:p>
                <a:endParaRPr lang="ja-JP" altLang="en-US">
                  <a:solidFill>
                    <a:srgbClr val="FFFFFF"/>
                  </a:solidFill>
                </a:endParaRPr>
              </a:p>
            </p:txBody>
          </p:sp>
          <p:sp>
            <p:nvSpPr>
              <p:cNvPr id="781333" name="Freeform 21"/>
              <p:cNvSpPr>
                <a:spLocks/>
              </p:cNvSpPr>
              <p:nvPr/>
            </p:nvSpPr>
            <p:spPr bwMode="ltGray">
              <a:xfrm>
                <a:off x="2734" y="3270"/>
                <a:ext cx="53" cy="49"/>
              </a:xfrm>
              <a:custGeom>
                <a:avLst/>
                <a:gdLst/>
                <a:ahLst/>
                <a:cxnLst>
                  <a:cxn ang="0">
                    <a:pos x="0" y="48"/>
                  </a:cxn>
                  <a:cxn ang="0">
                    <a:pos x="52" y="0"/>
                  </a:cxn>
                  <a:cxn ang="0">
                    <a:pos x="52" y="48"/>
                  </a:cxn>
                  <a:cxn ang="0">
                    <a:pos x="0" y="48"/>
                  </a:cxn>
                </a:cxnLst>
                <a:rect l="0" t="0" r="r" b="b"/>
                <a:pathLst>
                  <a:path w="53" h="49">
                    <a:moveTo>
                      <a:pt x="0" y="48"/>
                    </a:moveTo>
                    <a:lnTo>
                      <a:pt x="52" y="0"/>
                    </a:lnTo>
                    <a:lnTo>
                      <a:pt x="52" y="48"/>
                    </a:lnTo>
                    <a:lnTo>
                      <a:pt x="0" y="48"/>
                    </a:lnTo>
                  </a:path>
                </a:pathLst>
              </a:custGeom>
              <a:solidFill>
                <a:schemeClr val="accent1"/>
              </a:solidFill>
              <a:ln w="9525" cap="rnd">
                <a:noFill/>
                <a:round/>
                <a:headEnd type="none" w="sm" len="sm"/>
                <a:tailEnd type="none" w="sm" len="sm"/>
              </a:ln>
              <a:effectLst/>
            </p:spPr>
            <p:txBody>
              <a:bodyPr/>
              <a:lstStyle/>
              <a:p>
                <a:endParaRPr lang="ja-JP" altLang="en-US">
                  <a:solidFill>
                    <a:srgbClr val="FFFFFF"/>
                  </a:solidFill>
                </a:endParaRPr>
              </a:p>
            </p:txBody>
          </p:sp>
        </p:grpSp>
        <p:grpSp>
          <p:nvGrpSpPr>
            <p:cNvPr id="7" name="Group 22"/>
            <p:cNvGrpSpPr>
              <a:grpSpLocks/>
            </p:cNvGrpSpPr>
            <p:nvPr/>
          </p:nvGrpSpPr>
          <p:grpSpPr bwMode="ltGray">
            <a:xfrm>
              <a:off x="2900" y="2943"/>
              <a:ext cx="64" cy="899"/>
              <a:chOff x="2734" y="2114"/>
              <a:chExt cx="95" cy="1342"/>
            </a:xfrm>
          </p:grpSpPr>
          <p:sp>
            <p:nvSpPr>
              <p:cNvPr id="781335" name="Line 23"/>
              <p:cNvSpPr>
                <a:spLocks noChangeShapeType="1"/>
              </p:cNvSpPr>
              <p:nvPr/>
            </p:nvSpPr>
            <p:spPr bwMode="ltGray">
              <a:xfrm>
                <a:off x="2829" y="2114"/>
                <a:ext cx="0" cy="1342"/>
              </a:xfrm>
              <a:prstGeom prst="line">
                <a:avLst/>
              </a:prstGeom>
              <a:noFill/>
              <a:ln w="12700">
                <a:solidFill>
                  <a:schemeClr val="tx1"/>
                </a:solidFill>
                <a:round/>
                <a:headEnd type="none" w="sm" len="sm"/>
                <a:tailEnd type="none" w="sm" len="sm"/>
              </a:ln>
              <a:effectLst/>
            </p:spPr>
            <p:txBody>
              <a:bodyPr wrap="none" anchor="ctr"/>
              <a:lstStyle/>
              <a:p>
                <a:endParaRPr lang="ja-JP" altLang="en-US">
                  <a:solidFill>
                    <a:srgbClr val="FFFFFF"/>
                  </a:solidFill>
                </a:endParaRPr>
              </a:p>
            </p:txBody>
          </p:sp>
          <p:sp>
            <p:nvSpPr>
              <p:cNvPr id="781336" name="Rectangle 24"/>
              <p:cNvSpPr>
                <a:spLocks noChangeArrowheads="1"/>
              </p:cNvSpPr>
              <p:nvPr/>
            </p:nvSpPr>
            <p:spPr bwMode="ltGray">
              <a:xfrm>
                <a:off x="2778" y="2146"/>
                <a:ext cx="46" cy="1243"/>
              </a:xfrm>
              <a:prstGeom prst="rect">
                <a:avLst/>
              </a:prstGeom>
              <a:solidFill>
                <a:schemeClr val="accent1"/>
              </a:solidFill>
              <a:ln w="9525">
                <a:noFill/>
                <a:miter lim="800000"/>
                <a:headEnd/>
                <a:tailEnd/>
              </a:ln>
              <a:effectLst/>
            </p:spPr>
            <p:txBody>
              <a:bodyPr wrap="none" anchor="ctr"/>
              <a:lstStyle/>
              <a:p>
                <a:endParaRPr lang="ja-JP" altLang="en-US">
                  <a:solidFill>
                    <a:srgbClr val="FFFFFF"/>
                  </a:solidFill>
                </a:endParaRPr>
              </a:p>
            </p:txBody>
          </p:sp>
          <p:sp>
            <p:nvSpPr>
              <p:cNvPr id="781337" name="Freeform 25"/>
              <p:cNvSpPr>
                <a:spLocks/>
              </p:cNvSpPr>
              <p:nvPr/>
            </p:nvSpPr>
            <p:spPr bwMode="ltGray">
              <a:xfrm>
                <a:off x="2734" y="3303"/>
                <a:ext cx="53" cy="64"/>
              </a:xfrm>
              <a:custGeom>
                <a:avLst/>
                <a:gdLst/>
                <a:ahLst/>
                <a:cxnLst>
                  <a:cxn ang="0">
                    <a:pos x="0" y="63"/>
                  </a:cxn>
                  <a:cxn ang="0">
                    <a:pos x="51" y="0"/>
                  </a:cxn>
                  <a:cxn ang="0">
                    <a:pos x="52" y="63"/>
                  </a:cxn>
                  <a:cxn ang="0">
                    <a:pos x="0" y="63"/>
                  </a:cxn>
                </a:cxnLst>
                <a:rect l="0" t="0" r="r" b="b"/>
                <a:pathLst>
                  <a:path w="53" h="64">
                    <a:moveTo>
                      <a:pt x="0" y="63"/>
                    </a:moveTo>
                    <a:lnTo>
                      <a:pt x="51" y="0"/>
                    </a:lnTo>
                    <a:lnTo>
                      <a:pt x="52" y="63"/>
                    </a:lnTo>
                    <a:lnTo>
                      <a:pt x="0" y="63"/>
                    </a:lnTo>
                  </a:path>
                </a:pathLst>
              </a:custGeom>
              <a:solidFill>
                <a:schemeClr val="accent1"/>
              </a:solidFill>
              <a:ln w="9525" cap="rnd">
                <a:noFill/>
                <a:round/>
                <a:headEnd type="none" w="sm" len="sm"/>
                <a:tailEnd type="none" w="sm" len="sm"/>
              </a:ln>
              <a:effectLst/>
            </p:spPr>
            <p:txBody>
              <a:bodyPr/>
              <a:lstStyle/>
              <a:p>
                <a:endParaRPr lang="ja-JP" altLang="en-US">
                  <a:solidFill>
                    <a:srgbClr val="FFFFFF"/>
                  </a:solidFill>
                </a:endParaRPr>
              </a:p>
            </p:txBody>
          </p:sp>
        </p:grpSp>
        <p:sp>
          <p:nvSpPr>
            <p:cNvPr id="781338" name="AutoShape 26"/>
            <p:cNvSpPr>
              <a:spLocks noChangeArrowheads="1"/>
            </p:cNvSpPr>
            <p:nvPr>
              <p:custDataLst>
                <p:tags r:id="rId5"/>
              </p:custDataLst>
            </p:nvPr>
          </p:nvSpPr>
          <p:spPr bwMode="ltGray">
            <a:xfrm rot="16200000" flipH="1">
              <a:off x="1390" y="3121"/>
              <a:ext cx="1264" cy="558"/>
            </a:xfrm>
            <a:prstGeom prst="cube">
              <a:avLst>
                <a:gd name="adj" fmla="val 12477"/>
              </a:avLst>
            </a:prstGeom>
            <a:solidFill>
              <a:srgbClr val="00188F"/>
            </a:solidFill>
            <a:ln w="12700">
              <a:noFill/>
              <a:miter lim="800000"/>
              <a:headEnd/>
              <a:tailEnd/>
            </a:ln>
            <a:effectLst/>
            <a:extLst>
              <a:ext uri="{91240B29-F687-4F45-9708-019B960494DF}">
                <a14:hiddenLine xmlns:a14="http://schemas.microsoft.com/office/drawing/2010/main" w="12700">
                  <a:solidFill>
                    <a:schemeClr val="tx2"/>
                  </a:solidFill>
                  <a:miter lim="800000"/>
                  <a:headEnd/>
                  <a:tailEnd/>
                </a14:hiddenLine>
              </a:ext>
            </a:extLst>
          </p:spPr>
          <p:txBody>
            <a:bodyPr wrap="none" anchor="ctr"/>
            <a:lstStyle/>
            <a:p>
              <a:endParaRPr lang="ja-JP" altLang="en-US">
                <a:solidFill>
                  <a:srgbClr val="FFFFFF"/>
                </a:solidFill>
              </a:endParaRPr>
            </a:p>
          </p:txBody>
        </p:sp>
        <p:sp>
          <p:nvSpPr>
            <p:cNvPr id="781339" name="Rectangle 27"/>
            <p:cNvSpPr>
              <a:spLocks noChangeArrowheads="1"/>
            </p:cNvSpPr>
            <p:nvPr/>
          </p:nvSpPr>
          <p:spPr bwMode="ltGray">
            <a:xfrm>
              <a:off x="1920" y="2801"/>
              <a:ext cx="320" cy="1144"/>
            </a:xfrm>
            <a:prstGeom prst="rect">
              <a:avLst/>
            </a:prstGeom>
            <a:noFill/>
            <a:ln w="9525">
              <a:noFill/>
              <a:miter lim="800000"/>
              <a:headEnd/>
              <a:tailEnd/>
            </a:ln>
            <a:effectLst/>
          </p:spPr>
          <p:txBody>
            <a:bodyPr wrap="none" lIns="92075" tIns="46038" rIns="92075" bIns="46038">
              <a:spAutoFit/>
            </a:bodyPr>
            <a:lstStyle/>
            <a:p>
              <a:pPr algn="ctr"/>
              <a:r>
                <a:rPr lang="en-US" altLang="ja-JP" sz="2800" dirty="0">
                  <a:solidFill>
                    <a:srgbClr val="FFFFFF"/>
                  </a:solidFill>
                  <a:effectLst>
                    <a:outerShdw blurRad="38100" dist="38100" dir="2700000" algn="tl">
                      <a:srgbClr val="000000"/>
                    </a:outerShdw>
                  </a:effectLst>
                  <a:ea typeface="ＭＳ Ｐゴシック" charset="-128"/>
                </a:rPr>
                <a:t>D</a:t>
              </a:r>
            </a:p>
            <a:p>
              <a:pPr algn="ctr"/>
              <a:r>
                <a:rPr lang="en-US" altLang="ja-JP" sz="2800" dirty="0">
                  <a:solidFill>
                    <a:srgbClr val="FFFFFF"/>
                  </a:solidFill>
                  <a:effectLst>
                    <a:outerShdw blurRad="38100" dist="38100" dir="2700000" algn="tl">
                      <a:srgbClr val="000000"/>
                    </a:outerShdw>
                  </a:effectLst>
                  <a:ea typeface="ＭＳ Ｐゴシック" charset="-128"/>
                </a:rPr>
                <a:t>C</a:t>
              </a:r>
            </a:p>
            <a:p>
              <a:pPr algn="ctr"/>
              <a:r>
                <a:rPr lang="en-US" altLang="ja-JP" sz="2800" dirty="0">
                  <a:solidFill>
                    <a:srgbClr val="FFFFFF"/>
                  </a:solidFill>
                  <a:effectLst>
                    <a:outerShdw blurRad="38100" dist="38100" dir="2700000" algn="tl">
                      <a:srgbClr val="000000"/>
                    </a:outerShdw>
                  </a:effectLst>
                  <a:ea typeface="ＭＳ Ｐゴシック" charset="-128"/>
                </a:rPr>
                <a:t>O</a:t>
              </a:r>
            </a:p>
            <a:p>
              <a:pPr algn="ctr"/>
              <a:r>
                <a:rPr lang="en-US" altLang="ja-JP" sz="2800" dirty="0">
                  <a:solidFill>
                    <a:srgbClr val="FFFFFF"/>
                  </a:solidFill>
                  <a:effectLst>
                    <a:outerShdw blurRad="38100" dist="38100" dir="2700000" algn="tl">
                      <a:srgbClr val="000000"/>
                    </a:outerShdw>
                  </a:effectLst>
                  <a:ea typeface="ＭＳ Ｐゴシック" charset="-128"/>
                </a:rPr>
                <a:t>M</a:t>
              </a:r>
              <a:endParaRPr lang="en-US" altLang="ja-JP" sz="3200" dirty="0">
                <a:solidFill>
                  <a:srgbClr val="FFFFFF"/>
                </a:solidFill>
                <a:effectLst>
                  <a:outerShdw blurRad="38100" dist="38100" dir="2700000" algn="tl">
                    <a:srgbClr val="000000"/>
                  </a:outerShdw>
                </a:effectLst>
                <a:ea typeface="ＭＳ Ｐゴシック" charset="-128"/>
              </a:endParaRPr>
            </a:p>
          </p:txBody>
        </p:sp>
      </p:grpSp>
      <p:sp>
        <p:nvSpPr>
          <p:cNvPr id="781340" name="Line 28"/>
          <p:cNvSpPr>
            <a:spLocks noChangeShapeType="1"/>
          </p:cNvSpPr>
          <p:nvPr/>
        </p:nvSpPr>
        <p:spPr bwMode="auto">
          <a:xfrm flipV="1">
            <a:off x="7910513" y="4725194"/>
            <a:ext cx="457200" cy="0"/>
          </a:xfrm>
          <a:prstGeom prst="line">
            <a:avLst/>
          </a:prstGeom>
          <a:noFill/>
          <a:ln w="19050">
            <a:solidFill>
              <a:schemeClr val="tx2"/>
            </a:solidFill>
            <a:round/>
            <a:headEnd type="none" w="sm" len="sm"/>
            <a:tailEnd type="stealth" w="med" len="lg"/>
          </a:ln>
          <a:effectLst/>
        </p:spPr>
        <p:txBody>
          <a:bodyPr wrap="none" anchor="ctr"/>
          <a:lstStyle/>
          <a:p>
            <a:endParaRPr lang="ja-JP" altLang="en-US">
              <a:solidFill>
                <a:srgbClr val="FFFFFF"/>
              </a:solidFill>
            </a:endParaRPr>
          </a:p>
        </p:txBody>
      </p:sp>
      <p:sp>
        <p:nvSpPr>
          <p:cNvPr id="781343" name="Line 31"/>
          <p:cNvSpPr>
            <a:spLocks noChangeShapeType="1"/>
          </p:cNvSpPr>
          <p:nvPr/>
        </p:nvSpPr>
        <p:spPr bwMode="auto">
          <a:xfrm>
            <a:off x="4252913" y="4648994"/>
            <a:ext cx="304800" cy="0"/>
          </a:xfrm>
          <a:prstGeom prst="line">
            <a:avLst/>
          </a:prstGeom>
          <a:noFill/>
          <a:ln w="19050">
            <a:solidFill>
              <a:schemeClr val="tx2"/>
            </a:solidFill>
            <a:round/>
            <a:headEnd type="none" w="sm" len="sm"/>
            <a:tailEnd type="stealth" w="med" len="lg"/>
          </a:ln>
          <a:effectLst/>
        </p:spPr>
        <p:txBody>
          <a:bodyPr wrap="none" anchor="ctr"/>
          <a:lstStyle/>
          <a:p>
            <a:endParaRPr lang="ja-JP" altLang="en-US">
              <a:solidFill>
                <a:srgbClr val="FFFFFF"/>
              </a:solidFill>
            </a:endParaRPr>
          </a:p>
        </p:txBody>
      </p:sp>
      <p:grpSp>
        <p:nvGrpSpPr>
          <p:cNvPr id="8" name="Group 32"/>
          <p:cNvGrpSpPr>
            <a:grpSpLocks/>
          </p:cNvGrpSpPr>
          <p:nvPr/>
        </p:nvGrpSpPr>
        <p:grpSpPr bwMode="auto">
          <a:xfrm>
            <a:off x="8440739" y="4039394"/>
            <a:ext cx="1374775" cy="1143000"/>
            <a:chOff x="4558" y="3024"/>
            <a:chExt cx="866" cy="720"/>
          </a:xfrm>
        </p:grpSpPr>
        <p:sp>
          <p:nvSpPr>
            <p:cNvPr id="781345" name="Line 33"/>
            <p:cNvSpPr>
              <a:spLocks noChangeShapeType="1"/>
            </p:cNvSpPr>
            <p:nvPr/>
          </p:nvSpPr>
          <p:spPr bwMode="auto">
            <a:xfrm>
              <a:off x="5235" y="3134"/>
              <a:ext cx="0" cy="127"/>
            </a:xfrm>
            <a:prstGeom prst="line">
              <a:avLst/>
            </a:prstGeom>
            <a:noFill/>
            <a:ln w="50800">
              <a:solidFill>
                <a:schemeClr val="tx2"/>
              </a:solidFill>
              <a:round/>
              <a:headEnd type="none" w="sm" len="sm"/>
              <a:tailEnd type="none" w="sm" len="sm"/>
            </a:ln>
            <a:effectLst/>
          </p:spPr>
          <p:txBody>
            <a:bodyPr wrap="none" anchor="ctr"/>
            <a:lstStyle/>
            <a:p>
              <a:endParaRPr lang="ja-JP" altLang="en-US">
                <a:solidFill>
                  <a:srgbClr val="FFFFFF"/>
                </a:solidFill>
              </a:endParaRPr>
            </a:p>
          </p:txBody>
        </p:sp>
        <p:sp>
          <p:nvSpPr>
            <p:cNvPr id="781346" name="AutoShape 34"/>
            <p:cNvSpPr>
              <a:spLocks noChangeArrowheads="1"/>
            </p:cNvSpPr>
            <p:nvPr/>
          </p:nvSpPr>
          <p:spPr bwMode="auto">
            <a:xfrm rot="16200000" flipH="1">
              <a:off x="4877" y="3197"/>
              <a:ext cx="479" cy="615"/>
            </a:xfrm>
            <a:prstGeom prst="cube">
              <a:avLst>
                <a:gd name="adj" fmla="val 12477"/>
              </a:avLst>
            </a:prstGeom>
            <a:gradFill rotWithShape="0">
              <a:gsLst>
                <a:gs pos="0">
                  <a:srgbClr val="B760F9"/>
                </a:gs>
                <a:gs pos="100000">
                  <a:srgbClr val="B760F9">
                    <a:gamma/>
                    <a:shade val="29804"/>
                    <a:invGamma/>
                  </a:srgbClr>
                </a:gs>
              </a:gsLst>
              <a:path path="rect">
                <a:fillToRect l="100000" b="100000"/>
              </a:path>
            </a:gradFill>
            <a:ln w="12700">
              <a:solidFill>
                <a:schemeClr val="tx2"/>
              </a:solidFill>
              <a:miter lim="800000"/>
              <a:headEnd/>
              <a:tailEnd/>
            </a:ln>
            <a:effectLst/>
          </p:spPr>
          <p:txBody>
            <a:bodyPr wrap="none" anchor="ctr"/>
            <a:lstStyle/>
            <a:p>
              <a:endParaRPr lang="ja-JP" altLang="en-US">
                <a:solidFill>
                  <a:srgbClr val="FFFFFF"/>
                </a:solidFill>
              </a:endParaRPr>
            </a:p>
          </p:txBody>
        </p:sp>
        <p:sp>
          <p:nvSpPr>
            <p:cNvPr id="781347" name="Oval 35"/>
            <p:cNvSpPr>
              <a:spLocks noChangeArrowheads="1"/>
            </p:cNvSpPr>
            <p:nvPr/>
          </p:nvSpPr>
          <p:spPr bwMode="auto">
            <a:xfrm>
              <a:off x="4558" y="3420"/>
              <a:ext cx="107" cy="107"/>
            </a:xfrm>
            <a:prstGeom prst="ellipse">
              <a:avLst/>
            </a:prstGeom>
            <a:gradFill rotWithShape="0">
              <a:gsLst>
                <a:gs pos="0">
                  <a:srgbClr val="14D3C1"/>
                </a:gs>
                <a:gs pos="100000">
                  <a:srgbClr val="14D3C1">
                    <a:gamma/>
                    <a:shade val="29804"/>
                    <a:invGamma/>
                  </a:srgbClr>
                </a:gs>
              </a:gsLst>
              <a:path path="shape">
                <a:fillToRect l="50000" t="50000" r="50000" b="50000"/>
              </a:path>
            </a:gradFill>
            <a:ln w="12700">
              <a:solidFill>
                <a:schemeClr val="tx2"/>
              </a:solidFill>
              <a:round/>
              <a:headEnd/>
              <a:tailEnd/>
            </a:ln>
            <a:effectLst/>
          </p:spPr>
          <p:txBody>
            <a:bodyPr wrap="none" anchor="ctr"/>
            <a:lstStyle/>
            <a:p>
              <a:endParaRPr lang="ja-JP" altLang="en-US">
                <a:solidFill>
                  <a:srgbClr val="FFFFFF"/>
                </a:solidFill>
              </a:endParaRPr>
            </a:p>
          </p:txBody>
        </p:sp>
        <p:sp>
          <p:nvSpPr>
            <p:cNvPr id="781348" name="Line 36"/>
            <p:cNvSpPr>
              <a:spLocks noChangeShapeType="1"/>
            </p:cNvSpPr>
            <p:nvPr/>
          </p:nvSpPr>
          <p:spPr bwMode="auto">
            <a:xfrm flipH="1">
              <a:off x="4669" y="3472"/>
              <a:ext cx="147" cy="0"/>
            </a:xfrm>
            <a:prstGeom prst="line">
              <a:avLst/>
            </a:prstGeom>
            <a:noFill/>
            <a:ln w="50800">
              <a:solidFill>
                <a:schemeClr val="tx2"/>
              </a:solidFill>
              <a:round/>
              <a:headEnd type="none" w="sm" len="sm"/>
              <a:tailEnd type="none" w="sm" len="sm"/>
            </a:ln>
            <a:effectLst/>
          </p:spPr>
          <p:txBody>
            <a:bodyPr wrap="none" anchor="ctr"/>
            <a:lstStyle/>
            <a:p>
              <a:endParaRPr lang="ja-JP" altLang="en-US">
                <a:solidFill>
                  <a:srgbClr val="FFFFFF"/>
                </a:solidFill>
              </a:endParaRPr>
            </a:p>
          </p:txBody>
        </p:sp>
        <p:sp>
          <p:nvSpPr>
            <p:cNvPr id="781349" name="Oval 37"/>
            <p:cNvSpPr>
              <a:spLocks noChangeArrowheads="1"/>
            </p:cNvSpPr>
            <p:nvPr/>
          </p:nvSpPr>
          <p:spPr bwMode="auto">
            <a:xfrm>
              <a:off x="5180" y="3024"/>
              <a:ext cx="107" cy="107"/>
            </a:xfrm>
            <a:prstGeom prst="ellipse">
              <a:avLst/>
            </a:prstGeom>
            <a:gradFill rotWithShape="0">
              <a:gsLst>
                <a:gs pos="0">
                  <a:srgbClr val="14D3C1"/>
                </a:gs>
                <a:gs pos="100000">
                  <a:srgbClr val="14D3C1">
                    <a:gamma/>
                    <a:shade val="29804"/>
                    <a:invGamma/>
                  </a:srgbClr>
                </a:gs>
              </a:gsLst>
              <a:path path="shape">
                <a:fillToRect l="50000" t="50000" r="50000" b="50000"/>
              </a:path>
            </a:gradFill>
            <a:ln w="12700">
              <a:solidFill>
                <a:schemeClr val="tx2"/>
              </a:solidFill>
              <a:round/>
              <a:headEnd/>
              <a:tailEnd/>
            </a:ln>
            <a:effectLst/>
          </p:spPr>
          <p:txBody>
            <a:bodyPr wrap="none" anchor="ctr"/>
            <a:lstStyle/>
            <a:p>
              <a:endParaRPr lang="ja-JP" altLang="en-US">
                <a:solidFill>
                  <a:srgbClr val="FFFFFF"/>
                </a:solidFill>
              </a:endParaRPr>
            </a:p>
          </p:txBody>
        </p:sp>
        <p:sp>
          <p:nvSpPr>
            <p:cNvPr id="781350" name="Rectangle 38"/>
            <p:cNvSpPr>
              <a:spLocks noChangeArrowheads="1"/>
            </p:cNvSpPr>
            <p:nvPr/>
          </p:nvSpPr>
          <p:spPr bwMode="auto">
            <a:xfrm>
              <a:off x="4844" y="3312"/>
              <a:ext cx="577" cy="366"/>
            </a:xfrm>
            <a:prstGeom prst="rect">
              <a:avLst/>
            </a:prstGeom>
            <a:noFill/>
            <a:ln w="9525">
              <a:noFill/>
              <a:miter lim="800000"/>
              <a:headEnd/>
              <a:tailEnd/>
            </a:ln>
            <a:effectLst/>
          </p:spPr>
          <p:txBody>
            <a:bodyPr wrap="none" lIns="92075" tIns="46038" rIns="92075" bIns="46038">
              <a:spAutoFit/>
            </a:bodyPr>
            <a:lstStyle/>
            <a:p>
              <a:pPr algn="ctr"/>
              <a:r>
                <a:rPr lang="ja-JP" altLang="en-US" sz="1600" dirty="0">
                  <a:solidFill>
                    <a:srgbClr val="FFFFFF"/>
                  </a:solidFill>
                  <a:effectLst>
                    <a:outerShdw blurRad="38100" dist="38100" dir="2700000" algn="tl">
                      <a:srgbClr val="000000"/>
                    </a:outerShdw>
                  </a:effectLst>
                  <a:ea typeface="ＭＳ Ｐゴシック" charset="-128"/>
                </a:rPr>
                <a:t>コンポー</a:t>
              </a:r>
              <a:br>
                <a:rPr lang="ja-JP" altLang="en-US" sz="1600" dirty="0">
                  <a:solidFill>
                    <a:srgbClr val="FFFFFF"/>
                  </a:solidFill>
                  <a:effectLst>
                    <a:outerShdw blurRad="38100" dist="38100" dir="2700000" algn="tl">
                      <a:srgbClr val="000000"/>
                    </a:outerShdw>
                  </a:effectLst>
                  <a:ea typeface="ＭＳ Ｐゴシック" charset="-128"/>
                </a:rPr>
              </a:br>
              <a:r>
                <a:rPr lang="ja-JP" altLang="en-US" sz="1600" dirty="0">
                  <a:solidFill>
                    <a:srgbClr val="FFFFFF"/>
                  </a:solidFill>
                  <a:effectLst>
                    <a:outerShdw blurRad="38100" dist="38100" dir="2700000" algn="tl">
                      <a:srgbClr val="000000"/>
                    </a:outerShdw>
                  </a:effectLst>
                  <a:ea typeface="ＭＳ Ｐゴシック" charset="-128"/>
                </a:rPr>
                <a:t>ネント</a:t>
              </a:r>
            </a:p>
          </p:txBody>
        </p:sp>
      </p:grpSp>
      <p:grpSp>
        <p:nvGrpSpPr>
          <p:cNvPr id="9" name="Group 39"/>
          <p:cNvGrpSpPr>
            <a:grpSpLocks/>
          </p:cNvGrpSpPr>
          <p:nvPr/>
        </p:nvGrpSpPr>
        <p:grpSpPr bwMode="auto">
          <a:xfrm>
            <a:off x="3033713" y="4344195"/>
            <a:ext cx="1295400" cy="855663"/>
            <a:chOff x="672" y="2832"/>
            <a:chExt cx="720" cy="539"/>
          </a:xfrm>
        </p:grpSpPr>
        <p:sp>
          <p:nvSpPr>
            <p:cNvPr id="781352" name="AutoShape 40"/>
            <p:cNvSpPr>
              <a:spLocks noChangeArrowheads="1"/>
            </p:cNvSpPr>
            <p:nvPr>
              <p:custDataLst>
                <p:tags r:id="rId1"/>
              </p:custDataLst>
            </p:nvPr>
          </p:nvSpPr>
          <p:spPr bwMode="auto">
            <a:xfrm rot="16200000" flipH="1">
              <a:off x="738" y="2766"/>
              <a:ext cx="539" cy="672"/>
            </a:xfrm>
            <a:prstGeom prst="cube">
              <a:avLst>
                <a:gd name="adj" fmla="val 12477"/>
              </a:avLst>
            </a:prstGeom>
            <a:solidFill>
              <a:srgbClr val="68217A"/>
            </a:solidFill>
            <a:ln w="12700">
              <a:noFill/>
              <a:miter lim="800000"/>
              <a:headEnd/>
              <a:tailEnd/>
            </a:ln>
            <a:effectLst/>
            <a:extLst>
              <a:ext uri="{91240B29-F687-4F45-9708-019B960494DF}">
                <a14:hiddenLine xmlns:a14="http://schemas.microsoft.com/office/drawing/2010/main" w="12700">
                  <a:solidFill>
                    <a:schemeClr val="tx2"/>
                  </a:solidFill>
                  <a:miter lim="800000"/>
                  <a:headEnd/>
                  <a:tailEnd/>
                </a14:hiddenLine>
              </a:ext>
            </a:extLst>
          </p:spPr>
          <p:txBody>
            <a:bodyPr wrap="none" anchor="ctr"/>
            <a:lstStyle/>
            <a:p>
              <a:endParaRPr lang="ja-JP" altLang="en-US">
                <a:solidFill>
                  <a:srgbClr val="FFFFFF"/>
                </a:solidFill>
              </a:endParaRPr>
            </a:p>
          </p:txBody>
        </p:sp>
        <p:sp>
          <p:nvSpPr>
            <p:cNvPr id="781353" name="Rectangle 41"/>
            <p:cNvSpPr>
              <a:spLocks noChangeArrowheads="1"/>
            </p:cNvSpPr>
            <p:nvPr/>
          </p:nvSpPr>
          <p:spPr bwMode="auto">
            <a:xfrm>
              <a:off x="672" y="2832"/>
              <a:ext cx="720" cy="466"/>
            </a:xfrm>
            <a:prstGeom prst="rect">
              <a:avLst/>
            </a:prstGeom>
            <a:noFill/>
            <a:ln w="9525">
              <a:noFill/>
              <a:miter lim="800000"/>
              <a:headEnd/>
              <a:tailEnd/>
            </a:ln>
            <a:effectLst/>
          </p:spPr>
          <p:txBody>
            <a:bodyPr lIns="92075" tIns="46038" rIns="92075" bIns="46038">
              <a:spAutoFit/>
            </a:bodyPr>
            <a:lstStyle/>
            <a:p>
              <a:pPr algn="ctr"/>
              <a:r>
                <a:rPr lang="ja-JP" altLang="en-US" sz="1400" dirty="0">
                  <a:solidFill>
                    <a:srgbClr val="FFFFFF"/>
                  </a:solidFill>
                  <a:effectLst>
                    <a:outerShdw blurRad="38100" dist="38100" dir="2700000" algn="tl">
                      <a:srgbClr val="000000"/>
                    </a:outerShdw>
                  </a:effectLst>
                  <a:ea typeface="ＭＳ Ｐゴシック" charset="-128"/>
                </a:rPr>
                <a:t>クライアント</a:t>
              </a:r>
            </a:p>
            <a:p>
              <a:pPr algn="ctr"/>
              <a:r>
                <a:rPr lang="ja-JP" altLang="en-US" sz="1400" dirty="0">
                  <a:solidFill>
                    <a:srgbClr val="FFFFFF"/>
                  </a:solidFill>
                  <a:effectLst>
                    <a:outerShdw blurRad="38100" dist="38100" dir="2700000" algn="tl">
                      <a:srgbClr val="000000"/>
                    </a:outerShdw>
                  </a:effectLst>
                  <a:ea typeface="ＭＳ Ｐゴシック" charset="-128"/>
                </a:rPr>
                <a:t>アプリ</a:t>
              </a:r>
              <a:br>
                <a:rPr lang="ja-JP" altLang="en-US" sz="1400" dirty="0">
                  <a:solidFill>
                    <a:srgbClr val="FFFFFF"/>
                  </a:solidFill>
                  <a:effectLst>
                    <a:outerShdw blurRad="38100" dist="38100" dir="2700000" algn="tl">
                      <a:srgbClr val="000000"/>
                    </a:outerShdw>
                  </a:effectLst>
                  <a:ea typeface="ＭＳ Ｐゴシック" charset="-128"/>
                </a:rPr>
              </a:br>
              <a:r>
                <a:rPr lang="ja-JP" altLang="en-US" sz="1400" dirty="0">
                  <a:solidFill>
                    <a:srgbClr val="FFFFFF"/>
                  </a:solidFill>
                  <a:effectLst>
                    <a:outerShdw blurRad="38100" dist="38100" dir="2700000" algn="tl">
                      <a:srgbClr val="000000"/>
                    </a:outerShdw>
                  </a:effectLst>
                  <a:ea typeface="ＭＳ Ｐゴシック" charset="-128"/>
                </a:rPr>
                <a:t>ケーション</a:t>
              </a:r>
            </a:p>
          </p:txBody>
        </p:sp>
      </p:grpSp>
      <p:sp>
        <p:nvSpPr>
          <p:cNvPr id="44" name="コンテンツ プレースホルダ 43"/>
          <p:cNvSpPr>
            <a:spLocks noGrp="1"/>
          </p:cNvSpPr>
          <p:nvPr>
            <p:ph sz="quarter" idx="10"/>
          </p:nvPr>
        </p:nvSpPr>
        <p:spPr/>
        <p:txBody>
          <a:bodyPr/>
          <a:lstStyle/>
          <a:p>
            <a:r>
              <a:rPr lang="en-US" altLang="ja-JP"/>
              <a:t>DCOM (Distributed COM)</a:t>
            </a:r>
          </a:p>
          <a:p>
            <a:pPr lvl="1"/>
            <a:r>
              <a:rPr lang="ja-JP" altLang="en-US"/>
              <a:t>分散（複数マシン）環境に対応した</a:t>
            </a:r>
            <a:r>
              <a:rPr lang="en-US" altLang="ja-JP"/>
              <a:t>COM</a:t>
            </a:r>
          </a:p>
          <a:p>
            <a:pPr lvl="1"/>
            <a:r>
              <a:rPr lang="ja-JP" altLang="en-US"/>
              <a:t>完全な位置の透過性</a:t>
            </a:r>
          </a:p>
          <a:p>
            <a:pPr lvl="1"/>
            <a:r>
              <a:rPr lang="ja-JP" altLang="en-US"/>
              <a:t>ネットワーク プロトコルからの独立性</a:t>
            </a:r>
            <a:endParaRPr lang="ja-JP" altLang="en-US" dirty="0"/>
          </a:p>
        </p:txBody>
      </p:sp>
      <p:sp>
        <p:nvSpPr>
          <p:cNvPr id="43" name="タイトル 42"/>
          <p:cNvSpPr>
            <a:spLocks noGrp="1"/>
          </p:cNvSpPr>
          <p:nvPr>
            <p:ph type="title"/>
          </p:nvPr>
        </p:nvSpPr>
        <p:spPr/>
        <p:txBody>
          <a:bodyPr>
            <a:normAutofit fontScale="90000"/>
          </a:bodyPr>
          <a:lstStyle/>
          <a:p>
            <a:r>
              <a:rPr lang="ja-JP" altLang="en-US"/>
              <a:t>マイクロソフトの分散オブジェクト技術</a:t>
            </a:r>
            <a:br>
              <a:rPr lang="ja-JP" altLang="en-US"/>
            </a:br>
            <a:r>
              <a:rPr lang="en-US" altLang="ja-JP"/>
              <a:t>COM / DCOM (2)</a:t>
            </a:r>
            <a:endParaRPr lang="ja-JP"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コンテンツ プレースホルダ 2"/>
          <p:cNvSpPr>
            <a:spLocks noGrp="1"/>
          </p:cNvSpPr>
          <p:nvPr>
            <p:ph sz="quarter" idx="10"/>
          </p:nvPr>
        </p:nvSpPr>
        <p:spPr/>
        <p:txBody>
          <a:bodyPr/>
          <a:lstStyle/>
          <a:p>
            <a:pPr eaLnBrk="1" hangingPunct="1"/>
            <a:r>
              <a:rPr lang="ja-JP" altLang="en-US" sz="2400"/>
              <a:t>データ アクセスに関する</a:t>
            </a:r>
            <a:br>
              <a:rPr lang="en-US" altLang="ja-JP" sz="2400"/>
            </a:br>
            <a:r>
              <a:rPr lang="en-US" altLang="ja-JP" sz="2400"/>
              <a:t>	</a:t>
            </a:r>
            <a:r>
              <a:rPr lang="ja-JP" altLang="en-US" sz="2400"/>
              <a:t>統一的な設計・プログラミング モデルの実現</a:t>
            </a:r>
            <a:endParaRPr lang="en-US" altLang="ja-JP" sz="2400"/>
          </a:p>
          <a:p>
            <a:pPr lvl="1" eaLnBrk="1" hangingPunct="1"/>
            <a:r>
              <a:rPr lang="en-US" altLang="ja-JP" sz="2000"/>
              <a:t>ADO.NET Entity Framework</a:t>
            </a:r>
          </a:p>
          <a:p>
            <a:pPr lvl="1" eaLnBrk="1" hangingPunct="1"/>
            <a:r>
              <a:rPr lang="en-US" altLang="ja-JP" sz="2000"/>
              <a:t>LINQ</a:t>
            </a:r>
            <a:r>
              <a:rPr lang="ja-JP" altLang="en-US" sz="2000"/>
              <a:t> </a:t>
            </a:r>
            <a:r>
              <a:rPr lang="en-US" altLang="ja-JP" sz="2000"/>
              <a:t>(Language-Integrated Query)</a:t>
            </a:r>
          </a:p>
          <a:p>
            <a:pPr lvl="1" eaLnBrk="1" hangingPunct="1"/>
            <a:endParaRPr lang="en-US" altLang="ja-JP" sz="1200"/>
          </a:p>
          <a:p>
            <a:pPr eaLnBrk="1" hangingPunct="1"/>
            <a:r>
              <a:rPr lang="ja-JP" altLang="en-US" sz="2400"/>
              <a:t>断続的な接続によるデータ同期</a:t>
            </a:r>
            <a:endParaRPr lang="en-US" altLang="ja-JP" sz="2400"/>
          </a:p>
          <a:p>
            <a:pPr lvl="1" eaLnBrk="1" hangingPunct="1"/>
            <a:r>
              <a:rPr lang="en-US" altLang="ja-JP" sz="2000"/>
              <a:t>Synchronization Services </a:t>
            </a:r>
            <a:br>
              <a:rPr lang="en-US" altLang="ja-JP" sz="2000"/>
            </a:br>
            <a:r>
              <a:rPr lang="en-US" altLang="ja-JP" sz="2000"/>
              <a:t>for ADO.NET</a:t>
            </a:r>
          </a:p>
          <a:p>
            <a:pPr lvl="1" eaLnBrk="1" hangingPunct="1"/>
            <a:endParaRPr lang="en-US" altLang="ja-JP" sz="1200"/>
          </a:p>
          <a:p>
            <a:pPr eaLnBrk="1" hangingPunct="1"/>
            <a:r>
              <a:rPr lang="ja-JP" altLang="en-US" sz="2400"/>
              <a:t>開発言語の強化</a:t>
            </a:r>
            <a:endParaRPr lang="en-US" altLang="ja-JP" sz="2400"/>
          </a:p>
          <a:p>
            <a:pPr lvl="1" eaLnBrk="1" hangingPunct="1"/>
            <a:r>
              <a:rPr lang="en-US" altLang="ja-JP" sz="2000"/>
              <a:t>C# 3.0 / VB 9.0</a:t>
            </a:r>
          </a:p>
          <a:p>
            <a:pPr eaLnBrk="1" hangingPunct="1"/>
            <a:endParaRPr lang="ja-JP" altLang="en-US" sz="2400" dirty="0"/>
          </a:p>
        </p:txBody>
      </p:sp>
      <p:sp>
        <p:nvSpPr>
          <p:cNvPr id="26629" name="タイトル 5"/>
          <p:cNvSpPr>
            <a:spLocks noGrp="1"/>
          </p:cNvSpPr>
          <p:nvPr>
            <p:ph type="title"/>
          </p:nvPr>
        </p:nvSpPr>
        <p:spPr/>
        <p:txBody>
          <a:bodyPr>
            <a:normAutofit/>
          </a:bodyPr>
          <a:lstStyle/>
          <a:p>
            <a:r>
              <a:rPr lang="ja-JP" altLang="en-US"/>
              <a:t>データの操作</a:t>
            </a:r>
          </a:p>
        </p:txBody>
      </p:sp>
      <p:pic>
        <p:nvPicPr>
          <p:cNvPr id="26628" name="Picture 2"/>
          <p:cNvPicPr>
            <a:picLocks noChangeAspect="1" noChangeArrowheads="1"/>
          </p:cNvPicPr>
          <p:nvPr/>
        </p:nvPicPr>
        <p:blipFill>
          <a:blip r:embed="rId3"/>
          <a:srcRect/>
          <a:stretch>
            <a:fillRect/>
          </a:stretch>
        </p:blipFill>
        <p:spPr bwMode="auto">
          <a:xfrm>
            <a:off x="6672064" y="2708920"/>
            <a:ext cx="4752528" cy="3466859"/>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コンテンツ プレースホルダ 2"/>
          <p:cNvSpPr>
            <a:spLocks noGrp="1"/>
          </p:cNvSpPr>
          <p:nvPr>
            <p:ph sz="quarter" idx="10"/>
          </p:nvPr>
        </p:nvSpPr>
        <p:spPr/>
        <p:txBody>
          <a:bodyPr>
            <a:normAutofit fontScale="92500" lnSpcReduction="10000"/>
          </a:bodyPr>
          <a:lstStyle/>
          <a:p>
            <a:pPr eaLnBrk="1" hangingPunct="1"/>
            <a:r>
              <a:rPr lang="ja-JP" altLang="en-US" sz="2000"/>
              <a:t>言語統合クエリ </a:t>
            </a:r>
            <a:r>
              <a:rPr lang="en-US" altLang="ja-JP" sz="2000"/>
              <a:t>(LINQ : Language-Integrated Query)</a:t>
            </a:r>
          </a:p>
          <a:p>
            <a:pPr eaLnBrk="1" hangingPunct="1"/>
            <a:r>
              <a:rPr lang="ja-JP" altLang="en-US" sz="2000"/>
              <a:t>様々なデータソースへのアクセスに対し、統一的なプログラミング </a:t>
            </a:r>
            <a:br>
              <a:rPr lang="en-US" altLang="ja-JP" sz="2000"/>
            </a:br>
            <a:r>
              <a:rPr lang="ja-JP" altLang="en-US" sz="2000"/>
              <a:t>モデルを提供</a:t>
            </a:r>
            <a:endParaRPr lang="en-US" altLang="ja-JP" sz="2400"/>
          </a:p>
          <a:p>
            <a:pPr lvl="1" eaLnBrk="1" hangingPunct="1"/>
            <a:r>
              <a:rPr lang="en-US" altLang="ja-JP" sz="1800"/>
              <a:t>LINQ to SQL</a:t>
            </a:r>
          </a:p>
          <a:p>
            <a:pPr lvl="1" eaLnBrk="1" hangingPunct="1"/>
            <a:r>
              <a:rPr lang="en-US" altLang="ja-JP" sz="1800"/>
              <a:t>LINQ to XML</a:t>
            </a:r>
          </a:p>
          <a:p>
            <a:pPr lvl="1" eaLnBrk="1" hangingPunct="1"/>
            <a:r>
              <a:rPr lang="en-US" altLang="ja-JP" sz="1800"/>
              <a:t>LINQ to Objects</a:t>
            </a:r>
          </a:p>
          <a:p>
            <a:pPr lvl="1" eaLnBrk="1" hangingPunct="1"/>
            <a:r>
              <a:rPr lang="en-US" altLang="ja-JP" sz="1800"/>
              <a:t>LINQ to DataSet</a:t>
            </a:r>
          </a:p>
          <a:p>
            <a:pPr lvl="1" eaLnBrk="1" hangingPunct="1"/>
            <a:r>
              <a:rPr lang="en-US" altLang="ja-JP" sz="1800"/>
              <a:t>LINQ to Entities</a:t>
            </a:r>
          </a:p>
          <a:p>
            <a:pPr lvl="1" eaLnBrk="1" hangingPunct="1"/>
            <a:endParaRPr lang="en-US" altLang="ja-JP" sz="1000"/>
          </a:p>
          <a:p>
            <a:pPr eaLnBrk="1" hangingPunct="1"/>
            <a:r>
              <a:rPr lang="en-US" altLang="ja-JP" sz="2000"/>
              <a:t>SQL</a:t>
            </a:r>
            <a:r>
              <a:rPr lang="ja-JP" altLang="en-US" sz="2000"/>
              <a:t> 構文に似た、開発者になじみの</a:t>
            </a:r>
            <a:br>
              <a:rPr lang="en-US" altLang="ja-JP" sz="2000"/>
            </a:br>
            <a:r>
              <a:rPr lang="ja-JP" altLang="en-US" sz="2000"/>
              <a:t>あるアクセス</a:t>
            </a:r>
            <a:endParaRPr lang="en-US" altLang="ja-JP" sz="2000"/>
          </a:p>
          <a:p>
            <a:pPr lvl="1" eaLnBrk="1" hangingPunct="1"/>
            <a:r>
              <a:rPr lang="ja-JP" altLang="en-US" sz="1800"/>
              <a:t>例</a:t>
            </a:r>
            <a:r>
              <a:rPr lang="en-US" altLang="ja-JP" sz="1800"/>
              <a:t>: var resut = </a:t>
            </a:r>
            <a:br>
              <a:rPr lang="en-US" altLang="ja-JP" sz="1800"/>
            </a:br>
            <a:r>
              <a:rPr lang="en-US" altLang="ja-JP" sz="1800"/>
              <a:t>     from x in company.products</a:t>
            </a:r>
            <a:br>
              <a:rPr lang="en-US" altLang="ja-JP" sz="1800"/>
            </a:br>
            <a:r>
              <a:rPr lang="en-US" altLang="ja-JP" sz="1800"/>
              <a:t>     select x;</a:t>
            </a:r>
          </a:p>
          <a:p>
            <a:pPr lvl="1" eaLnBrk="1" hangingPunct="1"/>
            <a:r>
              <a:rPr lang="ja-JP" altLang="en-US" sz="1800"/>
              <a:t>複雑なデータ操作がより簡潔に</a:t>
            </a:r>
            <a:endParaRPr lang="en-US" altLang="ja-JP" sz="1800"/>
          </a:p>
          <a:p>
            <a:pPr lvl="1" eaLnBrk="1" hangingPunct="1"/>
            <a:r>
              <a:rPr lang="ja-JP" altLang="en-US" sz="1800"/>
              <a:t>異なるデータ ソースに統一的な</a:t>
            </a:r>
            <a:br>
              <a:rPr lang="en-US" altLang="ja-JP" sz="1800"/>
            </a:br>
            <a:r>
              <a:rPr lang="ja-JP" altLang="en-US" sz="1800"/>
              <a:t>アクセス ロジック</a:t>
            </a:r>
            <a:endParaRPr lang="ja-JP" altLang="en-US" sz="2000"/>
          </a:p>
        </p:txBody>
      </p:sp>
      <p:sp>
        <p:nvSpPr>
          <p:cNvPr id="28682" name="タイトル 17"/>
          <p:cNvSpPr>
            <a:spLocks noGrp="1"/>
          </p:cNvSpPr>
          <p:nvPr>
            <p:ph type="title"/>
          </p:nvPr>
        </p:nvSpPr>
        <p:spPr/>
        <p:txBody>
          <a:bodyPr>
            <a:normAutofit/>
          </a:bodyPr>
          <a:lstStyle/>
          <a:p>
            <a:r>
              <a:rPr lang="ja-JP" altLang="en-US"/>
              <a:t>言語統合クエリ </a:t>
            </a:r>
            <a:r>
              <a:rPr lang="en-US" altLang="ja-JP"/>
              <a:t>(LINQ)</a:t>
            </a:r>
            <a:endParaRPr lang="ja-JP" altLang="en-US"/>
          </a:p>
        </p:txBody>
      </p:sp>
      <p:grpSp>
        <p:nvGrpSpPr>
          <p:cNvPr id="2" name="グループ化 11"/>
          <p:cNvGrpSpPr>
            <a:grpSpLocks/>
          </p:cNvGrpSpPr>
          <p:nvPr/>
        </p:nvGrpSpPr>
        <p:grpSpPr bwMode="auto">
          <a:xfrm>
            <a:off x="6953250" y="5643579"/>
            <a:ext cx="642938" cy="1033463"/>
            <a:chOff x="5143504" y="5429264"/>
            <a:chExt cx="642942" cy="1033193"/>
          </a:xfrm>
        </p:grpSpPr>
        <p:pic>
          <p:nvPicPr>
            <p:cNvPr id="28696" name="Picture 2" descr="Z:\Archive\Template\ClipArt\Database.png"/>
            <p:cNvPicPr>
              <a:picLocks noChangeAspect="1" noChangeArrowheads="1"/>
            </p:cNvPicPr>
            <p:nvPr/>
          </p:nvPicPr>
          <p:blipFill>
            <a:blip r:embed="rId3"/>
            <a:srcRect/>
            <a:stretch>
              <a:fillRect/>
            </a:stretch>
          </p:blipFill>
          <p:spPr bwMode="auto">
            <a:xfrm>
              <a:off x="5143504" y="5429264"/>
              <a:ext cx="639734" cy="770785"/>
            </a:xfrm>
            <a:prstGeom prst="rect">
              <a:avLst/>
            </a:prstGeom>
            <a:noFill/>
            <a:ln w="9525">
              <a:noFill/>
              <a:miter lim="800000"/>
              <a:headEnd/>
              <a:tailEnd/>
            </a:ln>
          </p:spPr>
        </p:pic>
        <p:sp>
          <p:nvSpPr>
            <p:cNvPr id="28697" name="テキスト ボックス 8"/>
            <p:cNvSpPr txBox="1">
              <a:spLocks noChangeArrowheads="1"/>
            </p:cNvSpPr>
            <p:nvPr/>
          </p:nvSpPr>
          <p:spPr bwMode="auto">
            <a:xfrm>
              <a:off x="5143504" y="6215082"/>
              <a:ext cx="642942" cy="247375"/>
            </a:xfrm>
            <a:prstGeom prst="rect">
              <a:avLst/>
            </a:prstGeom>
            <a:noFill/>
            <a:ln w="9525">
              <a:noFill/>
              <a:miter lim="800000"/>
              <a:headEnd/>
              <a:tailEnd/>
            </a:ln>
          </p:spPr>
          <p:txBody>
            <a:bodyPr wrap="none"/>
            <a:lstStyle/>
            <a:p>
              <a:pPr algn="ctr"/>
              <a:r>
                <a:rPr lang="en-US" altLang="ja-JP" sz="1200"/>
                <a:t>SQL Server</a:t>
              </a:r>
              <a:endParaRPr lang="ja-JP" altLang="en-US" sz="1200"/>
            </a:p>
          </p:txBody>
        </p:sp>
      </p:grpSp>
      <p:grpSp>
        <p:nvGrpSpPr>
          <p:cNvPr id="3" name="グループ化 12"/>
          <p:cNvGrpSpPr>
            <a:grpSpLocks/>
          </p:cNvGrpSpPr>
          <p:nvPr/>
        </p:nvGrpSpPr>
        <p:grpSpPr bwMode="auto">
          <a:xfrm>
            <a:off x="8382000" y="5672153"/>
            <a:ext cx="642938" cy="1004888"/>
            <a:chOff x="6552418" y="5457838"/>
            <a:chExt cx="642942" cy="1004619"/>
          </a:xfrm>
        </p:grpSpPr>
        <p:pic>
          <p:nvPicPr>
            <p:cNvPr id="28694" name="Picture 3" descr="z:\Archive\Template\ClipArt\XML file_s.png"/>
            <p:cNvPicPr>
              <a:picLocks noChangeAspect="1" noChangeArrowheads="1"/>
            </p:cNvPicPr>
            <p:nvPr/>
          </p:nvPicPr>
          <p:blipFill>
            <a:blip r:embed="rId4"/>
            <a:srcRect/>
            <a:stretch>
              <a:fillRect/>
            </a:stretch>
          </p:blipFill>
          <p:spPr bwMode="auto">
            <a:xfrm>
              <a:off x="6607983" y="5457838"/>
              <a:ext cx="531812" cy="744537"/>
            </a:xfrm>
            <a:prstGeom prst="rect">
              <a:avLst/>
            </a:prstGeom>
            <a:noFill/>
            <a:ln w="9525">
              <a:noFill/>
              <a:miter lim="800000"/>
              <a:headEnd/>
              <a:tailEnd/>
            </a:ln>
          </p:spPr>
        </p:pic>
        <p:sp>
          <p:nvSpPr>
            <p:cNvPr id="28695" name="テキスト ボックス 9"/>
            <p:cNvSpPr txBox="1">
              <a:spLocks noChangeArrowheads="1"/>
            </p:cNvSpPr>
            <p:nvPr/>
          </p:nvSpPr>
          <p:spPr bwMode="auto">
            <a:xfrm>
              <a:off x="6552418" y="6215082"/>
              <a:ext cx="642942" cy="247375"/>
            </a:xfrm>
            <a:prstGeom prst="rect">
              <a:avLst/>
            </a:prstGeom>
            <a:noFill/>
            <a:ln w="9525">
              <a:noFill/>
              <a:miter lim="800000"/>
              <a:headEnd/>
              <a:tailEnd/>
            </a:ln>
          </p:spPr>
          <p:txBody>
            <a:bodyPr wrap="none"/>
            <a:lstStyle/>
            <a:p>
              <a:pPr algn="ctr"/>
              <a:r>
                <a:rPr lang="en-US" altLang="ja-JP" sz="1200"/>
                <a:t>XML</a:t>
              </a:r>
              <a:r>
                <a:rPr lang="ja-JP" altLang="en-US" sz="1200"/>
                <a:t> データ</a:t>
              </a:r>
            </a:p>
          </p:txBody>
        </p:sp>
      </p:grpSp>
      <p:grpSp>
        <p:nvGrpSpPr>
          <p:cNvPr id="5" name="グループ化 13"/>
          <p:cNvGrpSpPr>
            <a:grpSpLocks/>
          </p:cNvGrpSpPr>
          <p:nvPr/>
        </p:nvGrpSpPr>
        <p:grpSpPr bwMode="auto">
          <a:xfrm>
            <a:off x="9810750" y="5786453"/>
            <a:ext cx="642938" cy="890588"/>
            <a:chOff x="8001024" y="5572140"/>
            <a:chExt cx="642942" cy="890317"/>
          </a:xfrm>
        </p:grpSpPr>
        <p:pic>
          <p:nvPicPr>
            <p:cNvPr id="28692" name="Picture 4" descr="z:\Archive\Template\ClipArt\Binary Code Sm.png"/>
            <p:cNvPicPr>
              <a:picLocks noChangeAspect="1" noChangeArrowheads="1"/>
            </p:cNvPicPr>
            <p:nvPr/>
          </p:nvPicPr>
          <p:blipFill>
            <a:blip r:embed="rId5"/>
            <a:srcRect/>
            <a:stretch>
              <a:fillRect/>
            </a:stretch>
          </p:blipFill>
          <p:spPr bwMode="auto">
            <a:xfrm>
              <a:off x="8177341" y="5572140"/>
              <a:ext cx="290308" cy="611174"/>
            </a:xfrm>
            <a:prstGeom prst="rect">
              <a:avLst/>
            </a:prstGeom>
            <a:noFill/>
            <a:ln w="9525">
              <a:noFill/>
              <a:miter lim="800000"/>
              <a:headEnd/>
              <a:tailEnd/>
            </a:ln>
          </p:spPr>
        </p:pic>
        <p:sp>
          <p:nvSpPr>
            <p:cNvPr id="28693" name="テキスト ボックス 10"/>
            <p:cNvSpPr txBox="1">
              <a:spLocks noChangeArrowheads="1"/>
            </p:cNvSpPr>
            <p:nvPr/>
          </p:nvSpPr>
          <p:spPr bwMode="auto">
            <a:xfrm>
              <a:off x="8001024" y="6215082"/>
              <a:ext cx="642942" cy="247375"/>
            </a:xfrm>
            <a:prstGeom prst="rect">
              <a:avLst/>
            </a:prstGeom>
            <a:noFill/>
            <a:ln w="9525">
              <a:noFill/>
              <a:miter lim="800000"/>
              <a:headEnd/>
              <a:tailEnd/>
            </a:ln>
          </p:spPr>
          <p:txBody>
            <a:bodyPr wrap="none"/>
            <a:lstStyle/>
            <a:p>
              <a:pPr algn="ctr"/>
              <a:r>
                <a:rPr lang="ja-JP" altLang="en-US" sz="1200"/>
                <a:t>オブジェクト</a:t>
              </a:r>
            </a:p>
          </p:txBody>
        </p:sp>
      </p:grpSp>
      <p:cxnSp>
        <p:nvCxnSpPr>
          <p:cNvPr id="16" name="直線矢印コネクタ 15"/>
          <p:cNvCxnSpPr/>
          <p:nvPr/>
        </p:nvCxnSpPr>
        <p:spPr>
          <a:xfrm rot="5400000">
            <a:off x="7310438" y="5286375"/>
            <a:ext cx="500062" cy="357188"/>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rot="5400000">
            <a:off x="8489951" y="5535614"/>
            <a:ext cx="500063" cy="1587"/>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rot="16200000" flipH="1">
            <a:off x="9667876" y="5286376"/>
            <a:ext cx="500062" cy="357187"/>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7024688" y="4643439"/>
            <a:ext cx="1071562" cy="714375"/>
          </a:xfrm>
          <a:prstGeom prst="rect">
            <a:avLst/>
          </a:prstGeom>
          <a:solidFill>
            <a:srgbClr val="0099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ja-JP" sz="1600" dirty="0">
                <a:effectLst>
                  <a:outerShdw blurRad="38100" dist="38100" dir="2700000" algn="tl">
                    <a:srgbClr val="000000">
                      <a:alpha val="43137"/>
                    </a:srgbClr>
                  </a:outerShdw>
                </a:effectLst>
              </a:rPr>
              <a:t>LINQ</a:t>
            </a:r>
            <a:r>
              <a:rPr lang="ja-JP" altLang="en-US" sz="1600" dirty="0">
                <a:effectLst>
                  <a:outerShdw blurRad="38100" dist="38100" dir="2700000" algn="tl">
                    <a:srgbClr val="000000">
                      <a:alpha val="43137"/>
                    </a:srgbClr>
                  </a:outerShdw>
                </a:effectLst>
              </a:rPr>
              <a:t> </a:t>
            </a:r>
            <a:r>
              <a:rPr lang="en-US" altLang="ja-JP" sz="1600" dirty="0">
                <a:effectLst>
                  <a:outerShdw blurRad="38100" dist="38100" dir="2700000" algn="tl">
                    <a:srgbClr val="000000">
                      <a:alpha val="43137"/>
                    </a:srgbClr>
                  </a:outerShdw>
                </a:effectLst>
              </a:rPr>
              <a:t>to SQL</a:t>
            </a:r>
          </a:p>
        </p:txBody>
      </p:sp>
      <p:sp>
        <p:nvSpPr>
          <p:cNvPr id="22" name="正方形/長方形 21"/>
          <p:cNvSpPr/>
          <p:nvPr/>
        </p:nvSpPr>
        <p:spPr>
          <a:xfrm>
            <a:off x="8239126" y="4643439"/>
            <a:ext cx="1071563" cy="714375"/>
          </a:xfrm>
          <a:prstGeom prst="rect">
            <a:avLst/>
          </a:prstGeom>
          <a:solidFill>
            <a:srgbClr val="0099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ja-JP" sz="1600" dirty="0">
                <a:effectLst>
                  <a:outerShdw blurRad="38100" dist="38100" dir="2700000" algn="tl">
                    <a:srgbClr val="000000">
                      <a:alpha val="43137"/>
                    </a:srgbClr>
                  </a:outerShdw>
                </a:effectLst>
              </a:rPr>
              <a:t>LINQ</a:t>
            </a:r>
            <a:r>
              <a:rPr lang="ja-JP" altLang="en-US" sz="1600" dirty="0">
                <a:effectLst>
                  <a:outerShdw blurRad="38100" dist="38100" dir="2700000" algn="tl">
                    <a:srgbClr val="000000">
                      <a:alpha val="43137"/>
                    </a:srgbClr>
                  </a:outerShdw>
                </a:effectLst>
              </a:rPr>
              <a:t> </a:t>
            </a:r>
            <a:r>
              <a:rPr lang="en-US" altLang="ja-JP" sz="1600" dirty="0">
                <a:effectLst>
                  <a:outerShdw blurRad="38100" dist="38100" dir="2700000" algn="tl">
                    <a:srgbClr val="000000">
                      <a:alpha val="43137"/>
                    </a:srgbClr>
                  </a:outerShdw>
                </a:effectLst>
              </a:rPr>
              <a:t>to XML</a:t>
            </a:r>
          </a:p>
        </p:txBody>
      </p:sp>
      <p:sp>
        <p:nvSpPr>
          <p:cNvPr id="23" name="正方形/長方形 22"/>
          <p:cNvSpPr/>
          <p:nvPr/>
        </p:nvSpPr>
        <p:spPr>
          <a:xfrm>
            <a:off x="9453563" y="4643439"/>
            <a:ext cx="1071562" cy="714375"/>
          </a:xfrm>
          <a:prstGeom prst="rect">
            <a:avLst/>
          </a:prstGeom>
          <a:solidFill>
            <a:srgbClr val="0099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ja-JP" sz="1600" dirty="0">
                <a:effectLst>
                  <a:outerShdw blurRad="38100" dist="38100" dir="2700000" algn="tl">
                    <a:srgbClr val="000000">
                      <a:alpha val="43137"/>
                    </a:srgbClr>
                  </a:outerShdw>
                </a:effectLst>
              </a:rPr>
              <a:t>LINQ</a:t>
            </a:r>
            <a:r>
              <a:rPr lang="ja-JP" altLang="en-US" sz="1600" dirty="0">
                <a:effectLst>
                  <a:outerShdw blurRad="38100" dist="38100" dir="2700000" algn="tl">
                    <a:srgbClr val="000000">
                      <a:alpha val="43137"/>
                    </a:srgbClr>
                  </a:outerShdw>
                </a:effectLst>
              </a:rPr>
              <a:t> </a:t>
            </a:r>
            <a:r>
              <a:rPr lang="en-US" altLang="ja-JP" sz="1600" dirty="0">
                <a:effectLst>
                  <a:outerShdw blurRad="38100" dist="38100" dir="2700000" algn="tl">
                    <a:srgbClr val="000000">
                      <a:alpha val="43137"/>
                    </a:srgbClr>
                  </a:outerShdw>
                </a:effectLst>
              </a:rPr>
              <a:t>to Object</a:t>
            </a:r>
          </a:p>
        </p:txBody>
      </p:sp>
      <p:cxnSp>
        <p:nvCxnSpPr>
          <p:cNvPr id="24" name="直線矢印コネクタ 23"/>
          <p:cNvCxnSpPr/>
          <p:nvPr/>
        </p:nvCxnSpPr>
        <p:spPr>
          <a:xfrm rot="5400000">
            <a:off x="7310438" y="4214813"/>
            <a:ext cx="500063" cy="357188"/>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rot="5400000">
            <a:off x="8489951" y="4394201"/>
            <a:ext cx="500062" cy="1587"/>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rot="16200000" flipH="1">
            <a:off x="9667876" y="4214814"/>
            <a:ext cx="500063" cy="357187"/>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024689" y="3500438"/>
            <a:ext cx="3500437" cy="85725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ja-JP" dirty="0">
                <a:effectLst>
                  <a:outerShdw blurRad="38100" dist="38100" dir="2700000" algn="tl">
                    <a:srgbClr val="000000">
                      <a:alpha val="43137"/>
                    </a:srgbClr>
                  </a:outerShdw>
                </a:effectLst>
              </a:rPr>
              <a:t>LINQ</a:t>
            </a:r>
            <a:r>
              <a:rPr lang="ja-JP" altLang="en-US" dirty="0">
                <a:effectLst>
                  <a:outerShdw blurRad="38100" dist="38100" dir="2700000" algn="tl">
                    <a:srgbClr val="000000">
                      <a:alpha val="43137"/>
                    </a:srgbClr>
                  </a:outerShdw>
                </a:effectLst>
              </a:rPr>
              <a:t> ライブラリ</a:t>
            </a:r>
            <a:endParaRPr lang="en-US" altLang="ja-JP" dirty="0">
              <a:effectLst>
                <a:outerShdw blurRad="38100" dist="38100" dir="2700000" algn="tl">
                  <a:srgbClr val="000000">
                    <a:alpha val="43137"/>
                  </a:srgbClr>
                </a:outerShdw>
              </a:effectLst>
            </a:endParaRPr>
          </a:p>
        </p:txBody>
      </p:sp>
      <p:cxnSp>
        <p:nvCxnSpPr>
          <p:cNvPr id="28" name="直線矢印コネクタ 27"/>
          <p:cNvCxnSpPr/>
          <p:nvPr/>
        </p:nvCxnSpPr>
        <p:spPr>
          <a:xfrm rot="5400000">
            <a:off x="8489951" y="3249614"/>
            <a:ext cx="500063" cy="1587"/>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 name="正方形/長方形 3"/>
          <p:cNvSpPr/>
          <p:nvPr/>
        </p:nvSpPr>
        <p:spPr>
          <a:xfrm>
            <a:off x="7024689" y="2214564"/>
            <a:ext cx="3500437" cy="92868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nchorCtr="1"/>
          <a:lstStyle/>
          <a:p>
            <a:pPr>
              <a:defRPr/>
            </a:pPr>
            <a:r>
              <a:rPr lang="en-US" altLang="ja-JP" sz="1400" dirty="0" err="1">
                <a:solidFill>
                  <a:schemeClr val="bg1"/>
                </a:solidFill>
              </a:rPr>
              <a:t>var</a:t>
            </a:r>
            <a:r>
              <a:rPr lang="en-US" altLang="ja-JP" sz="1400" dirty="0">
                <a:solidFill>
                  <a:schemeClr val="bg1"/>
                </a:solidFill>
              </a:rPr>
              <a:t> result = from x in </a:t>
            </a:r>
            <a:r>
              <a:rPr lang="en-US" altLang="ja-JP" sz="1400" dirty="0" err="1">
                <a:solidFill>
                  <a:schemeClr val="bg1"/>
                </a:solidFill>
              </a:rPr>
              <a:t>masterdata.products</a:t>
            </a:r>
            <a:endParaRPr lang="en-US" altLang="ja-JP" sz="1400" dirty="0">
              <a:solidFill>
                <a:schemeClr val="bg1"/>
              </a:solidFill>
            </a:endParaRPr>
          </a:p>
          <a:p>
            <a:pPr>
              <a:defRPr/>
            </a:pPr>
            <a:r>
              <a:rPr lang="en-US" altLang="ja-JP" sz="1400" dirty="0">
                <a:solidFill>
                  <a:schemeClr val="bg1"/>
                </a:solidFill>
              </a:rPr>
              <a:t>	where </a:t>
            </a:r>
            <a:r>
              <a:rPr lang="en-US" altLang="ja-JP" sz="1400" dirty="0" err="1">
                <a:solidFill>
                  <a:schemeClr val="bg1"/>
                </a:solidFill>
              </a:rPr>
              <a:t>x.category</a:t>
            </a:r>
            <a:r>
              <a:rPr lang="en-US" altLang="ja-JP" sz="1400" dirty="0">
                <a:solidFill>
                  <a:schemeClr val="bg1"/>
                </a:solidFill>
              </a:rPr>
              <a:t> == “book”</a:t>
            </a:r>
          </a:p>
          <a:p>
            <a:pPr>
              <a:defRPr/>
            </a:pPr>
            <a:r>
              <a:rPr lang="en-US" altLang="ja-JP" sz="1400" dirty="0">
                <a:solidFill>
                  <a:schemeClr val="bg1"/>
                </a:solidFill>
              </a:rPr>
              <a:t>	select x;</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a:latin typeface="Segoe"/>
              </a:rPr>
              <a:t>LINQ </a:t>
            </a:r>
            <a:r>
              <a:rPr kumimoji="1" lang="ja-JP" altLang="en-US">
                <a:latin typeface="Segoe"/>
              </a:rPr>
              <a:t>プロバイダ</a:t>
            </a:r>
            <a:endParaRPr lang="ja-JP" altLang="en-US" sz="2400" dirty="0">
              <a:latin typeface="Segoe"/>
            </a:endParaRPr>
          </a:p>
        </p:txBody>
      </p:sp>
      <p:grpSp>
        <p:nvGrpSpPr>
          <p:cNvPr id="3" name="Group 56"/>
          <p:cNvGrpSpPr>
            <a:grpSpLocks/>
          </p:cNvGrpSpPr>
          <p:nvPr/>
        </p:nvGrpSpPr>
        <p:grpSpPr bwMode="auto">
          <a:xfrm>
            <a:off x="2046970" y="2607591"/>
            <a:ext cx="8131175" cy="2357438"/>
            <a:chOff x="302" y="1430"/>
            <a:chExt cx="5122" cy="1485"/>
          </a:xfrm>
        </p:grpSpPr>
        <p:sp>
          <p:nvSpPr>
            <p:cNvPr id="5" name="Rounded Rectangle 17451"/>
            <p:cNvSpPr>
              <a:spLocks noChangeArrowheads="1"/>
            </p:cNvSpPr>
            <p:nvPr/>
          </p:nvSpPr>
          <p:spPr bwMode="auto">
            <a:xfrm>
              <a:off x="304" y="1468"/>
              <a:ext cx="5120" cy="1447"/>
            </a:xfrm>
            <a:prstGeom prst="roundRect">
              <a:avLst>
                <a:gd name="adj" fmla="val 9375"/>
              </a:avLst>
            </a:prstGeom>
            <a:solidFill>
              <a:srgbClr val="808080">
                <a:alpha val="25098"/>
              </a:srgbClr>
            </a:solidFill>
            <a:ln w="12700" algn="ctr">
              <a:solidFill>
                <a:schemeClr val="tx1"/>
              </a:solidFill>
              <a:round/>
              <a:headEnd type="none" w="sm" len="sm"/>
              <a:tailEnd type="none" w="sm" len="sm"/>
            </a:ln>
          </p:spPr>
          <p:txBody>
            <a:bodyPr vert="horz" wrap="none" lIns="91440" tIns="45720" rIns="91440" bIns="45720" numCol="1" anchor="t" anchorCtr="0" compatLnSpc="1">
              <a:prstTxWarp prst="textNoShape">
                <a:avLst/>
              </a:prstTxWarp>
            </a:bodyPr>
            <a:lstStyle/>
            <a:p>
              <a:pPr algn="ctr" eaLnBrk="1" hangingPunct="1"/>
              <a:endParaRPr lang="en-US" sz="2000">
                <a:effectLst>
                  <a:outerShdw blurRad="38100" dist="38100" dir="2700000" algn="tl">
                    <a:srgbClr val="FFFFFF"/>
                  </a:outerShdw>
                </a:effectLst>
              </a:endParaRPr>
            </a:p>
          </p:txBody>
        </p:sp>
        <p:sp>
          <p:nvSpPr>
            <p:cNvPr id="6" name="TextBox 39"/>
            <p:cNvSpPr txBox="1">
              <a:spLocks noChangeArrowheads="1"/>
            </p:cNvSpPr>
            <p:nvPr/>
          </p:nvSpPr>
          <p:spPr bwMode="auto">
            <a:xfrm>
              <a:off x="302" y="1430"/>
              <a:ext cx="5040" cy="368"/>
            </a:xfrm>
            <a:prstGeom prst="rect">
              <a:avLst/>
            </a:prstGeom>
            <a:noFill/>
            <a:ln w="12700" cap="flat" cmpd="sng" algn="ctr">
              <a:noFill/>
              <a:prstDash val="solid"/>
              <a:miter lim="800000"/>
              <a:headEnd type="none" w="med" len="med"/>
              <a:tailEnd type="none" w="med" len="med"/>
            </a:ln>
            <a:effectLst/>
          </p:spPr>
          <p:txBody>
            <a:bodyPr vert="horz" wrap="square" lIns="182880" tIns="137160" rIns="182880" bIns="137160" numCol="1" anchor="t" anchorCtr="0" compatLnSpc="1">
              <a:prstTxWarp prst="textNoShape">
                <a:avLst/>
              </a:prstTxWarp>
              <a:spAutoFit/>
            </a:bodyPr>
            <a:lstStyle/>
            <a:p>
              <a:pPr algn="ctr" eaLnBrk="1" hangingPunct="1"/>
              <a:r>
                <a:rPr lang="en-US" sz="2000" dirty="0">
                  <a:effectLst>
                    <a:outerShdw sx="1000" sy="1000" algn="tl">
                      <a:srgbClr val="C0C0C0"/>
                    </a:outerShdw>
                  </a:effectLst>
                </a:rPr>
                <a:t>LINQ </a:t>
              </a:r>
              <a:r>
                <a:rPr lang="ja-JP" altLang="en-US" sz="2000" dirty="0">
                  <a:effectLst>
                    <a:outerShdw sx="1000" sy="1000" algn="tl">
                      <a:srgbClr val="C0C0C0"/>
                    </a:outerShdw>
                  </a:effectLst>
                </a:rPr>
                <a:t>のデータソース</a:t>
              </a:r>
              <a:endParaRPr lang="en-US" sz="2000" dirty="0">
                <a:effectLst>
                  <a:outerShdw sx="1000" sy="1000" algn="tl">
                    <a:srgbClr val="C0C0C0"/>
                  </a:outerShdw>
                </a:effectLst>
              </a:endParaRPr>
            </a:p>
          </p:txBody>
        </p:sp>
      </p:grpSp>
      <p:grpSp>
        <p:nvGrpSpPr>
          <p:cNvPr id="4" name="Group 57"/>
          <p:cNvGrpSpPr>
            <a:grpSpLocks/>
          </p:cNvGrpSpPr>
          <p:nvPr/>
        </p:nvGrpSpPr>
        <p:grpSpPr bwMode="auto">
          <a:xfrm>
            <a:off x="2024745" y="3491829"/>
            <a:ext cx="1928813" cy="3225800"/>
            <a:chOff x="288" y="1987"/>
            <a:chExt cx="1215" cy="2032"/>
          </a:xfrm>
        </p:grpSpPr>
        <p:grpSp>
          <p:nvGrpSpPr>
            <p:cNvPr id="7" name="Group 42"/>
            <p:cNvGrpSpPr>
              <a:grpSpLocks/>
            </p:cNvGrpSpPr>
            <p:nvPr/>
          </p:nvGrpSpPr>
          <p:grpSpPr bwMode="auto">
            <a:xfrm>
              <a:off x="402" y="1987"/>
              <a:ext cx="894" cy="745"/>
              <a:chOff x="638178" y="3496454"/>
              <a:chExt cx="1419223" cy="1343834"/>
            </a:xfrm>
          </p:grpSpPr>
          <p:pic>
            <p:nvPicPr>
              <p:cNvPr id="17" name="Rectangle 17439"/>
              <p:cNvPicPr>
                <a:picLocks noChangeAspect="1" noChangeArrowheads="1"/>
              </p:cNvPicPr>
              <p:nvPr/>
            </p:nvPicPr>
            <p:blipFill>
              <a:blip r:embed="rId7" cstate="print"/>
              <a:srcRect/>
              <a:stretch>
                <a:fillRect/>
              </a:stretch>
            </p:blipFill>
            <p:spPr bwMode="auto">
              <a:xfrm>
                <a:off x="638178" y="3496454"/>
                <a:ext cx="1419223" cy="1343834"/>
              </a:xfrm>
              <a:prstGeom prst="rect">
                <a:avLst/>
              </a:prstGeom>
              <a:noFill/>
              <a:ln w="9525">
                <a:noFill/>
                <a:miter lim="800000"/>
                <a:headEnd/>
                <a:tailEnd/>
              </a:ln>
            </p:spPr>
          </p:pic>
          <p:sp>
            <p:nvSpPr>
              <p:cNvPr id="18" name="TextBox 17440"/>
              <p:cNvSpPr txBox="1">
                <a:spLocks noChangeArrowheads="1"/>
              </p:cNvSpPr>
              <p:nvPr/>
            </p:nvSpPr>
            <p:spPr bwMode="auto">
              <a:xfrm>
                <a:off x="711203" y="3626655"/>
                <a:ext cx="1289048" cy="11537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algn="ctr"/>
                <a:r>
                  <a:rPr lang="en-US" sz="2000" dirty="0">
                    <a:effectLst>
                      <a:outerShdw blurRad="63500" algn="ctr" rotWithShape="0">
                        <a:prstClr val="black">
                          <a:alpha val="60000"/>
                        </a:prstClr>
                      </a:outerShdw>
                    </a:effectLst>
                  </a:rPr>
                  <a:t>LINQ</a:t>
                </a:r>
              </a:p>
              <a:p>
                <a:pPr algn="ctr"/>
                <a:r>
                  <a:rPr lang="en-US" sz="2000" dirty="0">
                    <a:effectLst>
                      <a:outerShdw blurRad="63500" algn="ctr" rotWithShape="0">
                        <a:prstClr val="black">
                          <a:alpha val="60000"/>
                        </a:prstClr>
                      </a:outerShdw>
                    </a:effectLst>
                  </a:rPr>
                  <a:t>To Objects</a:t>
                </a:r>
              </a:p>
            </p:txBody>
          </p:sp>
        </p:grpSp>
        <p:grpSp>
          <p:nvGrpSpPr>
            <p:cNvPr id="8" name="Group 37"/>
            <p:cNvGrpSpPr>
              <a:grpSpLocks/>
            </p:cNvGrpSpPr>
            <p:nvPr/>
          </p:nvGrpSpPr>
          <p:grpSpPr bwMode="auto">
            <a:xfrm>
              <a:off x="288" y="3017"/>
              <a:ext cx="1215" cy="1002"/>
              <a:chOff x="446586" y="5407733"/>
              <a:chExt cx="1930860" cy="1823420"/>
            </a:xfrm>
          </p:grpSpPr>
          <p:grpSp>
            <p:nvGrpSpPr>
              <p:cNvPr id="9" name="Group 36"/>
              <p:cNvGrpSpPr>
                <a:grpSpLocks/>
              </p:cNvGrpSpPr>
              <p:nvPr/>
            </p:nvGrpSpPr>
            <p:grpSpPr bwMode="auto">
              <a:xfrm>
                <a:off x="865036" y="5407733"/>
                <a:ext cx="842789" cy="611410"/>
                <a:chOff x="865036" y="5216539"/>
                <a:chExt cx="842789" cy="611410"/>
              </a:xfrm>
            </p:grpSpPr>
            <p:sp>
              <p:nvSpPr>
                <p:cNvPr id="12" name="Oval 615429"/>
                <p:cNvSpPr>
                  <a:spLocks noChangeArrowheads="1"/>
                </p:cNvSpPr>
                <p:nvPr/>
              </p:nvSpPr>
              <p:spPr bwMode="auto">
                <a:xfrm>
                  <a:off x="1161837" y="5216539"/>
                  <a:ext cx="249187" cy="238071"/>
                </a:xfrm>
                <a:prstGeom prst="ellipse">
                  <a:avLst/>
                </a:prstGeom>
                <a:gradFill rotWithShape="1">
                  <a:gsLst>
                    <a:gs pos="0">
                      <a:schemeClr val="accent2">
                        <a:gamma/>
                        <a:shade val="46275"/>
                        <a:invGamma/>
                      </a:schemeClr>
                    </a:gs>
                    <a:gs pos="100000">
                      <a:schemeClr val="accent2"/>
                    </a:gs>
                  </a:gsLst>
                  <a:lin ang="2700000" scaled="1"/>
                </a:gradFill>
                <a:ln w="25400" cap="flat" cmpd="sng" algn="ctr">
                  <a:solidFill>
                    <a:schemeClr val="accent2"/>
                  </a:solidFill>
                  <a:prstDash val="solid"/>
                  <a:round/>
                  <a:headEnd type="none" w="med" len="med"/>
                  <a:tailEnd type="none" w="med" len="med"/>
                </a:ln>
                <a:effectLst/>
              </p:spPr>
              <p:txBody>
                <a:bodyPr vert="horz" wrap="square" lIns="91440" tIns="45720" rIns="91440" bIns="45720" numCol="1" anchor="ctr" anchorCtr="0" compatLnSpc="1">
                  <a:prstTxWarp prst="textNoShape">
                    <a:avLst/>
                  </a:prstTxWarp>
                </a:bodyPr>
                <a:lstStyle/>
                <a:p>
                  <a:pPr algn="l" eaLnBrk="1" hangingPunct="1"/>
                  <a:endParaRPr lang="en-US" sz="2000">
                    <a:solidFill>
                      <a:srgbClr val="000000"/>
                    </a:solidFill>
                  </a:endParaRPr>
                </a:p>
              </p:txBody>
            </p:sp>
            <p:sp>
              <p:nvSpPr>
                <p:cNvPr id="13" name="Oval 615430"/>
                <p:cNvSpPr>
                  <a:spLocks noChangeArrowheads="1"/>
                </p:cNvSpPr>
                <p:nvPr/>
              </p:nvSpPr>
              <p:spPr bwMode="auto">
                <a:xfrm>
                  <a:off x="865036" y="5591681"/>
                  <a:ext cx="247599" cy="236268"/>
                </a:xfrm>
                <a:prstGeom prst="ellipse">
                  <a:avLst/>
                </a:prstGeom>
                <a:gradFill rotWithShape="1">
                  <a:gsLst>
                    <a:gs pos="0">
                      <a:schemeClr val="accent2">
                        <a:gamma/>
                        <a:shade val="46275"/>
                        <a:invGamma/>
                      </a:schemeClr>
                    </a:gs>
                    <a:gs pos="100000">
                      <a:schemeClr val="accent2"/>
                    </a:gs>
                  </a:gsLst>
                  <a:lin ang="2700000" scaled="1"/>
                </a:gradFill>
                <a:ln w="25400" cap="flat" cmpd="sng" algn="ctr">
                  <a:solidFill>
                    <a:schemeClr val="accent2"/>
                  </a:solidFill>
                  <a:prstDash val="solid"/>
                  <a:round/>
                  <a:headEnd type="none" w="med" len="med"/>
                  <a:tailEnd type="none" w="med" len="med"/>
                </a:ln>
                <a:effectLst/>
              </p:spPr>
              <p:txBody>
                <a:bodyPr vert="horz" wrap="square" lIns="91440" tIns="45720" rIns="91440" bIns="45720" numCol="1" anchor="ctr" anchorCtr="0" compatLnSpc="1">
                  <a:prstTxWarp prst="textNoShape">
                    <a:avLst/>
                  </a:prstTxWarp>
                </a:bodyPr>
                <a:lstStyle/>
                <a:p>
                  <a:pPr algn="l" eaLnBrk="1" hangingPunct="1"/>
                  <a:endParaRPr lang="en-US" sz="2000">
                    <a:solidFill>
                      <a:srgbClr val="000000"/>
                    </a:solidFill>
                  </a:endParaRPr>
                </a:p>
              </p:txBody>
            </p:sp>
            <p:sp>
              <p:nvSpPr>
                <p:cNvPr id="14" name="Oval 615431"/>
                <p:cNvSpPr>
                  <a:spLocks noChangeArrowheads="1"/>
                </p:cNvSpPr>
                <p:nvPr/>
              </p:nvSpPr>
              <p:spPr bwMode="auto">
                <a:xfrm>
                  <a:off x="1460226" y="5591681"/>
                  <a:ext cx="247599" cy="236268"/>
                </a:xfrm>
                <a:prstGeom prst="ellipse">
                  <a:avLst/>
                </a:prstGeom>
                <a:gradFill rotWithShape="1">
                  <a:gsLst>
                    <a:gs pos="0">
                      <a:schemeClr val="accent2">
                        <a:gamma/>
                        <a:shade val="46275"/>
                        <a:invGamma/>
                      </a:schemeClr>
                    </a:gs>
                    <a:gs pos="100000">
                      <a:schemeClr val="accent2"/>
                    </a:gs>
                  </a:gsLst>
                  <a:lin ang="2700000" scaled="1"/>
                </a:gradFill>
                <a:ln w="25400" cap="flat" cmpd="sng" algn="ctr">
                  <a:solidFill>
                    <a:schemeClr val="accent2"/>
                  </a:solidFill>
                  <a:prstDash val="solid"/>
                  <a:round/>
                  <a:headEnd type="none" w="med" len="med"/>
                  <a:tailEnd type="none" w="med" len="med"/>
                </a:ln>
                <a:effectLst/>
              </p:spPr>
              <p:txBody>
                <a:bodyPr vert="horz" wrap="square" lIns="91440" tIns="45720" rIns="91440" bIns="45720" numCol="1" anchor="ctr" anchorCtr="0" compatLnSpc="1">
                  <a:prstTxWarp prst="textNoShape">
                    <a:avLst/>
                  </a:prstTxWarp>
                </a:bodyPr>
                <a:lstStyle/>
                <a:p>
                  <a:pPr algn="l" eaLnBrk="1" hangingPunct="1"/>
                  <a:endParaRPr lang="en-US" sz="2000">
                    <a:solidFill>
                      <a:srgbClr val="000000"/>
                    </a:solidFill>
                  </a:endParaRPr>
                </a:p>
              </p:txBody>
            </p:sp>
            <p:cxnSp>
              <p:nvCxnSpPr>
                <p:cNvPr id="15" name="Straight Arrow Connector 17437"/>
                <p:cNvCxnSpPr>
                  <a:cxnSpLocks noChangeShapeType="1"/>
                </p:cNvCxnSpPr>
                <p:nvPr/>
              </p:nvCxnSpPr>
              <p:spPr bwMode="auto">
                <a:xfrm flipV="1">
                  <a:off x="1076800" y="5427837"/>
                  <a:ext cx="121761" cy="189473"/>
                </a:xfrm>
                <a:prstGeom prst="straightConnector1">
                  <a:avLst/>
                </a:prstGeom>
                <a:noFill/>
                <a:ln w="25400" algn="ctr">
                  <a:solidFill>
                    <a:schemeClr val="accent2"/>
                  </a:solidFill>
                  <a:round/>
                  <a:headEnd/>
                  <a:tailEnd/>
                </a:ln>
              </p:spPr>
            </p:cxnSp>
            <p:cxnSp>
              <p:nvCxnSpPr>
                <p:cNvPr id="16" name="Straight Arrow Connector 17438"/>
                <p:cNvCxnSpPr>
                  <a:cxnSpLocks noChangeShapeType="1"/>
                </p:cNvCxnSpPr>
                <p:nvPr/>
              </p:nvCxnSpPr>
              <p:spPr bwMode="auto">
                <a:xfrm flipH="1" flipV="1">
                  <a:off x="1373980" y="5427837"/>
                  <a:ext cx="121761" cy="189473"/>
                </a:xfrm>
                <a:prstGeom prst="straightConnector1">
                  <a:avLst/>
                </a:prstGeom>
                <a:noFill/>
                <a:ln w="25400" algn="ctr">
                  <a:solidFill>
                    <a:schemeClr val="accent2"/>
                  </a:solidFill>
                  <a:round/>
                  <a:headEnd/>
                  <a:tailEnd/>
                </a:ln>
              </p:spPr>
            </p:cxnSp>
          </p:grpSp>
          <p:sp>
            <p:nvSpPr>
              <p:cNvPr id="11" name="TextBox 615434"/>
              <p:cNvSpPr txBox="1">
                <a:spLocks noChangeArrowheads="1"/>
              </p:cNvSpPr>
              <p:nvPr/>
            </p:nvSpPr>
            <p:spPr bwMode="auto">
              <a:xfrm>
                <a:off x="446586" y="6208272"/>
                <a:ext cx="1930860" cy="1022881"/>
              </a:xfrm>
              <a:prstGeom prst="rect">
                <a:avLst/>
              </a:prstGeom>
              <a:noFill/>
              <a:ln w="12700" cap="flat" cmpd="sng" algn="ctr">
                <a:noFill/>
                <a:prstDash val="solid"/>
                <a:miter lim="800000"/>
                <a:headEnd type="none" w="med" len="med"/>
                <a:tailEnd type="none" w="med" len="med"/>
              </a:ln>
              <a:effectLst/>
            </p:spPr>
            <p:txBody>
              <a:bodyPr vert="horz" wrap="square" lIns="182880" tIns="137160" rIns="182880" bIns="137160" numCol="1" anchor="t" anchorCtr="0" compatLnSpc="1">
                <a:prstTxWarp prst="textNoShape">
                  <a:avLst/>
                </a:prstTxWarp>
                <a:spAutoFit/>
              </a:bodyPr>
              <a:lstStyle/>
              <a:p>
                <a:pPr algn="ctr" eaLnBrk="1" hangingPunct="1"/>
                <a:r>
                  <a:rPr lang="ja-JP" altLang="en-US" sz="2000" b="1" dirty="0">
                    <a:effectLst>
                      <a:outerShdw blurRad="38100" dist="38100" dir="2700000" sx="1000" sy="1000" algn="tl">
                        <a:srgbClr val="C0C0C0"/>
                      </a:outerShdw>
                    </a:effectLst>
                  </a:rPr>
                  <a:t>メモリ内のオブジェクト</a:t>
                </a:r>
                <a:endParaRPr lang="en-US" sz="2000" b="1" dirty="0">
                  <a:effectLst>
                    <a:outerShdw blurRad="38100" dist="38100" dir="2700000" sx="1000" sy="1000" algn="tl">
                      <a:srgbClr val="C0C0C0"/>
                    </a:outerShdw>
                  </a:effectLst>
                </a:endParaRPr>
              </a:p>
            </p:txBody>
          </p:sp>
        </p:grpSp>
      </p:grpSp>
      <p:grpSp>
        <p:nvGrpSpPr>
          <p:cNvPr id="10" name="Group 59"/>
          <p:cNvGrpSpPr>
            <a:grpSpLocks/>
          </p:cNvGrpSpPr>
          <p:nvPr/>
        </p:nvGrpSpPr>
        <p:grpSpPr bwMode="auto">
          <a:xfrm>
            <a:off x="8628745" y="3491830"/>
            <a:ext cx="1514475" cy="3392488"/>
            <a:chOff x="4448" y="1987"/>
            <a:chExt cx="954" cy="2137"/>
          </a:xfrm>
        </p:grpSpPr>
        <p:grpSp>
          <p:nvGrpSpPr>
            <p:cNvPr id="19" name="Group 61"/>
            <p:cNvGrpSpPr>
              <a:grpSpLocks/>
            </p:cNvGrpSpPr>
            <p:nvPr/>
          </p:nvGrpSpPr>
          <p:grpSpPr bwMode="auto">
            <a:xfrm>
              <a:off x="4448" y="1987"/>
              <a:ext cx="894" cy="745"/>
              <a:chOff x="638178" y="3496454"/>
              <a:chExt cx="1419223" cy="1343834"/>
            </a:xfrm>
          </p:grpSpPr>
          <p:pic>
            <p:nvPicPr>
              <p:cNvPr id="24" name="Rectangle 17441"/>
              <p:cNvPicPr>
                <a:picLocks noChangeAspect="1" noChangeArrowheads="1"/>
              </p:cNvPicPr>
              <p:nvPr/>
            </p:nvPicPr>
            <p:blipFill>
              <a:blip r:embed="rId7" cstate="print"/>
              <a:srcRect/>
              <a:stretch>
                <a:fillRect/>
              </a:stretch>
            </p:blipFill>
            <p:spPr bwMode="auto">
              <a:xfrm>
                <a:off x="638178" y="3496454"/>
                <a:ext cx="1419223" cy="1343834"/>
              </a:xfrm>
              <a:prstGeom prst="rect">
                <a:avLst/>
              </a:prstGeom>
              <a:noFill/>
              <a:ln w="9525">
                <a:noFill/>
                <a:miter lim="800000"/>
                <a:headEnd/>
                <a:tailEnd/>
              </a:ln>
            </p:spPr>
          </p:pic>
          <p:sp>
            <p:nvSpPr>
              <p:cNvPr id="25" name="TextBox 17442"/>
              <p:cNvSpPr txBox="1">
                <a:spLocks noChangeArrowheads="1"/>
              </p:cNvSpPr>
              <p:nvPr/>
            </p:nvSpPr>
            <p:spPr bwMode="auto">
              <a:xfrm>
                <a:off x="909323" y="3612229"/>
                <a:ext cx="984248" cy="115375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algn="ctr"/>
                <a:r>
                  <a:rPr lang="en-US" sz="2000" dirty="0">
                    <a:effectLst>
                      <a:outerShdw blurRad="63500" algn="ctr" rotWithShape="0">
                        <a:prstClr val="black">
                          <a:alpha val="60000"/>
                        </a:prstClr>
                      </a:outerShdw>
                    </a:effectLst>
                  </a:rPr>
                  <a:t>LINQ</a:t>
                </a:r>
              </a:p>
              <a:p>
                <a:pPr algn="ctr"/>
                <a:r>
                  <a:rPr lang="en-US" sz="2000" dirty="0">
                    <a:effectLst>
                      <a:outerShdw blurRad="63500" algn="ctr" rotWithShape="0">
                        <a:prstClr val="black">
                          <a:alpha val="60000"/>
                        </a:prstClr>
                      </a:outerShdw>
                    </a:effectLst>
                  </a:rPr>
                  <a:t>To XML</a:t>
                </a:r>
              </a:p>
            </p:txBody>
          </p:sp>
        </p:grpSp>
        <p:grpSp>
          <p:nvGrpSpPr>
            <p:cNvPr id="20" name="Group 42"/>
            <p:cNvGrpSpPr>
              <a:grpSpLocks/>
            </p:cNvGrpSpPr>
            <p:nvPr/>
          </p:nvGrpSpPr>
          <p:grpSpPr bwMode="auto">
            <a:xfrm>
              <a:off x="4552" y="2990"/>
              <a:ext cx="850" cy="1138"/>
              <a:chOff x="7236771" y="5393516"/>
              <a:chExt cx="1351158" cy="2052319"/>
            </a:xfrm>
          </p:grpSpPr>
          <p:sp>
            <p:nvSpPr>
              <p:cNvPr id="22" name="Folded Corner 615438"/>
              <p:cNvSpPr>
                <a:spLocks noChangeArrowheads="1"/>
              </p:cNvSpPr>
              <p:nvPr>
                <p:custDataLst>
                  <p:tags r:id="rId4"/>
                </p:custDataLst>
              </p:nvPr>
            </p:nvSpPr>
            <p:spPr bwMode="auto">
              <a:xfrm>
                <a:off x="7313048" y="5393516"/>
                <a:ext cx="1111436" cy="1030113"/>
              </a:xfrm>
              <a:prstGeom prst="foldedCorner">
                <a:avLst>
                  <a:gd name="adj" fmla="val 25957"/>
                </a:avLst>
              </a:prstGeom>
              <a:solidFill>
                <a:srgbClr val="007233"/>
              </a:solidFill>
              <a:ln w="25400" cap="flat" cmpd="sng" algn="ctr">
                <a:noFill/>
                <a:prstDash val="solid"/>
                <a:round/>
                <a:headEnd type="none" w="med" len="med"/>
                <a:tailEnd type="none" w="med" len="med"/>
              </a:ln>
              <a:effectLst/>
              <a:extLst>
                <a:ext uri="{91240B29-F687-4F45-9708-019B960494DF}">
                  <a14:hiddenLine xmlns:a14="http://schemas.microsoft.com/office/drawing/2010/main" w="25400" cap="flat" cmpd="sng" algn="ctr">
                    <a:solidFill>
                      <a:schemeClr val="accent2"/>
                    </a:solidFill>
                    <a:prstDash val="solid"/>
                    <a:round/>
                    <a:headEnd type="none" w="med" len="med"/>
                    <a:tailEnd type="none" w="med" len="med"/>
                  </a14:hiddenLine>
                </a:ext>
              </a:extLst>
            </p:spPr>
            <p:txBody>
              <a:bodyPr vert="horz" wrap="square" lIns="91440" tIns="45720" rIns="91440" bIns="45720" numCol="1" anchor="ctr" anchorCtr="0" compatLnSpc="1">
                <a:prstTxWarp prst="textNoShape">
                  <a:avLst/>
                </a:prstTxWarp>
              </a:bodyPr>
              <a:lstStyle/>
              <a:p>
                <a:pPr algn="l" eaLnBrk="1" hangingPunct="1"/>
                <a:endParaRPr lang="en-US" sz="900" dirty="0">
                  <a:solidFill>
                    <a:srgbClr val="FFFFFF"/>
                  </a:solidFill>
                </a:endParaRPr>
              </a:p>
              <a:p>
                <a:pPr algn="l" eaLnBrk="1" hangingPunct="1"/>
                <a:r>
                  <a:rPr lang="en-US" sz="900" dirty="0">
                    <a:solidFill>
                      <a:srgbClr val="FFFFFF"/>
                    </a:solidFill>
                  </a:rPr>
                  <a:t>&lt;book&gt;</a:t>
                </a:r>
              </a:p>
              <a:p>
                <a:pPr algn="l" eaLnBrk="1" hangingPunct="1"/>
                <a:r>
                  <a:rPr lang="en-US" sz="900" dirty="0">
                    <a:solidFill>
                      <a:srgbClr val="FFFFFF"/>
                    </a:solidFill>
                  </a:rPr>
                  <a:t>    &lt;title/&gt;</a:t>
                </a:r>
              </a:p>
              <a:p>
                <a:pPr algn="l" eaLnBrk="1" hangingPunct="1"/>
                <a:r>
                  <a:rPr lang="en-US" sz="900" dirty="0">
                    <a:solidFill>
                      <a:srgbClr val="FFFFFF"/>
                    </a:solidFill>
                  </a:rPr>
                  <a:t>    &lt;author/&gt;</a:t>
                </a:r>
              </a:p>
              <a:p>
                <a:pPr algn="l" eaLnBrk="1" hangingPunct="1"/>
                <a:r>
                  <a:rPr lang="en-US" sz="900" dirty="0">
                    <a:solidFill>
                      <a:srgbClr val="FFFFFF"/>
                    </a:solidFill>
                  </a:rPr>
                  <a:t>    &lt;price/&gt;</a:t>
                </a:r>
              </a:p>
              <a:p>
                <a:pPr algn="l" eaLnBrk="1" hangingPunct="1"/>
                <a:r>
                  <a:rPr lang="en-US" sz="900" dirty="0">
                    <a:solidFill>
                      <a:srgbClr val="FFFFFF"/>
                    </a:solidFill>
                  </a:rPr>
                  <a:t>&lt;/book&gt;</a:t>
                </a:r>
              </a:p>
            </p:txBody>
          </p:sp>
          <p:sp>
            <p:nvSpPr>
              <p:cNvPr id="23" name="TextBox 615439"/>
              <p:cNvSpPr txBox="1">
                <a:spLocks noChangeArrowheads="1"/>
              </p:cNvSpPr>
              <p:nvPr/>
            </p:nvSpPr>
            <p:spPr bwMode="auto">
              <a:xfrm>
                <a:off x="7236771" y="6430755"/>
                <a:ext cx="1351158" cy="1015080"/>
              </a:xfrm>
              <a:prstGeom prst="rect">
                <a:avLst/>
              </a:prstGeom>
              <a:noFill/>
              <a:ln w="12700" cap="flat" cmpd="sng" algn="ctr">
                <a:noFill/>
                <a:prstDash val="solid"/>
                <a:miter lim="800000"/>
                <a:headEnd type="none" w="med" len="med"/>
                <a:tailEnd type="none" w="med" len="med"/>
              </a:ln>
              <a:effectLst/>
            </p:spPr>
            <p:txBody>
              <a:bodyPr vert="horz" wrap="square" lIns="182880" tIns="137160" rIns="182880" bIns="137160" numCol="1" anchor="t" anchorCtr="0" compatLnSpc="1">
                <a:prstTxWarp prst="textNoShape">
                  <a:avLst/>
                </a:prstTxWarp>
                <a:spAutoFit/>
              </a:bodyPr>
              <a:lstStyle/>
              <a:p>
                <a:pPr algn="ctr" eaLnBrk="1" hangingPunct="1"/>
                <a:r>
                  <a:rPr lang="en-US" sz="2000" b="1" dirty="0">
                    <a:effectLst>
                      <a:outerShdw blurRad="38100" dist="38100" dir="2700000" sx="1000" sy="1000" algn="tl">
                        <a:srgbClr val="C0C0C0"/>
                      </a:outerShdw>
                    </a:effectLst>
                  </a:rPr>
                  <a:t>XML</a:t>
                </a:r>
              </a:p>
              <a:p>
                <a:pPr algn="ctr" eaLnBrk="1" hangingPunct="1"/>
                <a:r>
                  <a:rPr lang="ja-JP" altLang="en-US" sz="2000" b="1" dirty="0">
                    <a:effectLst>
                      <a:outerShdw blurRad="38100" dist="38100" dir="2700000" sx="1000" sy="1000" algn="tl">
                        <a:srgbClr val="C0C0C0"/>
                      </a:outerShdw>
                    </a:effectLst>
                  </a:rPr>
                  <a:t>データ</a:t>
                </a:r>
                <a:endParaRPr lang="en-US" sz="2000" b="1" dirty="0">
                  <a:effectLst>
                    <a:outerShdw blurRad="38100" dist="38100" dir="2700000" sx="1000" sy="1000" algn="tl">
                      <a:srgbClr val="C0C0C0"/>
                    </a:outerShdw>
                  </a:effectLst>
                </a:endParaRPr>
              </a:p>
            </p:txBody>
          </p:sp>
        </p:grpSp>
      </p:grpSp>
      <p:grpSp>
        <p:nvGrpSpPr>
          <p:cNvPr id="21" name="Group 58"/>
          <p:cNvGrpSpPr>
            <a:grpSpLocks/>
          </p:cNvGrpSpPr>
          <p:nvPr/>
        </p:nvGrpSpPr>
        <p:grpSpPr bwMode="auto">
          <a:xfrm>
            <a:off x="3721783" y="3069554"/>
            <a:ext cx="4829175" cy="3665538"/>
            <a:chOff x="1357" y="1721"/>
            <a:chExt cx="3042" cy="2309"/>
          </a:xfrm>
        </p:grpSpPr>
        <p:grpSp>
          <p:nvGrpSpPr>
            <p:cNvPr id="26" name="Group 51"/>
            <p:cNvGrpSpPr>
              <a:grpSpLocks/>
            </p:cNvGrpSpPr>
            <p:nvPr/>
          </p:nvGrpSpPr>
          <p:grpSpPr bwMode="auto">
            <a:xfrm>
              <a:off x="1357" y="1721"/>
              <a:ext cx="3042" cy="1138"/>
              <a:chOff x="2151783" y="3001374"/>
              <a:chExt cx="4779142" cy="2168890"/>
            </a:xfrm>
          </p:grpSpPr>
          <p:sp>
            <p:nvSpPr>
              <p:cNvPr id="43" name="Rounded Rectangle 50"/>
              <p:cNvSpPr>
                <a:spLocks noChangeArrowheads="1"/>
              </p:cNvSpPr>
              <p:nvPr/>
            </p:nvSpPr>
            <p:spPr bwMode="auto">
              <a:xfrm>
                <a:off x="2151783" y="3085233"/>
                <a:ext cx="4779142" cy="2085031"/>
              </a:xfrm>
              <a:prstGeom prst="roundRect">
                <a:avLst>
                  <a:gd name="adj" fmla="val 9375"/>
                </a:avLst>
              </a:prstGeom>
              <a:solidFill>
                <a:schemeClr val="accent2">
                  <a:shade val="50000"/>
                  <a:alpha val="25098"/>
                </a:schemeClr>
              </a:solidFill>
              <a:ln w="12700" cap="flat" cmpd="sng" algn="ctr">
                <a:solidFill>
                  <a:schemeClr val="tx1"/>
                </a:solidFill>
                <a:prstDash val="solid"/>
                <a:round/>
                <a:headEnd type="none" w="sm" len="sm"/>
                <a:tailEnd type="none" w="sm" len="sm"/>
              </a:ln>
              <a:effectLst/>
            </p:spPr>
            <p:txBody>
              <a:bodyPr vert="horz" wrap="none" lIns="91440" tIns="45720" rIns="91440" bIns="45720" numCol="1" anchor="t" anchorCtr="0" compatLnSpc="1">
                <a:prstTxWarp prst="textNoShape">
                  <a:avLst/>
                </a:prstTxWarp>
              </a:bodyPr>
              <a:lstStyle/>
              <a:p>
                <a:pPr algn="ctr" eaLnBrk="1" hangingPunct="1"/>
                <a:endParaRPr lang="en-US" sz="2000">
                  <a:effectLst>
                    <a:outerShdw blurRad="38100" dist="38100" dir="2700000" algn="tl">
                      <a:srgbClr val="FFFFFF"/>
                    </a:outerShdw>
                  </a:effectLst>
                </a:endParaRPr>
              </a:p>
            </p:txBody>
          </p:sp>
          <p:sp>
            <p:nvSpPr>
              <p:cNvPr id="44" name="TextBox 54"/>
              <p:cNvSpPr txBox="1">
                <a:spLocks noChangeArrowheads="1"/>
              </p:cNvSpPr>
              <p:nvPr/>
            </p:nvSpPr>
            <p:spPr bwMode="auto">
              <a:xfrm>
                <a:off x="2151783" y="3001374"/>
                <a:ext cx="4779142" cy="702054"/>
              </a:xfrm>
              <a:prstGeom prst="rect">
                <a:avLst/>
              </a:prstGeom>
              <a:noFill/>
              <a:ln w="12700" cap="flat" cmpd="sng" algn="ctr">
                <a:noFill/>
                <a:prstDash val="solid"/>
                <a:miter lim="800000"/>
                <a:headEnd type="none" w="med" len="med"/>
                <a:tailEnd type="none" w="med" len="med"/>
              </a:ln>
              <a:effectLst/>
            </p:spPr>
            <p:txBody>
              <a:bodyPr vert="horz" wrap="square" lIns="182880" tIns="137160" rIns="182880" bIns="137160" numCol="1" anchor="t" anchorCtr="0" compatLnSpc="1">
                <a:prstTxWarp prst="textNoShape">
                  <a:avLst/>
                </a:prstTxWarp>
                <a:spAutoFit/>
              </a:bodyPr>
              <a:lstStyle/>
              <a:p>
                <a:pPr algn="ctr" eaLnBrk="1" hangingPunct="1"/>
                <a:r>
                  <a:rPr lang="en-US" sz="2000" dirty="0"/>
                  <a:t>LINQ</a:t>
                </a:r>
                <a:r>
                  <a:rPr lang="ja-JP" altLang="en-US" sz="2000" dirty="0"/>
                  <a:t>と</a:t>
                </a:r>
                <a:r>
                  <a:rPr lang="en-US" sz="2000" dirty="0"/>
                  <a:t>ADO.NET</a:t>
                </a:r>
              </a:p>
            </p:txBody>
          </p:sp>
        </p:grpSp>
        <p:grpSp>
          <p:nvGrpSpPr>
            <p:cNvPr id="27" name="Group 44"/>
            <p:cNvGrpSpPr>
              <a:grpSpLocks/>
            </p:cNvGrpSpPr>
            <p:nvPr/>
          </p:nvGrpSpPr>
          <p:grpSpPr bwMode="auto">
            <a:xfrm>
              <a:off x="1464" y="2045"/>
              <a:ext cx="899" cy="745"/>
              <a:chOff x="638178" y="3496454"/>
              <a:chExt cx="1426526" cy="1343834"/>
            </a:xfrm>
          </p:grpSpPr>
          <p:pic>
            <p:nvPicPr>
              <p:cNvPr id="41" name="Rectangle 17447"/>
              <p:cNvPicPr>
                <a:picLocks noChangeAspect="1" noChangeArrowheads="1"/>
              </p:cNvPicPr>
              <p:nvPr/>
            </p:nvPicPr>
            <p:blipFill>
              <a:blip r:embed="rId7" cstate="print"/>
              <a:srcRect/>
              <a:stretch>
                <a:fillRect/>
              </a:stretch>
            </p:blipFill>
            <p:spPr bwMode="auto">
              <a:xfrm>
                <a:off x="638178" y="3496454"/>
                <a:ext cx="1419223" cy="1343834"/>
              </a:xfrm>
              <a:prstGeom prst="rect">
                <a:avLst/>
              </a:prstGeom>
              <a:noFill/>
              <a:ln w="9525">
                <a:noFill/>
                <a:miter lim="800000"/>
                <a:headEnd/>
                <a:tailEnd/>
              </a:ln>
            </p:spPr>
          </p:pic>
          <p:sp>
            <p:nvSpPr>
              <p:cNvPr id="42" name="TextBox 17448"/>
              <p:cNvSpPr txBox="1">
                <a:spLocks noChangeArrowheads="1"/>
              </p:cNvSpPr>
              <p:nvPr/>
            </p:nvSpPr>
            <p:spPr bwMode="auto">
              <a:xfrm>
                <a:off x="648656" y="3592031"/>
                <a:ext cx="1416048" cy="11537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algn="ctr"/>
                <a:r>
                  <a:rPr lang="en-US" sz="2000" dirty="0">
                    <a:effectLst>
                      <a:outerShdw blurRad="63500" algn="ctr" rotWithShape="0">
                        <a:prstClr val="black">
                          <a:alpha val="60000"/>
                        </a:prstClr>
                      </a:outerShdw>
                    </a:effectLst>
                  </a:rPr>
                  <a:t>LINQ</a:t>
                </a:r>
              </a:p>
              <a:p>
                <a:pPr algn="ctr"/>
                <a:r>
                  <a:rPr lang="en-US" sz="2000" dirty="0">
                    <a:effectLst>
                      <a:outerShdw blurRad="63500" algn="ctr" rotWithShape="0">
                        <a:prstClr val="black">
                          <a:alpha val="60000"/>
                        </a:prstClr>
                      </a:outerShdw>
                    </a:effectLst>
                  </a:rPr>
                  <a:t>To Datasets</a:t>
                </a:r>
              </a:p>
            </p:txBody>
          </p:sp>
        </p:grpSp>
        <p:grpSp>
          <p:nvGrpSpPr>
            <p:cNvPr id="28" name="Group 53"/>
            <p:cNvGrpSpPr>
              <a:grpSpLocks/>
            </p:cNvGrpSpPr>
            <p:nvPr/>
          </p:nvGrpSpPr>
          <p:grpSpPr bwMode="auto">
            <a:xfrm>
              <a:off x="2445" y="2045"/>
              <a:ext cx="894" cy="745"/>
              <a:chOff x="638178" y="3496454"/>
              <a:chExt cx="1419223" cy="1343834"/>
            </a:xfrm>
          </p:grpSpPr>
          <p:pic>
            <p:nvPicPr>
              <p:cNvPr id="39" name="Rectangle 17445"/>
              <p:cNvPicPr>
                <a:picLocks noChangeAspect="1" noChangeArrowheads="1"/>
              </p:cNvPicPr>
              <p:nvPr/>
            </p:nvPicPr>
            <p:blipFill>
              <a:blip r:embed="rId7" cstate="print"/>
              <a:srcRect/>
              <a:stretch>
                <a:fillRect/>
              </a:stretch>
            </p:blipFill>
            <p:spPr bwMode="auto">
              <a:xfrm>
                <a:off x="638178" y="3496454"/>
                <a:ext cx="1419223" cy="1343834"/>
              </a:xfrm>
              <a:prstGeom prst="rect">
                <a:avLst/>
              </a:prstGeom>
              <a:noFill/>
              <a:ln w="9525">
                <a:noFill/>
                <a:miter lim="800000"/>
                <a:headEnd/>
                <a:tailEnd/>
              </a:ln>
            </p:spPr>
          </p:pic>
          <p:sp>
            <p:nvSpPr>
              <p:cNvPr id="40" name="TextBox 17446"/>
              <p:cNvSpPr txBox="1">
                <a:spLocks noChangeArrowheads="1"/>
              </p:cNvSpPr>
              <p:nvPr/>
            </p:nvSpPr>
            <p:spPr bwMode="auto">
              <a:xfrm>
                <a:off x="883605" y="3626607"/>
                <a:ext cx="894923" cy="1154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algn="ctr"/>
                <a:r>
                  <a:rPr lang="en-US" sz="2000" dirty="0">
                    <a:effectLst>
                      <a:outerShdw blurRad="63500" algn="ctr" rotWithShape="0">
                        <a:prstClr val="black">
                          <a:alpha val="60000"/>
                        </a:prstClr>
                      </a:outerShdw>
                    </a:effectLst>
                  </a:rPr>
                  <a:t>LINQ</a:t>
                </a:r>
              </a:p>
              <a:p>
                <a:pPr algn="ctr"/>
                <a:r>
                  <a:rPr lang="en-US" sz="2000" dirty="0">
                    <a:effectLst>
                      <a:outerShdw blurRad="63500" algn="ctr" rotWithShape="0">
                        <a:prstClr val="black">
                          <a:alpha val="60000"/>
                        </a:prstClr>
                      </a:outerShdw>
                    </a:effectLst>
                  </a:rPr>
                  <a:t>To SQL</a:t>
                </a:r>
              </a:p>
            </p:txBody>
          </p:sp>
        </p:grpSp>
        <p:grpSp>
          <p:nvGrpSpPr>
            <p:cNvPr id="29" name="Group 58"/>
            <p:cNvGrpSpPr>
              <a:grpSpLocks/>
            </p:cNvGrpSpPr>
            <p:nvPr/>
          </p:nvGrpSpPr>
          <p:grpSpPr bwMode="auto">
            <a:xfrm>
              <a:off x="3426" y="2045"/>
              <a:ext cx="894" cy="745"/>
              <a:chOff x="638178" y="3496454"/>
              <a:chExt cx="1419223" cy="1343834"/>
            </a:xfrm>
          </p:grpSpPr>
          <p:pic>
            <p:nvPicPr>
              <p:cNvPr id="37" name="Rectangle 17443"/>
              <p:cNvPicPr>
                <a:picLocks noChangeAspect="1" noChangeArrowheads="1"/>
              </p:cNvPicPr>
              <p:nvPr/>
            </p:nvPicPr>
            <p:blipFill>
              <a:blip r:embed="rId7" cstate="print"/>
              <a:srcRect/>
              <a:stretch>
                <a:fillRect/>
              </a:stretch>
            </p:blipFill>
            <p:spPr bwMode="auto">
              <a:xfrm>
                <a:off x="638178" y="3496454"/>
                <a:ext cx="1419223" cy="1343834"/>
              </a:xfrm>
              <a:prstGeom prst="rect">
                <a:avLst/>
              </a:prstGeom>
              <a:noFill/>
              <a:ln w="9525">
                <a:noFill/>
                <a:miter lim="800000"/>
                <a:headEnd/>
                <a:tailEnd/>
              </a:ln>
            </p:spPr>
          </p:pic>
          <p:sp>
            <p:nvSpPr>
              <p:cNvPr id="38" name="TextBox 17444"/>
              <p:cNvSpPr txBox="1">
                <a:spLocks noChangeArrowheads="1"/>
              </p:cNvSpPr>
              <p:nvPr/>
            </p:nvSpPr>
            <p:spPr bwMode="auto">
              <a:xfrm>
                <a:off x="721680" y="3592031"/>
                <a:ext cx="1263649" cy="11537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algn="ctr"/>
                <a:r>
                  <a:rPr lang="en-US" sz="2000" dirty="0">
                    <a:effectLst>
                      <a:outerShdw blurRad="63500" algn="ctr" rotWithShape="0">
                        <a:prstClr val="black">
                          <a:alpha val="60000"/>
                        </a:prstClr>
                      </a:outerShdw>
                    </a:effectLst>
                  </a:rPr>
                  <a:t>LINQ</a:t>
                </a:r>
              </a:p>
              <a:p>
                <a:pPr algn="ctr"/>
                <a:r>
                  <a:rPr lang="en-US" sz="2000" dirty="0">
                    <a:effectLst>
                      <a:outerShdw blurRad="63500" algn="ctr" rotWithShape="0">
                        <a:prstClr val="black">
                          <a:alpha val="60000"/>
                        </a:prstClr>
                      </a:outerShdw>
                    </a:effectLst>
                  </a:rPr>
                  <a:t>To Entities</a:t>
                </a:r>
              </a:p>
            </p:txBody>
          </p:sp>
        </p:grpSp>
        <p:grpSp>
          <p:nvGrpSpPr>
            <p:cNvPr id="30" name="Group 44"/>
            <p:cNvGrpSpPr>
              <a:grpSpLocks/>
            </p:cNvGrpSpPr>
            <p:nvPr/>
          </p:nvGrpSpPr>
          <p:grpSpPr bwMode="auto">
            <a:xfrm>
              <a:off x="2285" y="3017"/>
              <a:ext cx="1424" cy="1013"/>
              <a:chOff x="3677889" y="5333999"/>
              <a:chExt cx="2259473" cy="1839821"/>
            </a:xfrm>
          </p:grpSpPr>
          <p:sp>
            <p:nvSpPr>
              <p:cNvPr id="32" name="TextBox 615447"/>
              <p:cNvSpPr txBox="1">
                <a:spLocks noChangeArrowheads="1"/>
              </p:cNvSpPr>
              <p:nvPr/>
            </p:nvSpPr>
            <p:spPr bwMode="auto">
              <a:xfrm>
                <a:off x="3677889" y="6152723"/>
                <a:ext cx="2259473" cy="1021097"/>
              </a:xfrm>
              <a:prstGeom prst="rect">
                <a:avLst/>
              </a:prstGeom>
              <a:noFill/>
              <a:ln w="12700" cap="flat" cmpd="sng" algn="ctr">
                <a:noFill/>
                <a:prstDash val="solid"/>
                <a:miter lim="800000"/>
                <a:headEnd type="none" w="med" len="med"/>
                <a:tailEnd type="none" w="med" len="med"/>
              </a:ln>
              <a:effectLst/>
            </p:spPr>
            <p:txBody>
              <a:bodyPr vert="horz" wrap="square" lIns="182880" tIns="137160" rIns="182880" bIns="137160" numCol="1" anchor="t" anchorCtr="0" compatLnSpc="1">
                <a:prstTxWarp prst="textNoShape">
                  <a:avLst/>
                </a:prstTxWarp>
                <a:spAutoFit/>
              </a:bodyPr>
              <a:lstStyle/>
              <a:p>
                <a:pPr algn="ctr" eaLnBrk="1" hangingPunct="1"/>
                <a:r>
                  <a:rPr lang="ja-JP" altLang="en-US" sz="2000" b="1" dirty="0">
                    <a:effectLst>
                      <a:outerShdw dist="50800" sx="1000" sy="1000" algn="ctr" rotWithShape="0">
                        <a:srgbClr val="000000"/>
                      </a:outerShdw>
                    </a:effectLst>
                  </a:rPr>
                  <a:t>リレーショナルデータ</a:t>
                </a:r>
                <a:endParaRPr lang="en-US" sz="2000" b="1" dirty="0">
                  <a:effectLst>
                    <a:outerShdw dist="50800" sx="1000" sy="1000" algn="ctr" rotWithShape="0">
                      <a:srgbClr val="000000"/>
                    </a:outerShdw>
                  </a:effectLst>
                </a:endParaRPr>
              </a:p>
            </p:txBody>
          </p:sp>
          <p:grpSp>
            <p:nvGrpSpPr>
              <p:cNvPr id="31" name="Group 40"/>
              <p:cNvGrpSpPr>
                <a:grpSpLocks/>
              </p:cNvGrpSpPr>
              <p:nvPr/>
            </p:nvGrpSpPr>
            <p:grpSpPr bwMode="auto">
              <a:xfrm>
                <a:off x="4020024" y="5333999"/>
                <a:ext cx="1218799" cy="689289"/>
                <a:chOff x="4020024" y="5227422"/>
                <a:chExt cx="1218799" cy="689289"/>
              </a:xfrm>
            </p:grpSpPr>
            <p:sp>
              <p:nvSpPr>
                <p:cNvPr id="34" name="Flowchart: Magnetic Disk 615445"/>
                <p:cNvSpPr>
                  <a:spLocks noChangeArrowheads="1"/>
                </p:cNvSpPr>
                <p:nvPr>
                  <p:custDataLst>
                    <p:tags r:id="rId1"/>
                  </p:custDataLst>
                </p:nvPr>
              </p:nvSpPr>
              <p:spPr bwMode="auto">
                <a:xfrm>
                  <a:off x="4356463" y="5227422"/>
                  <a:ext cx="545920" cy="505238"/>
                </a:xfrm>
                <a:prstGeom prst="flowChartMagneticDisk">
                  <a:avLst/>
                </a:prstGeom>
                <a:solidFill>
                  <a:srgbClr val="007233"/>
                </a:solidFill>
                <a:ln w="25400" cap="flat" cmpd="sng" algn="ctr">
                  <a:noFill/>
                  <a:prstDash val="solid"/>
                  <a:round/>
                  <a:headEnd type="none" w="med" len="med"/>
                  <a:tailEnd type="none" w="med" len="med"/>
                </a:ln>
                <a:effectLst/>
                <a:extLst>
                  <a:ext uri="{91240B29-F687-4F45-9708-019B960494DF}">
                    <a14:hiddenLine xmlns:a14="http://schemas.microsoft.com/office/drawing/2010/main" w="25400" cap="flat" cmpd="sng" algn="ctr">
                      <a:solidFill>
                        <a:schemeClr val="accent2"/>
                      </a:solidFill>
                      <a:prstDash val="solid"/>
                      <a:round/>
                      <a:headEnd type="none" w="med" len="med"/>
                      <a:tailEnd type="none" w="med" len="med"/>
                    </a14:hiddenLine>
                  </a:ext>
                </a:extLst>
              </p:spPr>
              <p:txBody>
                <a:bodyPr vert="horz" wrap="square" lIns="91440" tIns="45720" rIns="91440" bIns="45720" numCol="1" anchor="ctr" anchorCtr="0" compatLnSpc="1">
                  <a:prstTxWarp prst="textNoShape">
                    <a:avLst/>
                  </a:prstTxWarp>
                </a:bodyPr>
                <a:lstStyle/>
                <a:p>
                  <a:pPr algn="ctr" eaLnBrk="1" hangingPunct="1"/>
                  <a:endParaRPr lang="en-US" sz="2000">
                    <a:solidFill>
                      <a:srgbClr val="FFFFFF"/>
                    </a:solidFill>
                  </a:endParaRPr>
                </a:p>
              </p:txBody>
            </p:sp>
            <p:sp>
              <p:nvSpPr>
                <p:cNvPr id="35" name="Flowchart: Magnetic Disk 615446"/>
                <p:cNvSpPr>
                  <a:spLocks noChangeArrowheads="1"/>
                </p:cNvSpPr>
                <p:nvPr>
                  <p:custDataLst>
                    <p:tags r:id="rId2"/>
                  </p:custDataLst>
                </p:nvPr>
              </p:nvSpPr>
              <p:spPr bwMode="auto">
                <a:xfrm>
                  <a:off x="4020024" y="5411473"/>
                  <a:ext cx="545920" cy="505238"/>
                </a:xfrm>
                <a:prstGeom prst="flowChartMagneticDisk">
                  <a:avLst/>
                </a:prstGeom>
                <a:solidFill>
                  <a:srgbClr val="007233"/>
                </a:solidFill>
                <a:ln w="25400" cap="flat" cmpd="sng" algn="ctr">
                  <a:noFill/>
                  <a:prstDash val="solid"/>
                  <a:round/>
                  <a:headEnd type="none" w="med" len="med"/>
                  <a:tailEnd type="none" w="med" len="med"/>
                </a:ln>
                <a:effectLst/>
                <a:extLst>
                  <a:ext uri="{91240B29-F687-4F45-9708-019B960494DF}">
                    <a14:hiddenLine xmlns:a14="http://schemas.microsoft.com/office/drawing/2010/main" w="25400" cap="flat" cmpd="sng" algn="ctr">
                      <a:solidFill>
                        <a:schemeClr val="accent2"/>
                      </a:solidFill>
                      <a:prstDash val="solid"/>
                      <a:round/>
                      <a:headEnd type="none" w="med" len="med"/>
                      <a:tailEnd type="none" w="med" len="med"/>
                    </a14:hiddenLine>
                  </a:ext>
                </a:extLst>
              </p:spPr>
              <p:txBody>
                <a:bodyPr vert="horz" wrap="square" lIns="91440" tIns="45720" rIns="91440" bIns="45720" numCol="1" anchor="ctr" anchorCtr="0" compatLnSpc="1">
                  <a:prstTxWarp prst="textNoShape">
                    <a:avLst/>
                  </a:prstTxWarp>
                </a:bodyPr>
                <a:lstStyle/>
                <a:p>
                  <a:pPr algn="ctr" eaLnBrk="1" hangingPunct="1"/>
                  <a:endParaRPr lang="en-US" sz="2000">
                    <a:solidFill>
                      <a:srgbClr val="FFFFFF"/>
                    </a:solidFill>
                  </a:endParaRPr>
                </a:p>
              </p:txBody>
            </p:sp>
            <p:sp>
              <p:nvSpPr>
                <p:cNvPr id="36" name="Flowchart: Magnetic Disk 615448"/>
                <p:cNvSpPr>
                  <a:spLocks noChangeArrowheads="1"/>
                </p:cNvSpPr>
                <p:nvPr>
                  <p:custDataLst>
                    <p:tags r:id="rId3"/>
                  </p:custDataLst>
                </p:nvPr>
              </p:nvSpPr>
              <p:spPr bwMode="auto">
                <a:xfrm>
                  <a:off x="4692903" y="5411473"/>
                  <a:ext cx="545920" cy="505238"/>
                </a:xfrm>
                <a:prstGeom prst="flowChartMagneticDisk">
                  <a:avLst/>
                </a:prstGeom>
                <a:solidFill>
                  <a:srgbClr val="007233"/>
                </a:solidFill>
                <a:ln w="25400" cap="flat" cmpd="sng" algn="ctr">
                  <a:noFill/>
                  <a:prstDash val="solid"/>
                  <a:round/>
                  <a:headEnd type="none" w="med" len="med"/>
                  <a:tailEnd type="none" w="med" len="med"/>
                </a:ln>
                <a:effectLst/>
                <a:extLst>
                  <a:ext uri="{91240B29-F687-4F45-9708-019B960494DF}">
                    <a14:hiddenLine xmlns:a14="http://schemas.microsoft.com/office/drawing/2010/main" w="25400" cap="flat" cmpd="sng" algn="ctr">
                      <a:solidFill>
                        <a:schemeClr val="accent2"/>
                      </a:solidFill>
                      <a:prstDash val="solid"/>
                      <a:round/>
                      <a:headEnd type="none" w="med" len="med"/>
                      <a:tailEnd type="none" w="med" len="med"/>
                    </a14:hiddenLine>
                  </a:ext>
                </a:extLst>
              </p:spPr>
              <p:txBody>
                <a:bodyPr vert="horz" wrap="square" lIns="91440" tIns="45720" rIns="91440" bIns="45720" numCol="1" anchor="ctr" anchorCtr="0" compatLnSpc="1">
                  <a:prstTxWarp prst="textNoShape">
                    <a:avLst/>
                  </a:prstTxWarp>
                </a:bodyPr>
                <a:lstStyle/>
                <a:p>
                  <a:pPr algn="ctr" eaLnBrk="1" hangingPunct="1"/>
                  <a:endParaRPr lang="en-US" sz="2000">
                    <a:solidFill>
                      <a:srgbClr val="FFFFFF"/>
                    </a:solidFill>
                  </a:endParaRPr>
                </a:p>
              </p:txBody>
            </p:sp>
          </p:grpSp>
        </p:grpSp>
      </p:grpSp>
      <p:grpSp>
        <p:nvGrpSpPr>
          <p:cNvPr id="33" name="Group 66"/>
          <p:cNvGrpSpPr>
            <a:grpSpLocks/>
          </p:cNvGrpSpPr>
          <p:nvPr/>
        </p:nvGrpSpPr>
        <p:grpSpPr bwMode="auto">
          <a:xfrm>
            <a:off x="7596199" y="1372368"/>
            <a:ext cx="2490204" cy="539749"/>
            <a:chOff x="788654" y="989622"/>
            <a:chExt cx="2018468" cy="612648"/>
          </a:xfrm>
        </p:grpSpPr>
        <p:pic>
          <p:nvPicPr>
            <p:cNvPr id="46" name="Rectangle 17457"/>
            <p:cNvPicPr>
              <a:picLocks noChangeAspect="1" noChangeArrowheads="1"/>
            </p:cNvPicPr>
            <p:nvPr/>
          </p:nvPicPr>
          <p:blipFill>
            <a:blip r:embed="rId8" cstate="print"/>
            <a:srcRect/>
            <a:stretch>
              <a:fillRect/>
            </a:stretch>
          </p:blipFill>
          <p:spPr bwMode="auto">
            <a:xfrm>
              <a:off x="788654" y="989622"/>
              <a:ext cx="2018468" cy="612648"/>
            </a:xfrm>
            <a:prstGeom prst="rect">
              <a:avLst/>
            </a:prstGeom>
            <a:noFill/>
            <a:ln w="9525">
              <a:noFill/>
              <a:miter lim="800000"/>
              <a:headEnd/>
              <a:tailEnd/>
            </a:ln>
          </p:spPr>
        </p:pic>
        <p:sp>
          <p:nvSpPr>
            <p:cNvPr id="47" name="TextBox 17458"/>
            <p:cNvSpPr txBox="1">
              <a:spLocks noChangeArrowheads="1"/>
            </p:cNvSpPr>
            <p:nvPr/>
          </p:nvSpPr>
          <p:spPr bwMode="auto">
            <a:xfrm>
              <a:off x="788654" y="1041171"/>
              <a:ext cx="1989882" cy="5240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algn="ctr"/>
              <a:r>
                <a:rPr lang="ja-JP" altLang="en-US" sz="2400" dirty="0">
                  <a:effectLst>
                    <a:outerShdw blurRad="63500" algn="ctr" rotWithShape="0">
                      <a:prstClr val="black">
                        <a:alpha val="60000"/>
                      </a:prstClr>
                    </a:outerShdw>
                  </a:effectLst>
                </a:rPr>
                <a:t>他の言語</a:t>
              </a:r>
              <a:r>
                <a:rPr lang="en-US" altLang="ja-JP" sz="2400" dirty="0">
                  <a:effectLst>
                    <a:outerShdw blurRad="63500" algn="ctr" rotWithShape="0">
                      <a:prstClr val="black">
                        <a:alpha val="60000"/>
                      </a:prstClr>
                    </a:outerShdw>
                  </a:effectLst>
                </a:rPr>
                <a:t>...</a:t>
              </a:r>
              <a:endParaRPr lang="en-US" sz="2400" dirty="0">
                <a:effectLst>
                  <a:outerShdw blurRad="63500" algn="ctr" rotWithShape="0">
                    <a:prstClr val="black">
                      <a:alpha val="60000"/>
                    </a:prstClr>
                  </a:outerShdw>
                </a:effectLst>
              </a:endParaRPr>
            </a:p>
          </p:txBody>
        </p:sp>
      </p:grpSp>
      <p:grpSp>
        <p:nvGrpSpPr>
          <p:cNvPr id="45" name="Group 49"/>
          <p:cNvGrpSpPr>
            <a:grpSpLocks/>
          </p:cNvGrpSpPr>
          <p:nvPr/>
        </p:nvGrpSpPr>
        <p:grpSpPr bwMode="auto">
          <a:xfrm>
            <a:off x="2032328" y="1361735"/>
            <a:ext cx="2360930" cy="539750"/>
            <a:chOff x="788654" y="989622"/>
            <a:chExt cx="2360279" cy="707146"/>
          </a:xfrm>
        </p:grpSpPr>
        <p:pic>
          <p:nvPicPr>
            <p:cNvPr id="49" name="Rectangle 17455"/>
            <p:cNvPicPr>
              <a:picLocks noChangeAspect="1" noChangeArrowheads="1"/>
            </p:cNvPicPr>
            <p:nvPr/>
          </p:nvPicPr>
          <p:blipFill>
            <a:blip r:embed="rId9" cstate="print"/>
            <a:srcRect/>
            <a:stretch>
              <a:fillRect/>
            </a:stretch>
          </p:blipFill>
          <p:spPr bwMode="auto">
            <a:xfrm>
              <a:off x="788654" y="989622"/>
              <a:ext cx="2329807" cy="707146"/>
            </a:xfrm>
            <a:prstGeom prst="rect">
              <a:avLst/>
            </a:prstGeom>
            <a:noFill/>
            <a:ln w="9525">
              <a:noFill/>
              <a:miter lim="800000"/>
              <a:headEnd/>
              <a:tailEnd/>
            </a:ln>
          </p:spPr>
        </p:pic>
        <p:sp>
          <p:nvSpPr>
            <p:cNvPr id="50" name="TextBox 17456"/>
            <p:cNvSpPr txBox="1">
              <a:spLocks noChangeArrowheads="1"/>
            </p:cNvSpPr>
            <p:nvPr/>
          </p:nvSpPr>
          <p:spPr bwMode="auto">
            <a:xfrm>
              <a:off x="819126" y="1016303"/>
              <a:ext cx="2329807" cy="6048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algn="ctr"/>
              <a:r>
                <a:rPr lang="en-US" sz="2400" dirty="0">
                  <a:effectLst>
                    <a:outerShdw blurRad="63500" algn="ctr" rotWithShape="0">
                      <a:prstClr val="black">
                        <a:alpha val="60000"/>
                      </a:prstClr>
                    </a:outerShdw>
                  </a:effectLst>
                </a:rPr>
                <a:t>VB</a:t>
              </a:r>
            </a:p>
          </p:txBody>
        </p:sp>
      </p:grpSp>
      <p:grpSp>
        <p:nvGrpSpPr>
          <p:cNvPr id="48" name="Group 47"/>
          <p:cNvGrpSpPr>
            <a:grpSpLocks/>
          </p:cNvGrpSpPr>
          <p:nvPr/>
        </p:nvGrpSpPr>
        <p:grpSpPr bwMode="auto">
          <a:xfrm>
            <a:off x="4945389" y="1372368"/>
            <a:ext cx="2330450" cy="539750"/>
            <a:chOff x="788654" y="989622"/>
            <a:chExt cx="2329808" cy="707146"/>
          </a:xfrm>
        </p:grpSpPr>
        <p:pic>
          <p:nvPicPr>
            <p:cNvPr id="52" name="Rectangle 17453"/>
            <p:cNvPicPr>
              <a:picLocks noChangeAspect="1" noChangeArrowheads="1"/>
            </p:cNvPicPr>
            <p:nvPr/>
          </p:nvPicPr>
          <p:blipFill>
            <a:blip r:embed="rId9" cstate="print"/>
            <a:srcRect/>
            <a:stretch>
              <a:fillRect/>
            </a:stretch>
          </p:blipFill>
          <p:spPr bwMode="auto">
            <a:xfrm>
              <a:off x="788654" y="989622"/>
              <a:ext cx="2329807" cy="707146"/>
            </a:xfrm>
            <a:prstGeom prst="rect">
              <a:avLst/>
            </a:prstGeom>
            <a:noFill/>
            <a:ln w="9525">
              <a:noFill/>
              <a:miter lim="800000"/>
              <a:headEnd/>
              <a:tailEnd/>
            </a:ln>
          </p:spPr>
        </p:pic>
        <p:sp>
          <p:nvSpPr>
            <p:cNvPr id="53" name="TextBox 17454"/>
            <p:cNvSpPr txBox="1">
              <a:spLocks noChangeArrowheads="1"/>
            </p:cNvSpPr>
            <p:nvPr/>
          </p:nvSpPr>
          <p:spPr bwMode="auto">
            <a:xfrm>
              <a:off x="839440" y="1032110"/>
              <a:ext cx="2279022" cy="6048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algn="ctr"/>
              <a:r>
                <a:rPr lang="en-US" sz="2400" dirty="0">
                  <a:effectLst>
                    <a:outerShdw blurRad="63500" algn="ctr" rotWithShape="0">
                      <a:prstClr val="black">
                        <a:alpha val="60000"/>
                      </a:prstClr>
                    </a:outerShdw>
                  </a:effectLst>
                </a:rPr>
                <a:t>C#</a:t>
              </a:r>
            </a:p>
          </p:txBody>
        </p:sp>
      </p:grpSp>
      <p:grpSp>
        <p:nvGrpSpPr>
          <p:cNvPr id="51" name="Group 52"/>
          <p:cNvGrpSpPr>
            <a:grpSpLocks/>
          </p:cNvGrpSpPr>
          <p:nvPr/>
        </p:nvGrpSpPr>
        <p:grpSpPr bwMode="auto">
          <a:xfrm>
            <a:off x="1909190" y="1997844"/>
            <a:ext cx="8302625" cy="554646"/>
            <a:chOff x="384818" y="1821675"/>
            <a:chExt cx="8301982" cy="630130"/>
          </a:xfrm>
        </p:grpSpPr>
        <p:pic>
          <p:nvPicPr>
            <p:cNvPr id="55" name="Rectangle 17423"/>
            <p:cNvPicPr>
              <a:picLocks noChangeAspect="1" noChangeArrowheads="1"/>
            </p:cNvPicPr>
            <p:nvPr/>
          </p:nvPicPr>
          <p:blipFill>
            <a:blip r:embed="rId10"/>
            <a:srcRect/>
            <a:stretch>
              <a:fillRect/>
            </a:stretch>
          </p:blipFill>
          <p:spPr bwMode="auto">
            <a:xfrm>
              <a:off x="384818" y="1821675"/>
              <a:ext cx="8301982" cy="609600"/>
            </a:xfrm>
            <a:prstGeom prst="rect">
              <a:avLst/>
            </a:prstGeom>
            <a:noFill/>
            <a:ln w="9525">
              <a:noFill/>
              <a:miter lim="800000"/>
              <a:headEnd/>
              <a:tailEnd/>
            </a:ln>
          </p:spPr>
        </p:pic>
        <p:sp>
          <p:nvSpPr>
            <p:cNvPr id="56" name="TextBox 17424"/>
            <p:cNvSpPr txBox="1">
              <a:spLocks noChangeArrowheads="1"/>
            </p:cNvSpPr>
            <p:nvPr/>
          </p:nvSpPr>
          <p:spPr bwMode="auto">
            <a:xfrm>
              <a:off x="534031" y="1927310"/>
              <a:ext cx="8027366" cy="52449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algn="ctr"/>
              <a:r>
                <a:rPr lang="en-US" altLang="ja-JP" sz="2400" dirty="0">
                  <a:effectLst>
                    <a:outerShdw blurRad="63500" algn="ctr" rotWithShape="0">
                      <a:prstClr val="black">
                        <a:alpha val="60000"/>
                      </a:prstClr>
                    </a:outerShdw>
                  </a:effectLst>
                </a:rPr>
                <a:t>LINQ</a:t>
              </a:r>
              <a:endParaRPr lang="en-US" sz="2400" dirty="0">
                <a:effectLst>
                  <a:outerShdw blurRad="63500" algn="ctr" rotWithShape="0">
                    <a:prstClr val="black">
                      <a:alpha val="60000"/>
                    </a:prstClr>
                  </a:outerShdw>
                </a:effectLst>
              </a:endParaRPr>
            </a:p>
          </p:txBody>
        </p:sp>
      </p:grpSp>
    </p:spTree>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a:solidFill>
                  <a:srgbClr val="000000"/>
                </a:solidFill>
                <a:latin typeface="Segoe"/>
              </a:rPr>
              <a:t>Standard Query Operators</a:t>
            </a:r>
            <a:br>
              <a:rPr lang="en-US" altLang="ja-JP" dirty="0">
                <a:solidFill>
                  <a:srgbClr val="000000"/>
                </a:solidFill>
                <a:latin typeface="Segoe"/>
              </a:rPr>
            </a:br>
            <a:r>
              <a:rPr lang="ja-JP" altLang="en-US" sz="2700" dirty="0">
                <a:solidFill>
                  <a:srgbClr val="000000"/>
                </a:solidFill>
                <a:latin typeface="Segoe"/>
              </a:rPr>
              <a:t>標準クエリー演算子</a:t>
            </a:r>
          </a:p>
        </p:txBody>
      </p:sp>
      <p:graphicFrame>
        <p:nvGraphicFramePr>
          <p:cNvPr id="4" name="Group 8"/>
          <p:cNvGraphicFramePr>
            <a:graphicFrameLocks noGrp="1"/>
          </p:cNvGraphicFramePr>
          <p:nvPr/>
        </p:nvGraphicFramePr>
        <p:xfrm>
          <a:off x="1797844" y="1357299"/>
          <a:ext cx="8596312" cy="5221293"/>
        </p:xfrm>
        <a:graphic>
          <a:graphicData uri="http://schemas.openxmlformats.org/drawingml/2006/table">
            <a:tbl>
              <a:tblPr firstCol="1">
                <a:tableStyleId>{5C22544A-7EE6-4342-B048-85BDC9FD1C3A}</a:tableStyleId>
              </a:tblPr>
              <a:tblGrid>
                <a:gridCol w="2562225">
                  <a:extLst>
                    <a:ext uri="{9D8B030D-6E8A-4147-A177-3AD203B41FA5}">
                      <a16:colId xmlns:a16="http://schemas.microsoft.com/office/drawing/2014/main" val="20000"/>
                    </a:ext>
                  </a:extLst>
                </a:gridCol>
                <a:gridCol w="6034087">
                  <a:extLst>
                    <a:ext uri="{9D8B030D-6E8A-4147-A177-3AD203B41FA5}">
                      <a16:colId xmlns:a16="http://schemas.microsoft.com/office/drawing/2014/main" val="20001"/>
                    </a:ext>
                  </a:extLst>
                </a:gridCol>
              </a:tblGrid>
              <a:tr h="474663">
                <a:tc>
                  <a:txBody>
                    <a:bodyPr/>
                    <a:lstStyle/>
                    <a:p>
                      <a:pPr marL="0" marR="0" lvl="0" indent="0" algn="l" defTabSz="914400" rtl="0" eaLnBrk="1" fontAlgn="base" latinLnBrk="0" hangingPunct="1">
                        <a:lnSpc>
                          <a:spcPct val="100000"/>
                        </a:lnSpc>
                        <a:spcBef>
                          <a:spcPct val="10000"/>
                        </a:spcBef>
                        <a:spcAft>
                          <a:spcPct val="0"/>
                        </a:spcAft>
                        <a:buClr>
                          <a:schemeClr val="tx2"/>
                        </a:buClr>
                        <a:buSzTx/>
                        <a:buFont typeface="Wingdings 2" pitchFamily="18" charset="2"/>
                        <a:buNone/>
                        <a:tabLst/>
                      </a:pPr>
                      <a:r>
                        <a:rPr kumimoji="1" lang="ja-JP" altLang="en-US" sz="2000" u="none" strike="noStrike" cap="none" normalizeH="0" baseline="0" dirty="0">
                          <a:ln>
                            <a:noFill/>
                          </a:ln>
                          <a:effectLst/>
                        </a:rPr>
                        <a:t>選択</a:t>
                      </a:r>
                      <a:endParaRPr kumimoji="1" lang="ja-JP" altLang="en-US" sz="2000" b="0" i="0" u="none" strike="noStrike" cap="none" normalizeH="0" baseline="0" dirty="0">
                        <a:ln>
                          <a:noFill/>
                        </a:ln>
                        <a:solidFill>
                          <a:schemeClr val="tx1"/>
                        </a:solidFill>
                        <a:effectLst/>
                        <a:latin typeface="+mn-lt"/>
                        <a:ea typeface="+mn-ea"/>
                      </a:endParaRPr>
                    </a:p>
                  </a:txBody>
                  <a:tcPr marL="182880" marR="182880" marT="73152" marB="73152" horzOverflow="overflow"/>
                </a:tc>
                <a:tc>
                  <a:txBody>
                    <a:bodyPr/>
                    <a:lstStyle/>
                    <a:p>
                      <a:pPr marL="0" marR="0" lvl="0" indent="0" algn="l" defTabSz="914400" rtl="0" eaLnBrk="1" fontAlgn="base" latinLnBrk="0" hangingPunct="1">
                        <a:lnSpc>
                          <a:spcPct val="100000"/>
                        </a:lnSpc>
                        <a:spcBef>
                          <a:spcPct val="10000"/>
                        </a:spcBef>
                        <a:spcAft>
                          <a:spcPct val="0"/>
                        </a:spcAft>
                        <a:buClr>
                          <a:schemeClr val="tx2"/>
                        </a:buClr>
                        <a:buSzTx/>
                        <a:buFont typeface="Wingdings 2" pitchFamily="18" charset="2"/>
                        <a:buNone/>
                        <a:tabLst/>
                      </a:pPr>
                      <a:r>
                        <a:rPr kumimoji="1" lang="en-US" altLang="ja-JP" sz="2000" u="none" strike="noStrike" cap="none" normalizeH="0" baseline="0">
                          <a:ln>
                            <a:noFill/>
                          </a:ln>
                          <a:effectLst/>
                        </a:rPr>
                        <a:t>Where</a:t>
                      </a:r>
                      <a:endParaRPr kumimoji="1" lang="en-US" altLang="ja-JP" sz="2000" b="1" i="0" u="none" strike="noStrike" cap="none" normalizeH="0" baseline="0">
                        <a:ln>
                          <a:noFill/>
                        </a:ln>
                        <a:solidFill>
                          <a:srgbClr val="FFFF00"/>
                        </a:solidFill>
                        <a:effectLst/>
                        <a:latin typeface="+mn-lt"/>
                        <a:ea typeface="+mn-ea"/>
                      </a:endParaRPr>
                    </a:p>
                  </a:txBody>
                  <a:tcPr marL="182880" marR="182880" marT="73152" marB="73152" horzOverflow="overflow"/>
                </a:tc>
                <a:extLst>
                  <a:ext uri="{0D108BD9-81ED-4DB2-BD59-A6C34878D82A}">
                    <a16:rowId xmlns:a16="http://schemas.microsoft.com/office/drawing/2014/main" val="10000"/>
                  </a:ext>
                </a:extLst>
              </a:tr>
              <a:tr h="474663">
                <a:tc>
                  <a:txBody>
                    <a:bodyPr/>
                    <a:lstStyle/>
                    <a:p>
                      <a:pPr marL="0" marR="0" lvl="0" indent="0" algn="l" defTabSz="914400" rtl="0" eaLnBrk="1" fontAlgn="base" latinLnBrk="0" hangingPunct="1">
                        <a:lnSpc>
                          <a:spcPct val="100000"/>
                        </a:lnSpc>
                        <a:spcBef>
                          <a:spcPct val="10000"/>
                        </a:spcBef>
                        <a:spcAft>
                          <a:spcPct val="0"/>
                        </a:spcAft>
                        <a:buClr>
                          <a:schemeClr val="tx2"/>
                        </a:buClr>
                        <a:buSzTx/>
                        <a:buFont typeface="Wingdings 2" pitchFamily="18" charset="2"/>
                        <a:buNone/>
                        <a:tabLst/>
                      </a:pPr>
                      <a:r>
                        <a:rPr kumimoji="1" lang="ja-JP" altLang="en-US" sz="2000" u="none" strike="noStrike" cap="none" normalizeH="0" baseline="0">
                          <a:ln>
                            <a:noFill/>
                          </a:ln>
                          <a:effectLst/>
                        </a:rPr>
                        <a:t>射影</a:t>
                      </a:r>
                      <a:endParaRPr kumimoji="1" lang="ja-JP" altLang="en-US" sz="2000" b="0" i="0" u="none" strike="noStrike" cap="none" normalizeH="0" baseline="0">
                        <a:ln>
                          <a:noFill/>
                        </a:ln>
                        <a:solidFill>
                          <a:schemeClr val="tx1"/>
                        </a:solidFill>
                        <a:effectLst/>
                        <a:latin typeface="+mn-lt"/>
                        <a:ea typeface="+mn-ea"/>
                      </a:endParaRPr>
                    </a:p>
                  </a:txBody>
                  <a:tcPr marL="182880" marR="182880" marT="73152" marB="73152" horzOverflow="overflow"/>
                </a:tc>
                <a:tc>
                  <a:txBody>
                    <a:bodyPr/>
                    <a:lstStyle/>
                    <a:p>
                      <a:pPr marL="0" marR="0" lvl="0" indent="0" algn="l" defTabSz="914400" rtl="0" eaLnBrk="1" fontAlgn="base" latinLnBrk="0" hangingPunct="1">
                        <a:lnSpc>
                          <a:spcPct val="100000"/>
                        </a:lnSpc>
                        <a:spcBef>
                          <a:spcPct val="10000"/>
                        </a:spcBef>
                        <a:spcAft>
                          <a:spcPct val="0"/>
                        </a:spcAft>
                        <a:buClr>
                          <a:schemeClr val="tx2"/>
                        </a:buClr>
                        <a:buSzTx/>
                        <a:buFont typeface="Wingdings 2" pitchFamily="18" charset="2"/>
                        <a:buNone/>
                        <a:tabLst/>
                      </a:pPr>
                      <a:r>
                        <a:rPr kumimoji="1" lang="en-US" altLang="ja-JP" sz="2000" u="none" strike="noStrike" cap="none" normalizeH="0" baseline="0">
                          <a:ln>
                            <a:noFill/>
                          </a:ln>
                          <a:effectLst/>
                        </a:rPr>
                        <a:t>Select, SelectMany</a:t>
                      </a:r>
                      <a:endParaRPr kumimoji="1" lang="en-US" altLang="ja-JP" sz="2000" b="1" i="0" u="none" strike="noStrike" cap="none" normalizeH="0" baseline="0">
                        <a:ln>
                          <a:noFill/>
                        </a:ln>
                        <a:solidFill>
                          <a:srgbClr val="FFFF00"/>
                        </a:solidFill>
                        <a:effectLst/>
                        <a:latin typeface="+mn-lt"/>
                        <a:ea typeface="+mn-ea"/>
                      </a:endParaRPr>
                    </a:p>
                  </a:txBody>
                  <a:tcPr marL="182880" marR="182880" marT="73152" marB="73152" horzOverflow="overflow"/>
                </a:tc>
                <a:extLst>
                  <a:ext uri="{0D108BD9-81ED-4DB2-BD59-A6C34878D82A}">
                    <a16:rowId xmlns:a16="http://schemas.microsoft.com/office/drawing/2014/main" val="10001"/>
                  </a:ext>
                </a:extLst>
              </a:tr>
              <a:tr h="474663">
                <a:tc>
                  <a:txBody>
                    <a:bodyPr/>
                    <a:lstStyle/>
                    <a:p>
                      <a:pPr marL="0" marR="0" lvl="0" indent="0" algn="l" defTabSz="914400" rtl="0" eaLnBrk="1" fontAlgn="base" latinLnBrk="0" hangingPunct="1">
                        <a:lnSpc>
                          <a:spcPct val="100000"/>
                        </a:lnSpc>
                        <a:spcBef>
                          <a:spcPct val="10000"/>
                        </a:spcBef>
                        <a:spcAft>
                          <a:spcPct val="0"/>
                        </a:spcAft>
                        <a:buClr>
                          <a:schemeClr val="tx2"/>
                        </a:buClr>
                        <a:buSzTx/>
                        <a:buFont typeface="Wingdings 2" pitchFamily="18" charset="2"/>
                        <a:buNone/>
                        <a:tabLst/>
                      </a:pPr>
                      <a:r>
                        <a:rPr kumimoji="1" lang="ja-JP" altLang="en-US" sz="2000" u="none" strike="noStrike" cap="none" normalizeH="0" baseline="0">
                          <a:ln>
                            <a:noFill/>
                          </a:ln>
                          <a:effectLst/>
                        </a:rPr>
                        <a:t>並び替え</a:t>
                      </a:r>
                      <a:endParaRPr kumimoji="1" lang="ja-JP" altLang="en-US" sz="2000" b="0" i="0" u="none" strike="noStrike" cap="none" normalizeH="0" baseline="0">
                        <a:ln>
                          <a:noFill/>
                        </a:ln>
                        <a:solidFill>
                          <a:schemeClr val="tx1"/>
                        </a:solidFill>
                        <a:effectLst/>
                        <a:latin typeface="+mn-lt"/>
                        <a:ea typeface="+mn-ea"/>
                      </a:endParaRPr>
                    </a:p>
                  </a:txBody>
                  <a:tcPr marL="182880" marR="182880" marT="73152" marB="73152" horzOverflow="overflow"/>
                </a:tc>
                <a:tc>
                  <a:txBody>
                    <a:bodyPr/>
                    <a:lstStyle/>
                    <a:p>
                      <a:pPr marL="0" marR="0" lvl="0" indent="0" algn="l" defTabSz="914400" rtl="0" eaLnBrk="1" fontAlgn="base" latinLnBrk="0" hangingPunct="1">
                        <a:lnSpc>
                          <a:spcPct val="100000"/>
                        </a:lnSpc>
                        <a:spcBef>
                          <a:spcPct val="10000"/>
                        </a:spcBef>
                        <a:spcAft>
                          <a:spcPct val="0"/>
                        </a:spcAft>
                        <a:buClr>
                          <a:schemeClr val="tx2"/>
                        </a:buClr>
                        <a:buSzTx/>
                        <a:buFont typeface="Wingdings 2" pitchFamily="18" charset="2"/>
                        <a:buNone/>
                        <a:tabLst/>
                      </a:pPr>
                      <a:r>
                        <a:rPr kumimoji="1" lang="en-US" altLang="ja-JP" sz="2000" u="none" strike="noStrike" cap="none" normalizeH="0" baseline="0">
                          <a:ln>
                            <a:noFill/>
                          </a:ln>
                          <a:effectLst/>
                        </a:rPr>
                        <a:t>OrderBy, ThenBy</a:t>
                      </a:r>
                      <a:endParaRPr kumimoji="1" lang="en-US" altLang="ja-JP" sz="2000" b="1" i="0" u="none" strike="noStrike" cap="none" normalizeH="0" baseline="0">
                        <a:ln>
                          <a:noFill/>
                        </a:ln>
                        <a:solidFill>
                          <a:srgbClr val="FFFF00"/>
                        </a:solidFill>
                        <a:effectLst/>
                        <a:latin typeface="+mn-lt"/>
                        <a:ea typeface="+mn-ea"/>
                      </a:endParaRPr>
                    </a:p>
                  </a:txBody>
                  <a:tcPr marL="182880" marR="182880" marT="73152" marB="73152" horzOverflow="overflow"/>
                </a:tc>
                <a:extLst>
                  <a:ext uri="{0D108BD9-81ED-4DB2-BD59-A6C34878D82A}">
                    <a16:rowId xmlns:a16="http://schemas.microsoft.com/office/drawing/2014/main" val="10002"/>
                  </a:ext>
                </a:extLst>
              </a:tr>
              <a:tr h="474663">
                <a:tc>
                  <a:txBody>
                    <a:bodyPr/>
                    <a:lstStyle/>
                    <a:p>
                      <a:pPr marL="0" marR="0" lvl="0" indent="0" algn="l" defTabSz="914400" rtl="0" eaLnBrk="1" fontAlgn="base" latinLnBrk="0" hangingPunct="1">
                        <a:lnSpc>
                          <a:spcPct val="100000"/>
                        </a:lnSpc>
                        <a:spcBef>
                          <a:spcPct val="10000"/>
                        </a:spcBef>
                        <a:spcAft>
                          <a:spcPct val="0"/>
                        </a:spcAft>
                        <a:buClr>
                          <a:schemeClr val="tx2"/>
                        </a:buClr>
                        <a:buSzTx/>
                        <a:buFont typeface="Wingdings 2" pitchFamily="18" charset="2"/>
                        <a:buNone/>
                        <a:tabLst/>
                      </a:pPr>
                      <a:r>
                        <a:rPr kumimoji="1" lang="ja-JP" altLang="en-US" sz="2000" u="none" strike="noStrike" cap="none" normalizeH="0" baseline="0">
                          <a:ln>
                            <a:noFill/>
                          </a:ln>
                          <a:effectLst/>
                        </a:rPr>
                        <a:t>グループ化</a:t>
                      </a:r>
                      <a:endParaRPr kumimoji="1" lang="ja-JP" altLang="en-US" sz="2000" b="0" i="0" u="none" strike="noStrike" cap="none" normalizeH="0" baseline="0">
                        <a:ln>
                          <a:noFill/>
                        </a:ln>
                        <a:solidFill>
                          <a:schemeClr val="tx1"/>
                        </a:solidFill>
                        <a:effectLst/>
                        <a:latin typeface="+mn-lt"/>
                        <a:ea typeface="+mn-ea"/>
                      </a:endParaRPr>
                    </a:p>
                  </a:txBody>
                  <a:tcPr marL="182880" marR="182880" marT="73152" marB="73152" horzOverflow="overflow"/>
                </a:tc>
                <a:tc>
                  <a:txBody>
                    <a:bodyPr/>
                    <a:lstStyle/>
                    <a:p>
                      <a:pPr marL="0" marR="0" lvl="0" indent="0" algn="l" defTabSz="914400" rtl="0" eaLnBrk="1" fontAlgn="base" latinLnBrk="0" hangingPunct="1">
                        <a:lnSpc>
                          <a:spcPct val="100000"/>
                        </a:lnSpc>
                        <a:spcBef>
                          <a:spcPct val="10000"/>
                        </a:spcBef>
                        <a:spcAft>
                          <a:spcPct val="0"/>
                        </a:spcAft>
                        <a:buClr>
                          <a:schemeClr val="tx2"/>
                        </a:buClr>
                        <a:buSzTx/>
                        <a:buFont typeface="Wingdings 2" pitchFamily="18" charset="2"/>
                        <a:buNone/>
                        <a:tabLst/>
                      </a:pPr>
                      <a:r>
                        <a:rPr kumimoji="1" lang="en-US" altLang="ja-JP" sz="2000" u="none" strike="noStrike" cap="none" normalizeH="0" baseline="0">
                          <a:ln>
                            <a:noFill/>
                          </a:ln>
                          <a:effectLst/>
                        </a:rPr>
                        <a:t>GroupBy</a:t>
                      </a:r>
                      <a:endParaRPr kumimoji="1" lang="en-US" altLang="ja-JP" sz="2000" b="1" i="0" u="none" strike="noStrike" cap="none" normalizeH="0" baseline="0">
                        <a:ln>
                          <a:noFill/>
                        </a:ln>
                        <a:solidFill>
                          <a:srgbClr val="FFFF00"/>
                        </a:solidFill>
                        <a:effectLst/>
                        <a:latin typeface="+mn-lt"/>
                        <a:ea typeface="+mn-ea"/>
                      </a:endParaRPr>
                    </a:p>
                  </a:txBody>
                  <a:tcPr marL="182880" marR="182880" marT="73152" marB="73152" horzOverflow="overflow"/>
                </a:tc>
                <a:extLst>
                  <a:ext uri="{0D108BD9-81ED-4DB2-BD59-A6C34878D82A}">
                    <a16:rowId xmlns:a16="http://schemas.microsoft.com/office/drawing/2014/main" val="10003"/>
                  </a:ext>
                </a:extLst>
              </a:tr>
              <a:tr h="474663">
                <a:tc>
                  <a:txBody>
                    <a:bodyPr/>
                    <a:lstStyle/>
                    <a:p>
                      <a:pPr marL="0" marR="0" lvl="0" indent="0" algn="l" defTabSz="914400" rtl="0" eaLnBrk="1" fontAlgn="base" latinLnBrk="0" hangingPunct="1">
                        <a:lnSpc>
                          <a:spcPct val="100000"/>
                        </a:lnSpc>
                        <a:spcBef>
                          <a:spcPct val="10000"/>
                        </a:spcBef>
                        <a:spcAft>
                          <a:spcPct val="0"/>
                        </a:spcAft>
                        <a:buClr>
                          <a:schemeClr val="tx2"/>
                        </a:buClr>
                        <a:buSzTx/>
                        <a:buFont typeface="Wingdings 2" pitchFamily="18" charset="2"/>
                        <a:buNone/>
                        <a:tabLst/>
                      </a:pPr>
                      <a:r>
                        <a:rPr kumimoji="1" lang="ja-JP" altLang="en-US" sz="2000" u="none" strike="noStrike" cap="none" normalizeH="0" baseline="0">
                          <a:ln>
                            <a:noFill/>
                          </a:ln>
                          <a:effectLst/>
                        </a:rPr>
                        <a:t>数量</a:t>
                      </a:r>
                      <a:endParaRPr kumimoji="1" lang="en-US" altLang="ja-JP" sz="2000" b="0" i="0" u="none" strike="noStrike" cap="none" normalizeH="0" baseline="0">
                        <a:ln>
                          <a:noFill/>
                        </a:ln>
                        <a:solidFill>
                          <a:schemeClr val="tx1"/>
                        </a:solidFill>
                        <a:effectLst/>
                        <a:latin typeface="+mn-lt"/>
                        <a:ea typeface="+mn-ea"/>
                      </a:endParaRPr>
                    </a:p>
                  </a:txBody>
                  <a:tcPr marL="182880" marR="182880" marT="73152" marB="73152" horzOverflow="overflow"/>
                </a:tc>
                <a:tc>
                  <a:txBody>
                    <a:bodyPr/>
                    <a:lstStyle/>
                    <a:p>
                      <a:pPr marL="0" marR="0" lvl="0" indent="0" algn="l" defTabSz="914400" rtl="0" eaLnBrk="1" fontAlgn="base" latinLnBrk="0" hangingPunct="1">
                        <a:lnSpc>
                          <a:spcPct val="100000"/>
                        </a:lnSpc>
                        <a:spcBef>
                          <a:spcPct val="10000"/>
                        </a:spcBef>
                        <a:spcAft>
                          <a:spcPct val="0"/>
                        </a:spcAft>
                        <a:buClr>
                          <a:schemeClr val="tx2"/>
                        </a:buClr>
                        <a:buSzTx/>
                        <a:buFont typeface="Wingdings 2" pitchFamily="18" charset="2"/>
                        <a:buNone/>
                        <a:tabLst/>
                      </a:pPr>
                      <a:r>
                        <a:rPr kumimoji="1" lang="en-US" altLang="ja-JP" sz="2000" u="none" strike="noStrike" cap="none" normalizeH="0" baseline="0">
                          <a:ln>
                            <a:noFill/>
                          </a:ln>
                          <a:effectLst/>
                        </a:rPr>
                        <a:t>Any, All</a:t>
                      </a:r>
                      <a:endParaRPr kumimoji="1" lang="en-US" altLang="ja-JP" sz="2000" b="1" i="0" u="none" strike="noStrike" cap="none" normalizeH="0" baseline="0">
                        <a:ln>
                          <a:noFill/>
                        </a:ln>
                        <a:solidFill>
                          <a:srgbClr val="FFFF00"/>
                        </a:solidFill>
                        <a:effectLst/>
                        <a:latin typeface="+mn-lt"/>
                        <a:ea typeface="+mn-ea"/>
                      </a:endParaRPr>
                    </a:p>
                  </a:txBody>
                  <a:tcPr marL="182880" marR="182880" marT="73152" marB="73152" horzOverflow="overflow"/>
                </a:tc>
                <a:extLst>
                  <a:ext uri="{0D108BD9-81ED-4DB2-BD59-A6C34878D82A}">
                    <a16:rowId xmlns:a16="http://schemas.microsoft.com/office/drawing/2014/main" val="10004"/>
                  </a:ext>
                </a:extLst>
              </a:tr>
              <a:tr h="474663">
                <a:tc>
                  <a:txBody>
                    <a:bodyPr/>
                    <a:lstStyle/>
                    <a:p>
                      <a:pPr marL="0" marR="0" lvl="0" indent="0" algn="l" defTabSz="914400" rtl="0" eaLnBrk="1" fontAlgn="base" latinLnBrk="0" hangingPunct="1">
                        <a:lnSpc>
                          <a:spcPct val="100000"/>
                        </a:lnSpc>
                        <a:spcBef>
                          <a:spcPct val="10000"/>
                        </a:spcBef>
                        <a:spcAft>
                          <a:spcPct val="0"/>
                        </a:spcAft>
                        <a:buClr>
                          <a:schemeClr val="tx2"/>
                        </a:buClr>
                        <a:buSzTx/>
                        <a:buFont typeface="Wingdings 2" pitchFamily="18" charset="2"/>
                        <a:buNone/>
                        <a:tabLst/>
                      </a:pPr>
                      <a:r>
                        <a:rPr kumimoji="1" lang="ja-JP" altLang="en-US" sz="2000" u="none" strike="noStrike" cap="none" normalizeH="0" baseline="0">
                          <a:ln>
                            <a:noFill/>
                          </a:ln>
                          <a:effectLst/>
                        </a:rPr>
                        <a:t>パーティション</a:t>
                      </a:r>
                      <a:endParaRPr kumimoji="1" lang="ja-JP" altLang="en-US" sz="2000" b="0" i="0" u="none" strike="noStrike" cap="none" normalizeH="0" baseline="0">
                        <a:ln>
                          <a:noFill/>
                        </a:ln>
                        <a:solidFill>
                          <a:schemeClr val="tx1"/>
                        </a:solidFill>
                        <a:effectLst/>
                        <a:latin typeface="+mn-lt"/>
                        <a:ea typeface="+mn-ea"/>
                      </a:endParaRPr>
                    </a:p>
                  </a:txBody>
                  <a:tcPr marL="182880" marR="182880" marT="73152" marB="73152" horzOverflow="overflow"/>
                </a:tc>
                <a:tc>
                  <a:txBody>
                    <a:bodyPr/>
                    <a:lstStyle/>
                    <a:p>
                      <a:pPr marL="0" marR="0" lvl="0" indent="0" algn="l" defTabSz="914400" rtl="0" eaLnBrk="1" fontAlgn="base" latinLnBrk="0" hangingPunct="1">
                        <a:lnSpc>
                          <a:spcPct val="100000"/>
                        </a:lnSpc>
                        <a:spcBef>
                          <a:spcPct val="10000"/>
                        </a:spcBef>
                        <a:spcAft>
                          <a:spcPct val="0"/>
                        </a:spcAft>
                        <a:buClr>
                          <a:schemeClr val="tx2"/>
                        </a:buClr>
                        <a:buSzTx/>
                        <a:buFont typeface="Wingdings 2" pitchFamily="18" charset="2"/>
                        <a:buNone/>
                        <a:tabLst/>
                      </a:pPr>
                      <a:r>
                        <a:rPr kumimoji="1" lang="en-US" altLang="ja-JP" sz="2000" u="none" strike="noStrike" cap="none" normalizeH="0" baseline="0">
                          <a:ln>
                            <a:noFill/>
                          </a:ln>
                          <a:effectLst/>
                        </a:rPr>
                        <a:t>Take, Skip, TakeWhile, SkipWhile</a:t>
                      </a:r>
                      <a:endParaRPr kumimoji="1" lang="en-US" altLang="ja-JP" sz="2000" b="1" i="0" u="none" strike="noStrike" cap="none" normalizeH="0" baseline="0">
                        <a:ln>
                          <a:noFill/>
                        </a:ln>
                        <a:solidFill>
                          <a:srgbClr val="FFFF00"/>
                        </a:solidFill>
                        <a:effectLst/>
                        <a:latin typeface="+mn-lt"/>
                        <a:ea typeface="+mn-ea"/>
                      </a:endParaRPr>
                    </a:p>
                  </a:txBody>
                  <a:tcPr marL="182880" marR="182880" marT="73152" marB="73152" horzOverflow="overflow"/>
                </a:tc>
                <a:extLst>
                  <a:ext uri="{0D108BD9-81ED-4DB2-BD59-A6C34878D82A}">
                    <a16:rowId xmlns:a16="http://schemas.microsoft.com/office/drawing/2014/main" val="10005"/>
                  </a:ext>
                </a:extLst>
              </a:tr>
              <a:tr h="474663">
                <a:tc>
                  <a:txBody>
                    <a:bodyPr/>
                    <a:lstStyle/>
                    <a:p>
                      <a:pPr marL="0" marR="0" lvl="0" indent="0" algn="l" defTabSz="914400" rtl="0" eaLnBrk="1" fontAlgn="base" latinLnBrk="0" hangingPunct="1">
                        <a:lnSpc>
                          <a:spcPct val="100000"/>
                        </a:lnSpc>
                        <a:spcBef>
                          <a:spcPct val="10000"/>
                        </a:spcBef>
                        <a:spcAft>
                          <a:spcPct val="0"/>
                        </a:spcAft>
                        <a:buClr>
                          <a:schemeClr val="tx2"/>
                        </a:buClr>
                        <a:buSzTx/>
                        <a:buFont typeface="Wingdings 2" pitchFamily="18" charset="2"/>
                        <a:buNone/>
                        <a:tabLst/>
                      </a:pPr>
                      <a:r>
                        <a:rPr kumimoji="1" lang="ja-JP" altLang="en-US" sz="2000" u="none" strike="noStrike" cap="none" normalizeH="0" baseline="0">
                          <a:ln>
                            <a:noFill/>
                          </a:ln>
                          <a:effectLst/>
                        </a:rPr>
                        <a:t>結合</a:t>
                      </a:r>
                      <a:endParaRPr kumimoji="1" lang="ja-JP" altLang="en-US" sz="2000" b="0" i="0" u="none" strike="noStrike" cap="none" normalizeH="0" baseline="0">
                        <a:ln>
                          <a:noFill/>
                        </a:ln>
                        <a:solidFill>
                          <a:schemeClr val="tx1"/>
                        </a:solidFill>
                        <a:effectLst/>
                        <a:latin typeface="+mn-lt"/>
                        <a:ea typeface="+mn-ea"/>
                      </a:endParaRPr>
                    </a:p>
                  </a:txBody>
                  <a:tcPr marL="182880" marR="182880" marT="73152" marB="73152" horzOverflow="overflow"/>
                </a:tc>
                <a:tc>
                  <a:txBody>
                    <a:bodyPr/>
                    <a:lstStyle/>
                    <a:p>
                      <a:pPr marL="0" marR="0" lvl="0" indent="0" algn="l" defTabSz="914400" rtl="0" eaLnBrk="1" fontAlgn="base" latinLnBrk="0" hangingPunct="1">
                        <a:lnSpc>
                          <a:spcPct val="100000"/>
                        </a:lnSpc>
                        <a:spcBef>
                          <a:spcPct val="10000"/>
                        </a:spcBef>
                        <a:spcAft>
                          <a:spcPct val="0"/>
                        </a:spcAft>
                        <a:buClr>
                          <a:schemeClr val="tx2"/>
                        </a:buClr>
                        <a:buSzTx/>
                        <a:buFont typeface="Wingdings 2" pitchFamily="18" charset="2"/>
                        <a:buNone/>
                        <a:tabLst/>
                      </a:pPr>
                      <a:r>
                        <a:rPr kumimoji="1" lang="en-US" altLang="ja-JP" sz="2000" u="none" strike="noStrike" cap="none" normalizeH="0" baseline="0">
                          <a:ln>
                            <a:noFill/>
                          </a:ln>
                          <a:effectLst/>
                        </a:rPr>
                        <a:t>Distinct, Union, Intersect, Except</a:t>
                      </a:r>
                      <a:endParaRPr kumimoji="1" lang="en-US" altLang="ja-JP" sz="2000" b="1" i="0" u="none" strike="noStrike" cap="none" normalizeH="0" baseline="0">
                        <a:ln>
                          <a:noFill/>
                        </a:ln>
                        <a:solidFill>
                          <a:srgbClr val="FFFF00"/>
                        </a:solidFill>
                        <a:effectLst/>
                        <a:latin typeface="+mn-lt"/>
                        <a:ea typeface="+mn-ea"/>
                      </a:endParaRPr>
                    </a:p>
                  </a:txBody>
                  <a:tcPr marL="182880" marR="182880" marT="73152" marB="73152" horzOverflow="overflow"/>
                </a:tc>
                <a:extLst>
                  <a:ext uri="{0D108BD9-81ED-4DB2-BD59-A6C34878D82A}">
                    <a16:rowId xmlns:a16="http://schemas.microsoft.com/office/drawing/2014/main" val="10006"/>
                  </a:ext>
                </a:extLst>
              </a:tr>
              <a:tr h="474663">
                <a:tc>
                  <a:txBody>
                    <a:bodyPr/>
                    <a:lstStyle/>
                    <a:p>
                      <a:pPr marL="0" marR="0" lvl="0" indent="0" algn="l" defTabSz="914400" rtl="0" eaLnBrk="1" fontAlgn="base" latinLnBrk="0" hangingPunct="1">
                        <a:lnSpc>
                          <a:spcPct val="100000"/>
                        </a:lnSpc>
                        <a:spcBef>
                          <a:spcPct val="10000"/>
                        </a:spcBef>
                        <a:spcAft>
                          <a:spcPct val="0"/>
                        </a:spcAft>
                        <a:buClr>
                          <a:schemeClr val="tx2"/>
                        </a:buClr>
                        <a:buSzTx/>
                        <a:buFont typeface="Wingdings 2" pitchFamily="18" charset="2"/>
                        <a:buNone/>
                        <a:tabLst/>
                      </a:pPr>
                      <a:r>
                        <a:rPr kumimoji="1" lang="ja-JP" altLang="en-US" sz="2000" u="none" strike="noStrike" cap="none" normalizeH="0" baseline="0">
                          <a:ln>
                            <a:noFill/>
                          </a:ln>
                          <a:effectLst/>
                        </a:rPr>
                        <a:t>要素</a:t>
                      </a:r>
                      <a:endParaRPr kumimoji="1" lang="ja-JP" altLang="en-US" sz="2000" b="0" i="0" u="none" strike="noStrike" cap="none" normalizeH="0" baseline="0">
                        <a:ln>
                          <a:noFill/>
                        </a:ln>
                        <a:solidFill>
                          <a:schemeClr val="tx1"/>
                        </a:solidFill>
                        <a:effectLst/>
                        <a:latin typeface="+mn-lt"/>
                        <a:ea typeface="+mn-ea"/>
                      </a:endParaRPr>
                    </a:p>
                  </a:txBody>
                  <a:tcPr marL="182880" marR="182880" marT="73152" marB="73152" horzOverflow="overflow"/>
                </a:tc>
                <a:tc>
                  <a:txBody>
                    <a:bodyPr/>
                    <a:lstStyle/>
                    <a:p>
                      <a:pPr marL="0" marR="0" lvl="0" indent="0" algn="l" defTabSz="914400" rtl="0" eaLnBrk="1" fontAlgn="base" latinLnBrk="0" hangingPunct="1">
                        <a:lnSpc>
                          <a:spcPct val="100000"/>
                        </a:lnSpc>
                        <a:spcBef>
                          <a:spcPct val="10000"/>
                        </a:spcBef>
                        <a:spcAft>
                          <a:spcPct val="0"/>
                        </a:spcAft>
                        <a:buClr>
                          <a:schemeClr val="tx2"/>
                        </a:buClr>
                        <a:buSzTx/>
                        <a:buFont typeface="Wingdings 2" pitchFamily="18" charset="2"/>
                        <a:buNone/>
                        <a:tabLst/>
                      </a:pPr>
                      <a:r>
                        <a:rPr kumimoji="1" lang="en-US" altLang="ja-JP" sz="2000" u="none" strike="noStrike" cap="none" normalizeH="0" baseline="0">
                          <a:ln>
                            <a:noFill/>
                          </a:ln>
                          <a:effectLst/>
                        </a:rPr>
                        <a:t>First, FirstOrDefault, ElementAt</a:t>
                      </a:r>
                      <a:endParaRPr kumimoji="1" lang="en-US" altLang="ja-JP" sz="2000" b="1" i="0" u="none" strike="noStrike" cap="none" normalizeH="0" baseline="0">
                        <a:ln>
                          <a:noFill/>
                        </a:ln>
                        <a:solidFill>
                          <a:srgbClr val="FFFF00"/>
                        </a:solidFill>
                        <a:effectLst/>
                        <a:latin typeface="+mn-lt"/>
                        <a:ea typeface="+mn-ea"/>
                      </a:endParaRPr>
                    </a:p>
                  </a:txBody>
                  <a:tcPr marL="182880" marR="182880" marT="73152" marB="73152" horzOverflow="overflow"/>
                </a:tc>
                <a:extLst>
                  <a:ext uri="{0D108BD9-81ED-4DB2-BD59-A6C34878D82A}">
                    <a16:rowId xmlns:a16="http://schemas.microsoft.com/office/drawing/2014/main" val="10007"/>
                  </a:ext>
                </a:extLst>
              </a:tr>
              <a:tr h="474663">
                <a:tc>
                  <a:txBody>
                    <a:bodyPr/>
                    <a:lstStyle/>
                    <a:p>
                      <a:pPr marL="0" marR="0" lvl="0" indent="0" algn="l" defTabSz="914400" rtl="0" eaLnBrk="1" fontAlgn="base" latinLnBrk="0" hangingPunct="1">
                        <a:lnSpc>
                          <a:spcPct val="100000"/>
                        </a:lnSpc>
                        <a:spcBef>
                          <a:spcPct val="10000"/>
                        </a:spcBef>
                        <a:spcAft>
                          <a:spcPct val="0"/>
                        </a:spcAft>
                        <a:buClr>
                          <a:schemeClr val="tx2"/>
                        </a:buClr>
                        <a:buSzTx/>
                        <a:buFont typeface="Wingdings 2" pitchFamily="18" charset="2"/>
                        <a:buNone/>
                        <a:tabLst/>
                      </a:pPr>
                      <a:r>
                        <a:rPr kumimoji="1" lang="ja-JP" altLang="en-US" sz="2000" u="none" strike="noStrike" cap="none" normalizeH="0" baseline="0">
                          <a:ln>
                            <a:noFill/>
                          </a:ln>
                          <a:effectLst/>
                        </a:rPr>
                        <a:t>集計</a:t>
                      </a:r>
                      <a:endParaRPr kumimoji="1" lang="ja-JP" altLang="en-US" sz="2000" b="0" i="0" u="none" strike="noStrike" cap="none" normalizeH="0" baseline="0">
                        <a:ln>
                          <a:noFill/>
                        </a:ln>
                        <a:solidFill>
                          <a:schemeClr val="tx1"/>
                        </a:solidFill>
                        <a:effectLst/>
                        <a:latin typeface="+mn-lt"/>
                        <a:ea typeface="+mn-ea"/>
                      </a:endParaRPr>
                    </a:p>
                  </a:txBody>
                  <a:tcPr marL="182880" marR="182880" marT="73152" marB="73152" horzOverflow="overflow"/>
                </a:tc>
                <a:tc>
                  <a:txBody>
                    <a:bodyPr/>
                    <a:lstStyle/>
                    <a:p>
                      <a:pPr marL="0" marR="0" lvl="0" indent="0" algn="l" defTabSz="914400" rtl="0" eaLnBrk="1" fontAlgn="base" latinLnBrk="0" hangingPunct="1">
                        <a:lnSpc>
                          <a:spcPct val="100000"/>
                        </a:lnSpc>
                        <a:spcBef>
                          <a:spcPct val="10000"/>
                        </a:spcBef>
                        <a:spcAft>
                          <a:spcPct val="0"/>
                        </a:spcAft>
                        <a:buClr>
                          <a:schemeClr val="tx2"/>
                        </a:buClr>
                        <a:buSzTx/>
                        <a:buFont typeface="Wingdings 2" pitchFamily="18" charset="2"/>
                        <a:buNone/>
                        <a:tabLst/>
                      </a:pPr>
                      <a:r>
                        <a:rPr kumimoji="1" lang="en-US" altLang="ja-JP" sz="2000" u="none" strike="noStrike" cap="none" normalizeH="0" baseline="0">
                          <a:ln>
                            <a:noFill/>
                          </a:ln>
                          <a:effectLst/>
                        </a:rPr>
                        <a:t>Count, Sum, Min, Max, Average</a:t>
                      </a:r>
                      <a:endParaRPr kumimoji="1" lang="en-US" altLang="ja-JP" sz="2000" b="1" i="0" u="none" strike="noStrike" cap="none" normalizeH="0" baseline="0">
                        <a:ln>
                          <a:noFill/>
                        </a:ln>
                        <a:solidFill>
                          <a:srgbClr val="FFFF00"/>
                        </a:solidFill>
                        <a:effectLst/>
                        <a:latin typeface="+mn-lt"/>
                        <a:ea typeface="+mn-ea"/>
                      </a:endParaRPr>
                    </a:p>
                  </a:txBody>
                  <a:tcPr marL="182880" marR="182880" marT="73152" marB="73152" horzOverflow="overflow"/>
                </a:tc>
                <a:extLst>
                  <a:ext uri="{0D108BD9-81ED-4DB2-BD59-A6C34878D82A}">
                    <a16:rowId xmlns:a16="http://schemas.microsoft.com/office/drawing/2014/main" val="10008"/>
                  </a:ext>
                </a:extLst>
              </a:tr>
              <a:tr h="474663">
                <a:tc>
                  <a:txBody>
                    <a:bodyPr/>
                    <a:lstStyle/>
                    <a:p>
                      <a:pPr marL="0" marR="0" lvl="0" indent="0" algn="l" defTabSz="914400" rtl="0" eaLnBrk="1" fontAlgn="base" latinLnBrk="0" hangingPunct="1">
                        <a:lnSpc>
                          <a:spcPct val="100000"/>
                        </a:lnSpc>
                        <a:spcBef>
                          <a:spcPct val="10000"/>
                        </a:spcBef>
                        <a:spcAft>
                          <a:spcPct val="0"/>
                        </a:spcAft>
                        <a:buClr>
                          <a:schemeClr val="tx2"/>
                        </a:buClr>
                        <a:buSzTx/>
                        <a:buFont typeface="Wingdings 2" pitchFamily="18" charset="2"/>
                        <a:buNone/>
                        <a:tabLst/>
                      </a:pPr>
                      <a:r>
                        <a:rPr kumimoji="1" lang="ja-JP" altLang="en-US" sz="2000" u="none" strike="noStrike" cap="none" normalizeH="0" baseline="0">
                          <a:ln>
                            <a:noFill/>
                          </a:ln>
                          <a:effectLst/>
                        </a:rPr>
                        <a:t>変換</a:t>
                      </a:r>
                      <a:endParaRPr kumimoji="1" lang="ja-JP" altLang="en-US" sz="2000" b="0" i="0" u="none" strike="noStrike" cap="none" normalizeH="0" baseline="0">
                        <a:ln>
                          <a:noFill/>
                        </a:ln>
                        <a:solidFill>
                          <a:schemeClr val="tx1"/>
                        </a:solidFill>
                        <a:effectLst/>
                        <a:latin typeface="+mn-lt"/>
                        <a:ea typeface="+mn-ea"/>
                      </a:endParaRPr>
                    </a:p>
                  </a:txBody>
                  <a:tcPr marL="182880" marR="182880" marT="73152" marB="73152" horzOverflow="overflow"/>
                </a:tc>
                <a:tc>
                  <a:txBody>
                    <a:bodyPr/>
                    <a:lstStyle/>
                    <a:p>
                      <a:pPr marL="0" marR="0" lvl="0" indent="0" algn="l" defTabSz="914400" rtl="0" eaLnBrk="1" fontAlgn="base" latinLnBrk="0" hangingPunct="1">
                        <a:lnSpc>
                          <a:spcPct val="100000"/>
                        </a:lnSpc>
                        <a:spcBef>
                          <a:spcPct val="10000"/>
                        </a:spcBef>
                        <a:spcAft>
                          <a:spcPct val="0"/>
                        </a:spcAft>
                        <a:buClr>
                          <a:schemeClr val="tx2"/>
                        </a:buClr>
                        <a:buSzTx/>
                        <a:buFont typeface="Wingdings 2" pitchFamily="18" charset="2"/>
                        <a:buNone/>
                        <a:tabLst/>
                      </a:pPr>
                      <a:r>
                        <a:rPr kumimoji="1" lang="en-US" altLang="ja-JP" sz="2000" u="none" strike="noStrike" cap="none" normalizeH="0" baseline="0">
                          <a:ln>
                            <a:noFill/>
                          </a:ln>
                          <a:effectLst/>
                        </a:rPr>
                        <a:t>ToArray, ToList, ToDictionary</a:t>
                      </a:r>
                      <a:endParaRPr kumimoji="1" lang="en-US" altLang="ja-JP" sz="2000" b="1" i="0" u="none" strike="noStrike" cap="none" normalizeH="0" baseline="0">
                        <a:ln>
                          <a:noFill/>
                        </a:ln>
                        <a:solidFill>
                          <a:srgbClr val="FFFF00"/>
                        </a:solidFill>
                        <a:effectLst/>
                        <a:latin typeface="+mn-lt"/>
                        <a:ea typeface="+mn-ea"/>
                      </a:endParaRPr>
                    </a:p>
                  </a:txBody>
                  <a:tcPr marL="182880" marR="182880" marT="73152" marB="73152" horzOverflow="overflow"/>
                </a:tc>
                <a:extLst>
                  <a:ext uri="{0D108BD9-81ED-4DB2-BD59-A6C34878D82A}">
                    <a16:rowId xmlns:a16="http://schemas.microsoft.com/office/drawing/2014/main" val="10009"/>
                  </a:ext>
                </a:extLst>
              </a:tr>
              <a:tr h="474663">
                <a:tc>
                  <a:txBody>
                    <a:bodyPr/>
                    <a:lstStyle/>
                    <a:p>
                      <a:pPr marL="0" marR="0" lvl="0" indent="0" algn="l" defTabSz="914400" rtl="0" eaLnBrk="1" fontAlgn="base" latinLnBrk="0" hangingPunct="1">
                        <a:lnSpc>
                          <a:spcPct val="100000"/>
                        </a:lnSpc>
                        <a:spcBef>
                          <a:spcPct val="10000"/>
                        </a:spcBef>
                        <a:spcAft>
                          <a:spcPct val="0"/>
                        </a:spcAft>
                        <a:buClr>
                          <a:schemeClr val="tx2"/>
                        </a:buClr>
                        <a:buSzTx/>
                        <a:buFont typeface="Wingdings 2" pitchFamily="18" charset="2"/>
                        <a:buNone/>
                        <a:tabLst/>
                      </a:pPr>
                      <a:r>
                        <a:rPr kumimoji="1" lang="ja-JP" altLang="en-US" sz="2000" u="none" strike="noStrike" cap="none" normalizeH="0" baseline="0" dirty="0">
                          <a:ln>
                            <a:noFill/>
                          </a:ln>
                          <a:effectLst/>
                        </a:rPr>
                        <a:t>キャスト</a:t>
                      </a:r>
                      <a:endParaRPr kumimoji="1" lang="ja-JP" altLang="en-US" sz="2000" b="0" i="0" u="none" strike="noStrike" cap="none" normalizeH="0" baseline="0" dirty="0">
                        <a:ln>
                          <a:noFill/>
                        </a:ln>
                        <a:solidFill>
                          <a:schemeClr val="tx1"/>
                        </a:solidFill>
                        <a:effectLst/>
                        <a:latin typeface="+mn-lt"/>
                        <a:ea typeface="+mn-ea"/>
                      </a:endParaRPr>
                    </a:p>
                  </a:txBody>
                  <a:tcPr marL="182880" marR="182880" marT="73152" marB="73152" horzOverflow="overflow"/>
                </a:tc>
                <a:tc>
                  <a:txBody>
                    <a:bodyPr/>
                    <a:lstStyle/>
                    <a:p>
                      <a:pPr marL="0" marR="0" lvl="0" indent="0" algn="l" defTabSz="914400" rtl="0" eaLnBrk="1" fontAlgn="base" latinLnBrk="0" hangingPunct="1">
                        <a:lnSpc>
                          <a:spcPct val="100000"/>
                        </a:lnSpc>
                        <a:spcBef>
                          <a:spcPct val="10000"/>
                        </a:spcBef>
                        <a:spcAft>
                          <a:spcPct val="0"/>
                        </a:spcAft>
                        <a:buClr>
                          <a:schemeClr val="tx2"/>
                        </a:buClr>
                        <a:buSzTx/>
                        <a:buFont typeface="Wingdings 2" pitchFamily="18" charset="2"/>
                        <a:buNone/>
                        <a:tabLst/>
                      </a:pPr>
                      <a:r>
                        <a:rPr kumimoji="1" lang="en-US" altLang="ja-JP" sz="2000" u="none" strike="noStrike" cap="none" normalizeH="0" baseline="0" dirty="0" err="1">
                          <a:ln>
                            <a:noFill/>
                          </a:ln>
                          <a:effectLst/>
                        </a:rPr>
                        <a:t>OfType</a:t>
                      </a:r>
                      <a:r>
                        <a:rPr kumimoji="1" lang="en-US" altLang="ja-JP" sz="2000" u="none" strike="noStrike" cap="none" normalizeH="0" baseline="0" dirty="0">
                          <a:ln>
                            <a:noFill/>
                          </a:ln>
                          <a:effectLst/>
                        </a:rPr>
                        <a:t>&lt;T&gt;</a:t>
                      </a:r>
                      <a:endParaRPr kumimoji="1" lang="en-US" altLang="ja-JP" sz="2000" b="1" i="0" u="none" strike="noStrike" cap="none" normalizeH="0" baseline="0" dirty="0">
                        <a:ln>
                          <a:noFill/>
                        </a:ln>
                        <a:solidFill>
                          <a:srgbClr val="FFFF00"/>
                        </a:solidFill>
                        <a:effectLst/>
                        <a:latin typeface="+mn-lt"/>
                        <a:ea typeface="+mn-ea"/>
                      </a:endParaRPr>
                    </a:p>
                  </a:txBody>
                  <a:tcPr marL="182880" marR="182880" marT="73152" marB="73152" horzOverflow="overflow"/>
                </a:tc>
                <a:extLst>
                  <a:ext uri="{0D108BD9-81ED-4DB2-BD59-A6C34878D82A}">
                    <a16:rowId xmlns:a16="http://schemas.microsoft.com/office/drawing/2014/main" val="10010"/>
                  </a:ext>
                </a:extLst>
              </a:tr>
            </a:tbl>
          </a:graphicData>
        </a:graphic>
      </p:graphicFrame>
    </p:spTree>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normAutofit lnSpcReduction="10000"/>
          </a:bodyPr>
          <a:lstStyle/>
          <a:p>
            <a:r>
              <a:rPr lang="en-US" altLang="ja-JP">
                <a:latin typeface="+mn-lt"/>
              </a:rPr>
              <a:t>RDBMS ⇔ OBJECT</a:t>
            </a:r>
          </a:p>
          <a:p>
            <a:pPr lvl="1">
              <a:spcBef>
                <a:spcPts val="300"/>
              </a:spcBef>
            </a:pPr>
            <a:r>
              <a:rPr lang="ja-JP" altLang="en-US">
                <a:latin typeface="+mn-lt"/>
              </a:rPr>
              <a:t>データベースのレコードをオブジェクトとして扱う</a:t>
            </a:r>
            <a:endParaRPr lang="en-US" altLang="ja-JP">
              <a:latin typeface="+mn-lt"/>
            </a:endParaRPr>
          </a:p>
          <a:p>
            <a:pPr lvl="1">
              <a:spcBef>
                <a:spcPts val="300"/>
              </a:spcBef>
            </a:pPr>
            <a:r>
              <a:rPr lang="ja-JP" altLang="en-US">
                <a:latin typeface="+mn-lt"/>
              </a:rPr>
              <a:t>データ層のプログラミングモデルをスマートにする</a:t>
            </a:r>
            <a:endParaRPr lang="en-US" altLang="ja-JP">
              <a:latin typeface="+mn-lt"/>
            </a:endParaRPr>
          </a:p>
          <a:p>
            <a:pPr lvl="1">
              <a:spcBef>
                <a:spcPts val="300"/>
              </a:spcBef>
            </a:pPr>
            <a:endParaRPr lang="en-US" altLang="ja-JP">
              <a:latin typeface="+mn-lt"/>
            </a:endParaRPr>
          </a:p>
          <a:p>
            <a:pPr lvl="1"/>
            <a:endParaRPr lang="en-US" altLang="ja-JP">
              <a:latin typeface="+mn-lt"/>
            </a:endParaRPr>
          </a:p>
          <a:p>
            <a:endParaRPr lang="en-US" altLang="ja-JP">
              <a:latin typeface="+mn-lt"/>
            </a:endParaRPr>
          </a:p>
          <a:p>
            <a:endParaRPr lang="en-US" altLang="ja-JP">
              <a:latin typeface="+mn-lt"/>
            </a:endParaRPr>
          </a:p>
          <a:p>
            <a:endParaRPr lang="en-US" altLang="ja-JP">
              <a:latin typeface="+mn-lt"/>
            </a:endParaRPr>
          </a:p>
          <a:p>
            <a:r>
              <a:rPr lang="ja-JP" altLang="en-US">
                <a:latin typeface="+mn-lt"/>
              </a:rPr>
              <a:t>遅延実行</a:t>
            </a:r>
            <a:endParaRPr lang="en-US" altLang="ja-JP">
              <a:latin typeface="+mn-lt"/>
            </a:endParaRPr>
          </a:p>
          <a:p>
            <a:pPr lvl="1">
              <a:spcBef>
                <a:spcPts val="300"/>
              </a:spcBef>
            </a:pPr>
            <a:r>
              <a:rPr lang="en-US" altLang="ja-JP">
                <a:latin typeface="+mn-lt"/>
              </a:rPr>
              <a:t>WHERE, SELECT, JOIN </a:t>
            </a:r>
            <a:r>
              <a:rPr lang="ja-JP" altLang="en-US">
                <a:latin typeface="+mn-lt"/>
              </a:rPr>
              <a:t>など各メソッド呼び出しがすべて完了してから </a:t>
            </a:r>
            <a:r>
              <a:rPr lang="en-US" altLang="ja-JP">
                <a:latin typeface="+mn-lt"/>
              </a:rPr>
              <a:t>SQL</a:t>
            </a:r>
            <a:r>
              <a:rPr lang="ja-JP" altLang="en-US">
                <a:latin typeface="+mn-lt"/>
              </a:rPr>
              <a:t>ステートメントを組上げてデータベースへ接続</a:t>
            </a:r>
            <a:endParaRPr lang="en-US" altLang="ja-JP">
              <a:latin typeface="+mn-lt"/>
            </a:endParaRPr>
          </a:p>
          <a:p>
            <a:pPr lvl="1">
              <a:spcBef>
                <a:spcPts val="300"/>
              </a:spcBef>
            </a:pPr>
            <a:r>
              <a:rPr lang="ja-JP" altLang="en-US">
                <a:latin typeface="+mn-lt"/>
              </a:rPr>
              <a:t>ラムダ式が入った式ツリーを解析して </a:t>
            </a:r>
            <a:r>
              <a:rPr lang="en-US" altLang="ja-JP">
                <a:latin typeface="+mn-lt"/>
              </a:rPr>
              <a:t>SQL</a:t>
            </a:r>
            <a:r>
              <a:rPr lang="ja-JP" altLang="en-US">
                <a:latin typeface="+mn-lt"/>
              </a:rPr>
              <a:t>ステートメントを作る</a:t>
            </a:r>
            <a:endParaRPr lang="en-US" altLang="ja-JP">
              <a:latin typeface="+mn-lt"/>
            </a:endParaRPr>
          </a:p>
          <a:p>
            <a:pPr lvl="1"/>
            <a:endParaRPr lang="ja-JP" altLang="en-US">
              <a:latin typeface="+mn-lt"/>
            </a:endParaRPr>
          </a:p>
          <a:p>
            <a:endParaRPr kumimoji="1" lang="ja-JP" altLang="en-US" dirty="0">
              <a:latin typeface="+mn-lt"/>
            </a:endParaRPr>
          </a:p>
        </p:txBody>
      </p:sp>
      <p:sp>
        <p:nvSpPr>
          <p:cNvPr id="2" name="タイトル 1"/>
          <p:cNvSpPr>
            <a:spLocks noGrp="1"/>
          </p:cNvSpPr>
          <p:nvPr>
            <p:ph type="title"/>
          </p:nvPr>
        </p:nvSpPr>
        <p:spPr/>
        <p:txBody>
          <a:bodyPr>
            <a:normAutofit fontScale="90000"/>
          </a:bodyPr>
          <a:lstStyle/>
          <a:p>
            <a:r>
              <a:rPr kumimoji="1" lang="en-US" altLang="ja-JP" dirty="0">
                <a:solidFill>
                  <a:srgbClr val="000000"/>
                </a:solidFill>
              </a:rPr>
              <a:t>LINQ to SQL</a:t>
            </a:r>
            <a:br>
              <a:rPr kumimoji="1" lang="en-US" altLang="ja-JP" dirty="0">
                <a:solidFill>
                  <a:srgbClr val="000000"/>
                </a:solidFill>
              </a:rPr>
            </a:br>
            <a:r>
              <a:rPr lang="ja-JP" altLang="en-US" sz="2700" dirty="0">
                <a:solidFill>
                  <a:srgbClr val="000000"/>
                </a:solidFill>
              </a:rPr>
              <a:t>簡易 </a:t>
            </a:r>
            <a:r>
              <a:rPr lang="en-US" altLang="ja-JP" sz="2700" dirty="0">
                <a:solidFill>
                  <a:srgbClr val="000000"/>
                </a:solidFill>
              </a:rPr>
              <a:t>O/R </a:t>
            </a:r>
            <a:r>
              <a:rPr lang="ja-JP" altLang="en-US" sz="2700" dirty="0">
                <a:solidFill>
                  <a:srgbClr val="000000"/>
                </a:solidFill>
              </a:rPr>
              <a:t>マッピング </a:t>
            </a:r>
          </a:p>
        </p:txBody>
      </p:sp>
      <p:sp>
        <p:nvSpPr>
          <p:cNvPr id="4" name="テキスト ボックス 3"/>
          <p:cNvSpPr txBox="1"/>
          <p:nvPr/>
        </p:nvSpPr>
        <p:spPr>
          <a:xfrm>
            <a:off x="1774001" y="2661889"/>
            <a:ext cx="8643998" cy="1714512"/>
          </a:xfrm>
          <a:prstGeom prst="rect">
            <a:avLst/>
          </a:prstGeom>
          <a:ln/>
        </p:spPr>
        <p:style>
          <a:lnRef idx="2">
            <a:schemeClr val="accent5"/>
          </a:lnRef>
          <a:fillRef idx="1">
            <a:schemeClr val="lt1"/>
          </a:fillRef>
          <a:effectRef idx="0">
            <a:schemeClr val="accent5"/>
          </a:effectRef>
          <a:fontRef idx="minor">
            <a:schemeClr val="dk1"/>
          </a:fontRef>
        </p:style>
        <p:txBody>
          <a:bodyPr wrap="square" rtlCol="0">
            <a:noAutofit/>
          </a:bodyPr>
          <a:lstStyle/>
          <a:p>
            <a:r>
              <a:rPr lang="en-US" altLang="ja-JP" sz="2000" dirty="0" err="1"/>
              <a:t>var</a:t>
            </a:r>
            <a:r>
              <a:rPr lang="en-US" altLang="ja-JP" sz="2000" dirty="0"/>
              <a:t> db = new </a:t>
            </a:r>
            <a:r>
              <a:rPr lang="en-US" altLang="ja-JP" sz="2000" b="1" dirty="0">
                <a:solidFill>
                  <a:srgbClr val="FF0000"/>
                </a:solidFill>
              </a:rPr>
              <a:t>DataClasses1DataContext</a:t>
            </a:r>
            <a:r>
              <a:rPr lang="en-US" altLang="ja-JP" sz="2000" dirty="0"/>
              <a:t>();</a:t>
            </a:r>
          </a:p>
          <a:p>
            <a:r>
              <a:rPr lang="en-US" altLang="ja-JP" sz="2000" dirty="0" err="1"/>
              <a:t>var</a:t>
            </a:r>
            <a:r>
              <a:rPr lang="en-US" altLang="ja-JP" sz="2000" dirty="0"/>
              <a:t> </a:t>
            </a:r>
            <a:r>
              <a:rPr lang="en-US" altLang="ja-JP" sz="2000" dirty="0" err="1"/>
              <a:t>rs</a:t>
            </a:r>
            <a:r>
              <a:rPr lang="en-US" altLang="ja-JP" sz="2000" dirty="0"/>
              <a:t> = </a:t>
            </a:r>
            <a:r>
              <a:rPr lang="en-US" altLang="ja-JP" sz="2000" b="1" dirty="0">
                <a:solidFill>
                  <a:srgbClr val="000099"/>
                </a:solidFill>
              </a:rPr>
              <a:t>from</a:t>
            </a:r>
            <a:r>
              <a:rPr lang="en-US" altLang="ja-JP" sz="2000" dirty="0"/>
              <a:t> x in db.</a:t>
            </a:r>
            <a:r>
              <a:rPr lang="ja-JP" altLang="en-US" sz="2000" dirty="0"/>
              <a:t>都道府県データ</a:t>
            </a:r>
          </a:p>
          <a:p>
            <a:r>
              <a:rPr lang="ja-JP" altLang="en-US" sz="2000" dirty="0"/>
              <a:t>         </a:t>
            </a:r>
            <a:r>
              <a:rPr lang="en-US" altLang="ja-JP" sz="2000" b="1" dirty="0">
                <a:solidFill>
                  <a:srgbClr val="000099"/>
                </a:solidFill>
              </a:rPr>
              <a:t>where</a:t>
            </a:r>
            <a:r>
              <a:rPr lang="en-US" altLang="ja-JP" sz="2000" dirty="0"/>
              <a:t> x.</a:t>
            </a:r>
            <a:r>
              <a:rPr lang="ja-JP" altLang="en-US" sz="2000" dirty="0"/>
              <a:t>都道府県名</a:t>
            </a:r>
            <a:r>
              <a:rPr lang="en-US" altLang="ja-JP" sz="2000" dirty="0"/>
              <a:t>.</a:t>
            </a:r>
            <a:r>
              <a:rPr lang="en-US" altLang="ja-JP" sz="2000" b="1" dirty="0"/>
              <a:t>Contains(textBox1.Text</a:t>
            </a:r>
            <a:r>
              <a:rPr lang="en-US" altLang="ja-JP" sz="2000" dirty="0"/>
              <a:t>)</a:t>
            </a:r>
          </a:p>
          <a:p>
            <a:r>
              <a:rPr lang="en-US" altLang="ja-JP" sz="2000" dirty="0"/>
              <a:t>         </a:t>
            </a:r>
            <a:r>
              <a:rPr lang="en-US" altLang="ja-JP" sz="2000" b="1" dirty="0">
                <a:solidFill>
                  <a:srgbClr val="000099"/>
                </a:solidFill>
              </a:rPr>
              <a:t>select</a:t>
            </a:r>
            <a:r>
              <a:rPr lang="en-US" altLang="ja-JP" sz="2000" dirty="0"/>
              <a:t> x; </a:t>
            </a:r>
          </a:p>
          <a:p>
            <a:r>
              <a:rPr lang="en-US" altLang="ja-JP" sz="2000" dirty="0"/>
              <a:t>this.dataGridView1.DataSource = </a:t>
            </a:r>
            <a:r>
              <a:rPr lang="en-US" altLang="ja-JP" sz="2000" dirty="0" err="1"/>
              <a:t>rs</a:t>
            </a:r>
            <a:r>
              <a:rPr lang="en-US" altLang="ja-JP" sz="2000" dirty="0"/>
              <a:t>;</a:t>
            </a:r>
          </a:p>
        </p:txBody>
      </p:sp>
      <p:sp>
        <p:nvSpPr>
          <p:cNvPr id="5" name="テキスト ボックス 4"/>
          <p:cNvSpPr txBox="1"/>
          <p:nvPr/>
        </p:nvSpPr>
        <p:spPr>
          <a:xfrm>
            <a:off x="9775057" y="2661889"/>
            <a:ext cx="642942" cy="323165"/>
          </a:xfrm>
          <a:prstGeom prst="rect">
            <a:avLst/>
          </a:prstGeom>
          <a:ln/>
        </p:spPr>
        <p:style>
          <a:lnRef idx="1">
            <a:schemeClr val="accent2"/>
          </a:lnRef>
          <a:fillRef idx="2">
            <a:schemeClr val="accent2"/>
          </a:fillRef>
          <a:effectRef idx="1">
            <a:schemeClr val="accent2"/>
          </a:effectRef>
          <a:fontRef idx="minor">
            <a:schemeClr val="dk1"/>
          </a:fontRef>
        </p:style>
        <p:txBody>
          <a:bodyPr wrap="square" lIns="36000" rIns="36000" bIns="0" rtlCol="0">
            <a:noAutofit/>
          </a:bodyPr>
          <a:lstStyle/>
          <a:p>
            <a:pPr algn="ctr"/>
            <a:r>
              <a:rPr lang="en-US" altLang="ja-JP" dirty="0"/>
              <a:t>C#</a:t>
            </a:r>
            <a:endParaRPr lang="ja-JP"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normAutofit/>
          </a:bodyPr>
          <a:lstStyle/>
          <a:p>
            <a:r>
              <a:rPr lang="en-US" altLang="ja-JP"/>
              <a:t>DataSet, DataTable </a:t>
            </a:r>
            <a:r>
              <a:rPr lang="ja-JP" altLang="en-US"/>
              <a:t>に対して </a:t>
            </a:r>
            <a:r>
              <a:rPr lang="en-US" altLang="ja-JP"/>
              <a:t>LINQ</a:t>
            </a:r>
            <a:r>
              <a:rPr lang="ja-JP" altLang="en-US"/>
              <a:t>クエリを発行</a:t>
            </a:r>
            <a:endParaRPr lang="en-US" altLang="ja-JP"/>
          </a:p>
          <a:p>
            <a:pPr lvl="1">
              <a:spcBef>
                <a:spcPts val="300"/>
              </a:spcBef>
            </a:pPr>
            <a:r>
              <a:rPr lang="ja-JP" altLang="en-US"/>
              <a:t>データ充填は、従来通り </a:t>
            </a:r>
            <a:r>
              <a:rPr lang="en-US" altLang="ja-JP"/>
              <a:t>ADO.NET</a:t>
            </a:r>
            <a:r>
              <a:rPr lang="ja-JP" altLang="en-US"/>
              <a:t> で行う</a:t>
            </a:r>
            <a:endParaRPr lang="en-US" altLang="ja-JP"/>
          </a:p>
          <a:p>
            <a:pPr lvl="1">
              <a:spcBef>
                <a:spcPts val="300"/>
              </a:spcBef>
            </a:pPr>
            <a:r>
              <a:rPr lang="en-US" altLang="ja-JP"/>
              <a:t>AsEnumerable</a:t>
            </a:r>
            <a:r>
              <a:rPr lang="ja-JP" altLang="en-US"/>
              <a:t>メソッドで クエリ可能</a:t>
            </a:r>
            <a:endParaRPr lang="en-US" altLang="ja-JP"/>
          </a:p>
          <a:p>
            <a:pPr lvl="1">
              <a:spcBef>
                <a:spcPts val="300"/>
              </a:spcBef>
            </a:pPr>
            <a:r>
              <a:rPr lang="en-US" altLang="ja-JP"/>
              <a:t>"</a:t>
            </a:r>
            <a:r>
              <a:rPr lang="ja-JP" altLang="en-US"/>
              <a:t>型付き</a:t>
            </a:r>
            <a:r>
              <a:rPr lang="en-US" altLang="ja-JP"/>
              <a:t>DataSet" </a:t>
            </a:r>
            <a:r>
              <a:rPr lang="ja-JP" altLang="en-US"/>
              <a:t>は </a:t>
            </a:r>
            <a:r>
              <a:rPr lang="en-US" altLang="ja-JP"/>
              <a:t>LINQ</a:t>
            </a:r>
            <a:r>
              <a:rPr lang="ja-JP" altLang="en-US"/>
              <a:t>と同じシンタックスで </a:t>
            </a:r>
            <a:r>
              <a:rPr lang="en-US" altLang="ja-JP"/>
              <a:t>OK</a:t>
            </a:r>
          </a:p>
          <a:p>
            <a:pPr lvl="1">
              <a:spcBef>
                <a:spcPts val="300"/>
              </a:spcBef>
            </a:pPr>
            <a:r>
              <a:rPr lang="en-US" altLang="ja-JP"/>
              <a:t>"</a:t>
            </a:r>
            <a:r>
              <a:rPr lang="ja-JP" altLang="en-US"/>
              <a:t>型なし</a:t>
            </a:r>
            <a:r>
              <a:rPr lang="en-US" altLang="ja-JP"/>
              <a:t>DataSet" </a:t>
            </a:r>
            <a:r>
              <a:rPr lang="ja-JP" altLang="en-US"/>
              <a:t>は </a:t>
            </a:r>
            <a:r>
              <a:rPr lang="en-US" altLang="ja-JP"/>
              <a:t>Field</a:t>
            </a:r>
            <a:r>
              <a:rPr lang="ja-JP" altLang="en-US"/>
              <a:t>メソッドでカラムへアクセス</a:t>
            </a:r>
            <a:endParaRPr lang="en-US" altLang="ja-JP"/>
          </a:p>
          <a:p>
            <a:pPr lvl="1"/>
            <a:endParaRPr lang="en-US" altLang="ja-JP"/>
          </a:p>
          <a:p>
            <a:pPr lvl="1"/>
            <a:endParaRPr lang="en-US" altLang="ja-JP"/>
          </a:p>
          <a:p>
            <a:pPr lvl="1"/>
            <a:endParaRPr lang="en-US" altLang="ja-JP"/>
          </a:p>
          <a:p>
            <a:pPr lvl="1"/>
            <a:endParaRPr lang="en-US" altLang="ja-JP"/>
          </a:p>
          <a:p>
            <a:pPr lvl="1"/>
            <a:endParaRPr lang="en-US" altLang="ja-JP"/>
          </a:p>
          <a:p>
            <a:endParaRPr lang="en-US" altLang="ja-JP"/>
          </a:p>
          <a:p>
            <a:pPr lvl="1"/>
            <a:endParaRPr lang="ja-JP" altLang="en-US"/>
          </a:p>
          <a:p>
            <a:endParaRPr kumimoji="1" lang="ja-JP" altLang="en-US" dirty="0"/>
          </a:p>
        </p:txBody>
      </p:sp>
      <p:sp>
        <p:nvSpPr>
          <p:cNvPr id="2" name="タイトル 1"/>
          <p:cNvSpPr>
            <a:spLocks noGrp="1"/>
          </p:cNvSpPr>
          <p:nvPr>
            <p:ph type="title"/>
          </p:nvPr>
        </p:nvSpPr>
        <p:spPr/>
        <p:txBody>
          <a:bodyPr>
            <a:normAutofit fontScale="90000"/>
          </a:bodyPr>
          <a:lstStyle/>
          <a:p>
            <a:r>
              <a:rPr kumimoji="1" lang="en-US" altLang="ja-JP" dirty="0">
                <a:solidFill>
                  <a:srgbClr val="000000"/>
                </a:solidFill>
              </a:rPr>
              <a:t>LINQ to Dataset</a:t>
            </a:r>
            <a:br>
              <a:rPr kumimoji="1" lang="en-US" altLang="ja-JP" dirty="0">
                <a:solidFill>
                  <a:srgbClr val="000000"/>
                </a:solidFill>
              </a:rPr>
            </a:br>
            <a:r>
              <a:rPr lang="en-US" altLang="ja-JP" sz="2700" dirty="0">
                <a:solidFill>
                  <a:srgbClr val="000000"/>
                </a:solidFill>
              </a:rPr>
              <a:t>ADO.NET</a:t>
            </a:r>
            <a:r>
              <a:rPr lang="ja-JP" altLang="en-US" sz="2700" dirty="0">
                <a:solidFill>
                  <a:srgbClr val="000000"/>
                </a:solidFill>
              </a:rPr>
              <a:t>のデータセットに対してのクエリ</a:t>
            </a:r>
          </a:p>
        </p:txBody>
      </p:sp>
      <p:sp>
        <p:nvSpPr>
          <p:cNvPr id="4" name="テキスト ボックス 3"/>
          <p:cNvSpPr txBox="1"/>
          <p:nvPr/>
        </p:nvSpPr>
        <p:spPr>
          <a:xfrm>
            <a:off x="1598846" y="3421906"/>
            <a:ext cx="8572560" cy="3429024"/>
          </a:xfrm>
          <a:prstGeom prst="rect">
            <a:avLst/>
          </a:prstGeom>
          <a:ln/>
        </p:spPr>
        <p:style>
          <a:lnRef idx="2">
            <a:schemeClr val="accent5"/>
          </a:lnRef>
          <a:fillRef idx="1">
            <a:schemeClr val="lt1"/>
          </a:fillRef>
          <a:effectRef idx="0">
            <a:schemeClr val="accent5"/>
          </a:effectRef>
          <a:fontRef idx="minor">
            <a:schemeClr val="dk1"/>
          </a:fontRef>
        </p:style>
        <p:txBody>
          <a:bodyPr wrap="square" rtlCol="0">
            <a:noAutofit/>
          </a:bodyPr>
          <a:lstStyle/>
          <a:p>
            <a:r>
              <a:rPr lang="en-US" altLang="ja-JP" kern="0" dirty="0" err="1">
                <a:ea typeface="ＭＳ ゴシック" pitchFamily="49" charset="-128"/>
              </a:rPr>
              <a:t>var</a:t>
            </a:r>
            <a:r>
              <a:rPr lang="en-US" altLang="ja-JP" kern="0" dirty="0">
                <a:ea typeface="ＭＳ ゴシック" pitchFamily="49" charset="-128"/>
              </a:rPr>
              <a:t> </a:t>
            </a:r>
            <a:r>
              <a:rPr lang="en-US" altLang="ja-JP" kern="0" dirty="0" err="1">
                <a:ea typeface="ＭＳ ゴシック" pitchFamily="49" charset="-128"/>
              </a:rPr>
              <a:t>dt</a:t>
            </a:r>
            <a:r>
              <a:rPr lang="en-US" altLang="ja-JP" kern="0" dirty="0">
                <a:ea typeface="ＭＳ ゴシック" pitchFamily="49" charset="-128"/>
              </a:rPr>
              <a:t> = new </a:t>
            </a:r>
            <a:r>
              <a:rPr lang="en-US" altLang="ja-JP" kern="0" dirty="0" err="1">
                <a:ea typeface="ＭＳ ゴシック" pitchFamily="49" charset="-128"/>
              </a:rPr>
              <a:t>DataTable</a:t>
            </a:r>
            <a:r>
              <a:rPr lang="en-US" altLang="ja-JP" kern="0" dirty="0">
                <a:ea typeface="ＭＳ ゴシック" pitchFamily="49" charset="-128"/>
              </a:rPr>
              <a:t>("</a:t>
            </a:r>
            <a:r>
              <a:rPr lang="en-US" altLang="ja-JP" kern="0" dirty="0" err="1">
                <a:ea typeface="ＭＳ ゴシック" pitchFamily="49" charset="-128"/>
              </a:rPr>
              <a:t>SampleTB</a:t>
            </a:r>
            <a:r>
              <a:rPr lang="en-US" altLang="ja-JP" kern="0" dirty="0">
                <a:ea typeface="ＭＳ ゴシック" pitchFamily="49" charset="-128"/>
              </a:rPr>
              <a:t>");</a:t>
            </a:r>
          </a:p>
          <a:p>
            <a:r>
              <a:rPr lang="en-US" altLang="ja-JP" kern="0" dirty="0" err="1">
                <a:ea typeface="ＭＳ ゴシック" pitchFamily="49" charset="-128"/>
              </a:rPr>
              <a:t>dt.Columns.Add</a:t>
            </a:r>
            <a:r>
              <a:rPr lang="en-US" altLang="ja-JP" kern="0" dirty="0">
                <a:ea typeface="ＭＳ ゴシック" pitchFamily="49" charset="-128"/>
              </a:rPr>
              <a:t>("F1", </a:t>
            </a:r>
            <a:r>
              <a:rPr lang="en-US" altLang="ja-JP" kern="0" dirty="0" err="1">
                <a:ea typeface="ＭＳ ゴシック" pitchFamily="49" charset="-128"/>
              </a:rPr>
              <a:t>typeof</a:t>
            </a:r>
            <a:r>
              <a:rPr lang="en-US" altLang="ja-JP" kern="0" dirty="0">
                <a:ea typeface="ＭＳ ゴシック" pitchFamily="49" charset="-128"/>
              </a:rPr>
              <a:t>(System.Int32));</a:t>
            </a:r>
          </a:p>
          <a:p>
            <a:r>
              <a:rPr lang="en-US" altLang="ja-JP" kern="0" dirty="0" err="1">
                <a:ea typeface="ＭＳ ゴシック" pitchFamily="49" charset="-128"/>
              </a:rPr>
              <a:t>dt.Columns.Add</a:t>
            </a:r>
            <a:r>
              <a:rPr lang="en-US" altLang="ja-JP" kern="0" dirty="0">
                <a:ea typeface="ＭＳ ゴシック" pitchFamily="49" charset="-128"/>
              </a:rPr>
              <a:t>("F2", </a:t>
            </a:r>
            <a:r>
              <a:rPr lang="en-US" altLang="ja-JP" kern="0" dirty="0" err="1">
                <a:ea typeface="ＭＳ ゴシック" pitchFamily="49" charset="-128"/>
              </a:rPr>
              <a:t>typeof</a:t>
            </a:r>
            <a:r>
              <a:rPr lang="en-US" altLang="ja-JP" kern="0" dirty="0">
                <a:ea typeface="ＭＳ ゴシック" pitchFamily="49" charset="-128"/>
              </a:rPr>
              <a:t>(</a:t>
            </a:r>
            <a:r>
              <a:rPr lang="en-US" altLang="ja-JP" kern="0" dirty="0" err="1">
                <a:ea typeface="ＭＳ ゴシック" pitchFamily="49" charset="-128"/>
              </a:rPr>
              <a:t>System.String</a:t>
            </a:r>
            <a:r>
              <a:rPr lang="en-US" altLang="ja-JP" kern="0" dirty="0">
                <a:ea typeface="ＭＳ ゴシック" pitchFamily="49" charset="-128"/>
              </a:rPr>
              <a:t>));</a:t>
            </a:r>
          </a:p>
          <a:p>
            <a:r>
              <a:rPr lang="en-US" altLang="ja-JP" kern="0" dirty="0" err="1">
                <a:ea typeface="ＭＳ ゴシック" pitchFamily="49" charset="-128"/>
              </a:rPr>
              <a:t>dt.Columns.Add</a:t>
            </a:r>
            <a:r>
              <a:rPr lang="en-US" altLang="ja-JP" kern="0" dirty="0">
                <a:ea typeface="ＭＳ ゴシック" pitchFamily="49" charset="-128"/>
              </a:rPr>
              <a:t>("F3", </a:t>
            </a:r>
            <a:r>
              <a:rPr lang="en-US" altLang="ja-JP" kern="0" dirty="0" err="1">
                <a:ea typeface="ＭＳ ゴシック" pitchFamily="49" charset="-128"/>
              </a:rPr>
              <a:t>typeof</a:t>
            </a:r>
            <a:r>
              <a:rPr lang="en-US" altLang="ja-JP" kern="0" dirty="0">
                <a:ea typeface="ＭＳ ゴシック" pitchFamily="49" charset="-128"/>
              </a:rPr>
              <a:t>(</a:t>
            </a:r>
            <a:r>
              <a:rPr lang="en-US" altLang="ja-JP" kern="0" dirty="0" err="1">
                <a:ea typeface="ＭＳ ゴシック" pitchFamily="49" charset="-128"/>
              </a:rPr>
              <a:t>System.String</a:t>
            </a:r>
            <a:r>
              <a:rPr lang="en-US" altLang="ja-JP" kern="0" dirty="0">
                <a:ea typeface="ＭＳ ゴシック" pitchFamily="49" charset="-128"/>
              </a:rPr>
              <a:t>));</a:t>
            </a:r>
          </a:p>
          <a:p>
            <a:r>
              <a:rPr lang="en-US" altLang="ja-JP" kern="0" dirty="0" err="1">
                <a:ea typeface="ＭＳ ゴシック" pitchFamily="49" charset="-128"/>
              </a:rPr>
              <a:t>dt.Rows.Add</a:t>
            </a:r>
            <a:r>
              <a:rPr lang="en-US" altLang="ja-JP" kern="0" dirty="0">
                <a:ea typeface="ＭＳ ゴシック" pitchFamily="49" charset="-128"/>
              </a:rPr>
              <a:t>(new object[] { 1, "AAA", "X" });</a:t>
            </a:r>
          </a:p>
          <a:p>
            <a:r>
              <a:rPr lang="en-US" altLang="ja-JP" kern="0" dirty="0" err="1">
                <a:ea typeface="ＭＳ ゴシック" pitchFamily="49" charset="-128"/>
              </a:rPr>
              <a:t>dt.Rows.Add</a:t>
            </a:r>
            <a:r>
              <a:rPr lang="en-US" altLang="ja-JP" kern="0" dirty="0">
                <a:ea typeface="ＭＳ ゴシック" pitchFamily="49" charset="-128"/>
              </a:rPr>
              <a:t>(new object[] { 2, "BBB", "Y" });</a:t>
            </a:r>
          </a:p>
          <a:p>
            <a:r>
              <a:rPr lang="en-US" altLang="ja-JP" kern="0" dirty="0" err="1">
                <a:ea typeface="ＭＳ ゴシック" pitchFamily="49" charset="-128"/>
              </a:rPr>
              <a:t>dt.Rows.Add</a:t>
            </a:r>
            <a:r>
              <a:rPr lang="en-US" altLang="ja-JP" kern="0" dirty="0">
                <a:ea typeface="ＭＳ ゴシック" pitchFamily="49" charset="-128"/>
              </a:rPr>
              <a:t>(new object[] { 3, "CCC", "X" });</a:t>
            </a:r>
          </a:p>
          <a:p>
            <a:endParaRPr lang="en-US" altLang="ja-JP" kern="0" dirty="0">
              <a:ea typeface="ＭＳ ゴシック" pitchFamily="49" charset="-128"/>
            </a:endParaRPr>
          </a:p>
          <a:p>
            <a:r>
              <a:rPr lang="en-US" altLang="ja-JP" kern="0" dirty="0" err="1">
                <a:ea typeface="ＭＳ ゴシック" pitchFamily="49" charset="-128"/>
              </a:rPr>
              <a:t>var</a:t>
            </a:r>
            <a:r>
              <a:rPr lang="en-US" altLang="ja-JP" kern="0" dirty="0">
                <a:ea typeface="ＭＳ ゴシック" pitchFamily="49" charset="-128"/>
              </a:rPr>
              <a:t> </a:t>
            </a:r>
            <a:r>
              <a:rPr lang="en-US" altLang="ja-JP" kern="0" dirty="0" err="1">
                <a:ea typeface="ＭＳ ゴシック" pitchFamily="49" charset="-128"/>
              </a:rPr>
              <a:t>qy</a:t>
            </a:r>
            <a:r>
              <a:rPr lang="en-US" altLang="ja-JP" kern="0" dirty="0">
                <a:ea typeface="ＭＳ ゴシック" pitchFamily="49" charset="-128"/>
              </a:rPr>
              <a:t> = from x in </a:t>
            </a:r>
            <a:r>
              <a:rPr lang="en-US" altLang="ja-JP" kern="0" dirty="0" err="1">
                <a:ea typeface="ＭＳ ゴシック" pitchFamily="49" charset="-128"/>
              </a:rPr>
              <a:t>dt.AsEnumerable</a:t>
            </a:r>
            <a:r>
              <a:rPr lang="en-US" altLang="ja-JP" kern="0" dirty="0">
                <a:ea typeface="ＭＳ ゴシック" pitchFamily="49" charset="-128"/>
              </a:rPr>
              <a:t>()</a:t>
            </a:r>
          </a:p>
          <a:p>
            <a:r>
              <a:rPr lang="en-US" altLang="ja-JP" kern="0" dirty="0">
                <a:ea typeface="ＭＳ ゴシック" pitchFamily="49" charset="-128"/>
              </a:rPr>
              <a:t>         where </a:t>
            </a:r>
            <a:r>
              <a:rPr lang="en-US" altLang="ja-JP" kern="0" dirty="0" err="1">
                <a:ea typeface="ＭＳ ゴシック" pitchFamily="49" charset="-128"/>
              </a:rPr>
              <a:t>x.Field</a:t>
            </a:r>
            <a:r>
              <a:rPr lang="en-US" altLang="ja-JP" kern="0" dirty="0">
                <a:ea typeface="ＭＳ ゴシック" pitchFamily="49" charset="-128"/>
              </a:rPr>
              <a:t>&lt;</a:t>
            </a:r>
            <a:r>
              <a:rPr lang="en-US" altLang="ja-JP" kern="0" dirty="0" err="1">
                <a:ea typeface="ＭＳ ゴシック" pitchFamily="49" charset="-128"/>
              </a:rPr>
              <a:t>int</a:t>
            </a:r>
            <a:r>
              <a:rPr lang="en-US" altLang="ja-JP" kern="0" dirty="0">
                <a:ea typeface="ＭＳ ゴシック" pitchFamily="49" charset="-128"/>
              </a:rPr>
              <a:t>&gt;("F1") &gt; 1</a:t>
            </a:r>
          </a:p>
          <a:p>
            <a:r>
              <a:rPr lang="en-US" altLang="ja-JP" kern="0" dirty="0">
                <a:ea typeface="ＭＳ ゴシック" pitchFamily="49" charset="-128"/>
              </a:rPr>
              <a:t>         </a:t>
            </a:r>
            <a:r>
              <a:rPr lang="en-US" altLang="ja-JP" kern="0" dirty="0" err="1">
                <a:ea typeface="ＭＳ ゴシック" pitchFamily="49" charset="-128"/>
              </a:rPr>
              <a:t>orderby</a:t>
            </a:r>
            <a:r>
              <a:rPr lang="en-US" altLang="ja-JP" kern="0" dirty="0">
                <a:ea typeface="ＭＳ ゴシック" pitchFamily="49" charset="-128"/>
              </a:rPr>
              <a:t> </a:t>
            </a:r>
            <a:r>
              <a:rPr lang="en-US" altLang="ja-JP" kern="0" dirty="0" err="1">
                <a:ea typeface="ＭＳ ゴシック" pitchFamily="49" charset="-128"/>
              </a:rPr>
              <a:t>x.Field</a:t>
            </a:r>
            <a:r>
              <a:rPr lang="en-US" altLang="ja-JP" kern="0" dirty="0">
                <a:ea typeface="ＭＳ ゴシック" pitchFamily="49" charset="-128"/>
              </a:rPr>
              <a:t>&lt;string&gt;("F2") descending</a:t>
            </a:r>
          </a:p>
          <a:p>
            <a:r>
              <a:rPr lang="en-US" altLang="ja-JP" kern="0" dirty="0">
                <a:ea typeface="ＭＳ ゴシック" pitchFamily="49" charset="-128"/>
              </a:rPr>
              <a:t>         select new {</a:t>
            </a:r>
            <a:r>
              <a:rPr lang="ja-JP" altLang="en-US" kern="0" dirty="0">
                <a:ea typeface="ＭＳ ゴシック" pitchFamily="49" charset="-128"/>
              </a:rPr>
              <a:t>　</a:t>
            </a:r>
            <a:r>
              <a:rPr lang="en-US" altLang="ja-JP" kern="0" dirty="0">
                <a:ea typeface="ＭＳ ゴシック" pitchFamily="49" charset="-128"/>
              </a:rPr>
              <a:t>F1 = </a:t>
            </a:r>
            <a:r>
              <a:rPr lang="en-US" altLang="ja-JP" kern="0" dirty="0" err="1">
                <a:ea typeface="ＭＳ ゴシック" pitchFamily="49" charset="-128"/>
              </a:rPr>
              <a:t>x.Field</a:t>
            </a:r>
            <a:r>
              <a:rPr lang="en-US" altLang="ja-JP" kern="0" dirty="0">
                <a:ea typeface="ＭＳ ゴシック" pitchFamily="49" charset="-128"/>
              </a:rPr>
              <a:t>&lt;</a:t>
            </a:r>
            <a:r>
              <a:rPr lang="en-US" altLang="ja-JP" kern="0" dirty="0" err="1">
                <a:ea typeface="ＭＳ ゴシック" pitchFamily="49" charset="-128"/>
              </a:rPr>
              <a:t>int</a:t>
            </a:r>
            <a:r>
              <a:rPr lang="en-US" altLang="ja-JP" kern="0" dirty="0">
                <a:ea typeface="ＭＳ ゴシック" pitchFamily="49" charset="-128"/>
              </a:rPr>
              <a:t>&gt;(0), F2 = </a:t>
            </a:r>
            <a:r>
              <a:rPr lang="en-US" altLang="ja-JP" kern="0" dirty="0" err="1">
                <a:ea typeface="ＭＳ ゴシック" pitchFamily="49" charset="-128"/>
              </a:rPr>
              <a:t>x.Field</a:t>
            </a:r>
            <a:r>
              <a:rPr lang="en-US" altLang="ja-JP" kern="0" dirty="0">
                <a:ea typeface="ＭＳ ゴシック" pitchFamily="49" charset="-128"/>
              </a:rPr>
              <a:t>&lt;string&gt;(1)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a:xfrm>
            <a:off x="519249" y="1224001"/>
            <a:ext cx="11158587" cy="5067071"/>
          </a:xfrm>
        </p:spPr>
        <p:txBody>
          <a:bodyPr/>
          <a:lstStyle/>
          <a:p>
            <a:r>
              <a:rPr lang="ja-JP" altLang="en-US" sz="2400" dirty="0">
                <a:latin typeface="+mn-lt"/>
              </a:rPr>
              <a:t>概念モデルに対するデータ操作</a:t>
            </a:r>
            <a:endParaRPr lang="en-US" altLang="ja-JP" sz="2400" dirty="0">
              <a:latin typeface="+mn-lt"/>
            </a:endParaRPr>
          </a:p>
          <a:p>
            <a:pPr lvl="1"/>
            <a:r>
              <a:rPr lang="ja-JP" altLang="en-US" sz="2000" dirty="0">
                <a:latin typeface="+mn-lt"/>
              </a:rPr>
              <a:t>データのレイヤによってセマンティクスやテクノロジが異なる</a:t>
            </a:r>
            <a:endParaRPr lang="en-US" altLang="ja-JP" sz="2000" dirty="0">
              <a:latin typeface="+mn-lt"/>
            </a:endParaRPr>
          </a:p>
          <a:p>
            <a:pPr lvl="1"/>
            <a:r>
              <a:rPr lang="ja-JP" altLang="en-US" sz="2000" dirty="0">
                <a:latin typeface="+mn-lt"/>
              </a:rPr>
              <a:t>上位のビジネス エンティティに対してデータ操作</a:t>
            </a:r>
            <a:endParaRPr lang="en-US" altLang="ja-JP" sz="2000" dirty="0">
              <a:latin typeface="+mn-lt"/>
            </a:endParaRPr>
          </a:p>
          <a:p>
            <a:pPr lvl="2"/>
            <a:r>
              <a:rPr lang="ja-JP" altLang="en-US" sz="1600" dirty="0">
                <a:latin typeface="+mn-lt"/>
              </a:rPr>
              <a:t>論理モデル、物理モデルの依存度を下げる</a:t>
            </a:r>
            <a:endParaRPr lang="en-US" altLang="ja-JP" sz="1600" dirty="0">
              <a:latin typeface="+mn-lt"/>
            </a:endParaRPr>
          </a:p>
          <a:p>
            <a:pPr lvl="2"/>
            <a:r>
              <a:rPr lang="ja-JP" altLang="en-US" sz="1600" dirty="0">
                <a:latin typeface="+mn-lt"/>
              </a:rPr>
              <a:t>論理モデルとの間はオブジェクト リレーショナル マッピング </a:t>
            </a:r>
            <a:r>
              <a:rPr lang="en-US" altLang="ja-JP" sz="1600" dirty="0">
                <a:latin typeface="+mn-lt"/>
              </a:rPr>
              <a:t>(ORM) </a:t>
            </a:r>
            <a:r>
              <a:rPr lang="ja-JP" altLang="en-US" sz="1600" dirty="0">
                <a:latin typeface="+mn-lt"/>
              </a:rPr>
              <a:t>で解決</a:t>
            </a:r>
            <a:endParaRPr lang="en-US" altLang="ja-JP" sz="1600" dirty="0">
              <a:latin typeface="+mn-lt"/>
            </a:endParaRPr>
          </a:p>
        </p:txBody>
      </p:sp>
      <p:sp>
        <p:nvSpPr>
          <p:cNvPr id="2" name="タイトル 1"/>
          <p:cNvSpPr>
            <a:spLocks noGrp="1"/>
          </p:cNvSpPr>
          <p:nvPr>
            <p:ph type="title"/>
          </p:nvPr>
        </p:nvSpPr>
        <p:spPr/>
        <p:txBody>
          <a:bodyPr>
            <a:normAutofit fontScale="90000"/>
          </a:bodyPr>
          <a:lstStyle/>
          <a:p>
            <a:r>
              <a:rPr altLang="ja-JP" sz="4000" dirty="0">
                <a:solidFill>
                  <a:srgbClr val="000000"/>
                </a:solidFill>
              </a:rPr>
              <a:t>ADO.NET Entity Framework</a:t>
            </a:r>
            <a:br>
              <a:rPr altLang="ja-JP" sz="4000" dirty="0">
                <a:solidFill>
                  <a:srgbClr val="000000"/>
                </a:solidFill>
              </a:rPr>
            </a:br>
            <a:r>
              <a:rPr lang="ja-JP" altLang="en-US" sz="2700" dirty="0">
                <a:solidFill>
                  <a:srgbClr val="000000"/>
                </a:solidFill>
              </a:rPr>
              <a:t>データ アクセスの抽象度をあげる</a:t>
            </a:r>
          </a:p>
        </p:txBody>
      </p:sp>
      <p:grpSp>
        <p:nvGrpSpPr>
          <p:cNvPr id="4" name="Group 97"/>
          <p:cNvGrpSpPr>
            <a:grpSpLocks/>
          </p:cNvGrpSpPr>
          <p:nvPr/>
        </p:nvGrpSpPr>
        <p:grpSpPr bwMode="auto">
          <a:xfrm>
            <a:off x="2257664" y="2915934"/>
            <a:ext cx="4919302" cy="1211106"/>
            <a:chOff x="331246" y="1029888"/>
            <a:chExt cx="5413737" cy="1801405"/>
          </a:xfrm>
        </p:grpSpPr>
        <p:pic>
          <p:nvPicPr>
            <p:cNvPr id="5" name="Rectangle 15412"/>
            <p:cNvPicPr>
              <a:picLocks noChangeAspect="1" noChangeArrowheads="1"/>
            </p:cNvPicPr>
            <p:nvPr/>
          </p:nvPicPr>
          <p:blipFill>
            <a:blip r:embed="rId3"/>
            <a:srcRect/>
            <a:stretch>
              <a:fillRect/>
            </a:stretch>
          </p:blipFill>
          <p:spPr bwMode="auto">
            <a:xfrm rot="5400000">
              <a:off x="2347147" y="-566543"/>
              <a:ext cx="1801405" cy="4994267"/>
            </a:xfrm>
            <a:prstGeom prst="rect">
              <a:avLst/>
            </a:prstGeom>
            <a:noFill/>
            <a:ln w="9525">
              <a:noFill/>
              <a:miter lim="800000"/>
              <a:headEnd/>
              <a:tailEnd/>
            </a:ln>
          </p:spPr>
        </p:pic>
        <p:sp>
          <p:nvSpPr>
            <p:cNvPr id="6" name="TextBox 6"/>
            <p:cNvSpPr txBox="1">
              <a:spLocks noChangeArrowheads="1"/>
            </p:cNvSpPr>
            <p:nvPr/>
          </p:nvSpPr>
          <p:spPr bwMode="auto">
            <a:xfrm rot="16200000">
              <a:off x="-233560" y="1818678"/>
              <a:ext cx="1434452" cy="304840"/>
            </a:xfrm>
            <a:prstGeom prst="rect">
              <a:avLst/>
            </a:prstGeom>
            <a:noFill/>
            <a:ln w="9525">
              <a:noFill/>
              <a:miter lim="800000"/>
              <a:headEnd/>
              <a:tailEnd/>
            </a:ln>
          </p:spPr>
          <p:txBody>
            <a:bodyPr>
              <a:spAutoFit/>
            </a:bodyPr>
            <a:lstStyle/>
            <a:p>
              <a:pPr algn="ctr" rtl="0" eaLnBrk="0" hangingPunct="0">
                <a:spcBef>
                  <a:spcPct val="50000"/>
                </a:spcBef>
                <a:defRPr/>
              </a:pPr>
              <a:r>
                <a:rPr lang="ja-JP" altLang="en-US" sz="1200" dirty="0"/>
                <a:t>概念モデル</a:t>
              </a:r>
              <a:endParaRPr lang="en-US" sz="1200" dirty="0"/>
            </a:p>
          </p:txBody>
        </p:sp>
        <p:sp>
          <p:nvSpPr>
            <p:cNvPr id="7" name="Right Arrow 7"/>
            <p:cNvSpPr>
              <a:spLocks noChangeArrowheads="1"/>
            </p:cNvSpPr>
            <p:nvPr/>
          </p:nvSpPr>
          <p:spPr bwMode="auto">
            <a:xfrm rot="-5400000">
              <a:off x="4084700" y="1817872"/>
              <a:ext cx="271641" cy="195256"/>
            </a:xfrm>
            <a:prstGeom prst="rightArrow">
              <a:avLst>
                <a:gd name="adj1" fmla="val 50000"/>
                <a:gd name="adj2" fmla="val 34959"/>
              </a:avLst>
            </a:prstGeom>
            <a:solidFill>
              <a:schemeClr val="tx1"/>
            </a:solidFill>
            <a:ln w="12700" algn="ctr">
              <a:solidFill>
                <a:schemeClr val="bg2"/>
              </a:solidFill>
              <a:miter lim="800000"/>
              <a:headEnd/>
              <a:tailEnd/>
            </a:ln>
          </p:spPr>
          <p:txBody>
            <a:bodyPr wrap="none" anchor="ctr"/>
            <a:lstStyle/>
            <a:p>
              <a:pPr algn="l" rtl="0" eaLnBrk="0" hangingPunct="0">
                <a:defRPr/>
              </a:pPr>
              <a:endParaRPr lang="he-IL" sz="1400"/>
            </a:p>
          </p:txBody>
        </p:sp>
        <p:cxnSp>
          <p:nvCxnSpPr>
            <p:cNvPr id="8" name="Shape 7"/>
            <p:cNvCxnSpPr>
              <a:cxnSpLocks noChangeShapeType="1"/>
            </p:cNvCxnSpPr>
            <p:nvPr/>
          </p:nvCxnSpPr>
          <p:spPr bwMode="auto">
            <a:xfrm rot="16200000">
              <a:off x="2563165" y="942244"/>
              <a:ext cx="173151" cy="1511251"/>
            </a:xfrm>
            <a:prstGeom prst="bentConnector2">
              <a:avLst/>
            </a:prstGeom>
            <a:ln>
              <a:solidFill>
                <a:schemeClr val="tx1"/>
              </a:solidFill>
              <a:headEnd type="none" w="med" len="med"/>
              <a:tailEnd type="triangle" w="med" len="med"/>
            </a:ln>
          </p:spPr>
          <p:style>
            <a:lnRef idx="2">
              <a:schemeClr val="accent5"/>
            </a:lnRef>
            <a:fillRef idx="0">
              <a:schemeClr val="accent5"/>
            </a:fillRef>
            <a:effectRef idx="1">
              <a:schemeClr val="accent5"/>
            </a:effectRef>
            <a:fontRef idx="minor">
              <a:schemeClr val="tx1"/>
            </a:fontRef>
          </p:style>
        </p:cxnSp>
        <p:grpSp>
          <p:nvGrpSpPr>
            <p:cNvPr id="9" name="Group 79"/>
            <p:cNvGrpSpPr>
              <a:grpSpLocks/>
            </p:cNvGrpSpPr>
            <p:nvPr/>
          </p:nvGrpSpPr>
          <p:grpSpPr bwMode="auto">
            <a:xfrm>
              <a:off x="1167597" y="1774751"/>
              <a:ext cx="1703875" cy="464305"/>
              <a:chOff x="1310996" y="2261272"/>
              <a:chExt cx="1703875" cy="464305"/>
            </a:xfrm>
          </p:grpSpPr>
          <p:pic>
            <p:nvPicPr>
              <p:cNvPr id="16" name="Rectangle 15424"/>
              <p:cNvPicPr>
                <a:picLocks noChangeAspect="1" noChangeArrowheads="1"/>
              </p:cNvPicPr>
              <p:nvPr/>
            </p:nvPicPr>
            <p:blipFill>
              <a:blip r:embed="rId4" cstate="print"/>
              <a:srcRect/>
              <a:stretch>
                <a:fillRect/>
              </a:stretch>
            </p:blipFill>
            <p:spPr bwMode="auto">
              <a:xfrm>
                <a:off x="1310996" y="2261272"/>
                <a:ext cx="1703875" cy="382831"/>
              </a:xfrm>
              <a:prstGeom prst="rect">
                <a:avLst/>
              </a:prstGeom>
              <a:noFill/>
              <a:ln w="9525">
                <a:noFill/>
                <a:miter lim="800000"/>
                <a:headEnd/>
                <a:tailEnd/>
              </a:ln>
            </p:spPr>
          </p:pic>
          <p:sp>
            <p:nvSpPr>
              <p:cNvPr id="17" name="TextBox 18"/>
              <p:cNvSpPr txBox="1">
                <a:spLocks noChangeArrowheads="1"/>
              </p:cNvSpPr>
              <p:nvPr/>
            </p:nvSpPr>
            <p:spPr bwMode="auto">
              <a:xfrm>
                <a:off x="1326337" y="2267788"/>
                <a:ext cx="1641422" cy="457789"/>
              </a:xfrm>
              <a:prstGeom prst="rect">
                <a:avLst/>
              </a:prstGeom>
              <a:noFill/>
              <a:ln w="9525">
                <a:noFill/>
                <a:miter lim="800000"/>
                <a:headEnd/>
                <a:tailEnd/>
              </a:ln>
            </p:spPr>
            <p:txBody>
              <a:bodyPr>
                <a:spAutoFit/>
              </a:bodyPr>
              <a:lstStyle/>
              <a:p>
                <a:pPr algn="ctr" rtl="0" eaLnBrk="0" hangingPunct="0">
                  <a:defRPr/>
                </a:pPr>
                <a:r>
                  <a:rPr lang="en-US" sz="1400" dirty="0" err="1"/>
                  <a:t>SalesPerson</a:t>
                </a:r>
                <a:endParaRPr lang="en-US" sz="1400" dirty="0"/>
              </a:p>
            </p:txBody>
          </p:sp>
        </p:grpSp>
        <p:grpSp>
          <p:nvGrpSpPr>
            <p:cNvPr id="10" name="Group 80"/>
            <p:cNvGrpSpPr>
              <a:grpSpLocks/>
            </p:cNvGrpSpPr>
            <p:nvPr/>
          </p:nvGrpSpPr>
          <p:grpSpPr bwMode="auto">
            <a:xfrm>
              <a:off x="3408766" y="1398202"/>
              <a:ext cx="1703875" cy="464369"/>
              <a:chOff x="1310996" y="2261272"/>
              <a:chExt cx="1703875" cy="464369"/>
            </a:xfrm>
          </p:grpSpPr>
          <p:pic>
            <p:nvPicPr>
              <p:cNvPr id="14" name="Rectangle 15422"/>
              <p:cNvPicPr>
                <a:picLocks noChangeAspect="1" noChangeArrowheads="1"/>
              </p:cNvPicPr>
              <p:nvPr/>
            </p:nvPicPr>
            <p:blipFill>
              <a:blip r:embed="rId4" cstate="print"/>
              <a:srcRect/>
              <a:stretch>
                <a:fillRect/>
              </a:stretch>
            </p:blipFill>
            <p:spPr bwMode="auto">
              <a:xfrm>
                <a:off x="1310996" y="2261272"/>
                <a:ext cx="1703875" cy="382831"/>
              </a:xfrm>
              <a:prstGeom prst="rect">
                <a:avLst/>
              </a:prstGeom>
              <a:noFill/>
              <a:ln w="9525">
                <a:noFill/>
                <a:miter lim="800000"/>
                <a:headEnd/>
                <a:tailEnd/>
              </a:ln>
            </p:spPr>
          </p:pic>
          <p:sp>
            <p:nvSpPr>
              <p:cNvPr id="15" name="TextBox 16"/>
              <p:cNvSpPr txBox="1">
                <a:spLocks noChangeArrowheads="1"/>
              </p:cNvSpPr>
              <p:nvPr/>
            </p:nvSpPr>
            <p:spPr bwMode="auto">
              <a:xfrm>
                <a:off x="1326645" y="2267852"/>
                <a:ext cx="1639834" cy="457789"/>
              </a:xfrm>
              <a:prstGeom prst="rect">
                <a:avLst/>
              </a:prstGeom>
              <a:noFill/>
              <a:ln w="9525">
                <a:noFill/>
                <a:miter lim="800000"/>
                <a:headEnd/>
                <a:tailEnd/>
              </a:ln>
            </p:spPr>
            <p:txBody>
              <a:bodyPr>
                <a:spAutoFit/>
              </a:bodyPr>
              <a:lstStyle/>
              <a:p>
                <a:pPr algn="ctr" rtl="0" eaLnBrk="0" hangingPunct="0">
                  <a:defRPr/>
                </a:pPr>
                <a:r>
                  <a:rPr lang="en-US" sz="1400"/>
                  <a:t>SalesOrder</a:t>
                </a:r>
              </a:p>
            </p:txBody>
          </p:sp>
        </p:grpSp>
        <p:grpSp>
          <p:nvGrpSpPr>
            <p:cNvPr id="11" name="Group 83"/>
            <p:cNvGrpSpPr>
              <a:grpSpLocks/>
            </p:cNvGrpSpPr>
            <p:nvPr/>
          </p:nvGrpSpPr>
          <p:grpSpPr bwMode="auto">
            <a:xfrm>
              <a:off x="3408766" y="2067708"/>
              <a:ext cx="1703875" cy="463640"/>
              <a:chOff x="1310996" y="2261272"/>
              <a:chExt cx="1703875" cy="463640"/>
            </a:xfrm>
          </p:grpSpPr>
          <p:pic>
            <p:nvPicPr>
              <p:cNvPr id="12" name="Rectangle 15420"/>
              <p:cNvPicPr>
                <a:picLocks noChangeAspect="1" noChangeArrowheads="1"/>
              </p:cNvPicPr>
              <p:nvPr/>
            </p:nvPicPr>
            <p:blipFill>
              <a:blip r:embed="rId4" cstate="print"/>
              <a:srcRect/>
              <a:stretch>
                <a:fillRect/>
              </a:stretch>
            </p:blipFill>
            <p:spPr bwMode="auto">
              <a:xfrm>
                <a:off x="1310996" y="2261272"/>
                <a:ext cx="1703875" cy="382831"/>
              </a:xfrm>
              <a:prstGeom prst="rect">
                <a:avLst/>
              </a:prstGeom>
              <a:noFill/>
              <a:ln w="9525">
                <a:noFill/>
                <a:miter lim="800000"/>
                <a:headEnd/>
                <a:tailEnd/>
              </a:ln>
            </p:spPr>
          </p:pic>
          <p:sp>
            <p:nvSpPr>
              <p:cNvPr id="13" name="TextBox 14"/>
              <p:cNvSpPr txBox="1">
                <a:spLocks noChangeArrowheads="1"/>
              </p:cNvSpPr>
              <p:nvPr/>
            </p:nvSpPr>
            <p:spPr bwMode="auto">
              <a:xfrm>
                <a:off x="1326645" y="2267123"/>
                <a:ext cx="1639834" cy="457789"/>
              </a:xfrm>
              <a:prstGeom prst="rect">
                <a:avLst/>
              </a:prstGeom>
              <a:noFill/>
              <a:ln w="9525">
                <a:noFill/>
                <a:miter lim="800000"/>
                <a:headEnd/>
                <a:tailEnd/>
              </a:ln>
            </p:spPr>
            <p:txBody>
              <a:bodyPr>
                <a:spAutoFit/>
              </a:bodyPr>
              <a:lstStyle/>
              <a:p>
                <a:pPr algn="ctr" rtl="0" eaLnBrk="0" hangingPunct="0">
                  <a:defRPr/>
                </a:pPr>
                <a:r>
                  <a:rPr lang="en-US" sz="1400"/>
                  <a:t>StoreOrder</a:t>
                </a:r>
              </a:p>
            </p:txBody>
          </p:sp>
        </p:grpSp>
      </p:grpSp>
      <p:grpSp>
        <p:nvGrpSpPr>
          <p:cNvPr id="18" name="Group 91"/>
          <p:cNvGrpSpPr>
            <a:grpSpLocks/>
          </p:cNvGrpSpPr>
          <p:nvPr/>
        </p:nvGrpSpPr>
        <p:grpSpPr bwMode="auto">
          <a:xfrm>
            <a:off x="2238349" y="5350036"/>
            <a:ext cx="4938615" cy="1293675"/>
            <a:chOff x="309988" y="4531326"/>
            <a:chExt cx="5434995" cy="1924218"/>
          </a:xfrm>
        </p:grpSpPr>
        <p:pic>
          <p:nvPicPr>
            <p:cNvPr id="19" name="Rectangle 15387"/>
            <p:cNvPicPr>
              <a:picLocks noChangeAspect="1" noChangeArrowheads="1"/>
            </p:cNvPicPr>
            <p:nvPr/>
          </p:nvPicPr>
          <p:blipFill>
            <a:blip r:embed="rId3"/>
            <a:srcRect/>
            <a:stretch>
              <a:fillRect/>
            </a:stretch>
          </p:blipFill>
          <p:spPr bwMode="auto">
            <a:xfrm rot="5400000">
              <a:off x="2347147" y="3057708"/>
              <a:ext cx="1801405" cy="4994267"/>
            </a:xfrm>
            <a:prstGeom prst="rect">
              <a:avLst/>
            </a:prstGeom>
            <a:noFill/>
            <a:ln w="9525">
              <a:noFill/>
              <a:miter lim="800000"/>
              <a:headEnd/>
              <a:tailEnd/>
            </a:ln>
          </p:spPr>
        </p:pic>
        <p:grpSp>
          <p:nvGrpSpPr>
            <p:cNvPr id="20" name="Group 51"/>
            <p:cNvGrpSpPr>
              <a:grpSpLocks/>
            </p:cNvGrpSpPr>
            <p:nvPr/>
          </p:nvGrpSpPr>
          <p:grpSpPr bwMode="auto">
            <a:xfrm>
              <a:off x="884029" y="5130378"/>
              <a:ext cx="1587918" cy="470821"/>
              <a:chOff x="1027428" y="5140261"/>
              <a:chExt cx="1587918" cy="470821"/>
            </a:xfrm>
          </p:grpSpPr>
          <p:pic>
            <p:nvPicPr>
              <p:cNvPr id="40" name="Rectangle 15410"/>
              <p:cNvPicPr>
                <a:picLocks noChangeAspect="1" noChangeArrowheads="1"/>
              </p:cNvPicPr>
              <p:nvPr/>
            </p:nvPicPr>
            <p:blipFill>
              <a:blip r:embed="rId5" cstate="print"/>
              <a:srcRect/>
              <a:stretch>
                <a:fillRect/>
              </a:stretch>
            </p:blipFill>
            <p:spPr bwMode="auto">
              <a:xfrm>
                <a:off x="1027428" y="5140261"/>
                <a:ext cx="1579481" cy="381065"/>
              </a:xfrm>
              <a:prstGeom prst="rect">
                <a:avLst/>
              </a:prstGeom>
              <a:noFill/>
              <a:ln w="9525">
                <a:noFill/>
                <a:miter lim="800000"/>
                <a:headEnd/>
                <a:tailEnd/>
              </a:ln>
            </p:spPr>
          </p:pic>
          <p:sp>
            <p:nvSpPr>
              <p:cNvPr id="41" name="TextBox 44"/>
              <p:cNvSpPr txBox="1">
                <a:spLocks noChangeArrowheads="1"/>
              </p:cNvSpPr>
              <p:nvPr/>
            </p:nvSpPr>
            <p:spPr bwMode="auto">
              <a:xfrm>
                <a:off x="1037421" y="5153294"/>
                <a:ext cx="1577925" cy="457788"/>
              </a:xfrm>
              <a:prstGeom prst="rect">
                <a:avLst/>
              </a:prstGeom>
              <a:noFill/>
              <a:ln w="9525">
                <a:noFill/>
                <a:miter lim="800000"/>
                <a:headEnd/>
                <a:tailEnd/>
              </a:ln>
            </p:spPr>
            <p:txBody>
              <a:bodyPr>
                <a:spAutoFit/>
              </a:bodyPr>
              <a:lstStyle/>
              <a:p>
                <a:pPr algn="ctr" rtl="0" eaLnBrk="0" hangingPunct="0">
                  <a:spcBef>
                    <a:spcPct val="50000"/>
                  </a:spcBef>
                  <a:defRPr/>
                </a:pPr>
                <a:r>
                  <a:rPr lang="en-US" sz="1400"/>
                  <a:t>SalesPerson</a:t>
                </a:r>
              </a:p>
            </p:txBody>
          </p:sp>
        </p:grpSp>
        <p:grpSp>
          <p:nvGrpSpPr>
            <p:cNvPr id="21" name="Group 52"/>
            <p:cNvGrpSpPr>
              <a:grpSpLocks/>
            </p:cNvGrpSpPr>
            <p:nvPr/>
          </p:nvGrpSpPr>
          <p:grpSpPr bwMode="auto">
            <a:xfrm>
              <a:off x="888556" y="5926318"/>
              <a:ext cx="1580215" cy="470737"/>
              <a:chOff x="965282" y="5140261"/>
              <a:chExt cx="1580215" cy="470737"/>
            </a:xfrm>
          </p:grpSpPr>
          <p:pic>
            <p:nvPicPr>
              <p:cNvPr id="38" name="Rectangle 15408"/>
              <p:cNvPicPr>
                <a:picLocks noChangeAspect="1" noChangeArrowheads="1"/>
              </p:cNvPicPr>
              <p:nvPr/>
            </p:nvPicPr>
            <p:blipFill>
              <a:blip r:embed="rId5" cstate="print"/>
              <a:srcRect/>
              <a:stretch>
                <a:fillRect/>
              </a:stretch>
            </p:blipFill>
            <p:spPr bwMode="auto">
              <a:xfrm>
                <a:off x="965282" y="5140261"/>
                <a:ext cx="1579481" cy="381065"/>
              </a:xfrm>
              <a:prstGeom prst="rect">
                <a:avLst/>
              </a:prstGeom>
              <a:noFill/>
              <a:ln w="9525">
                <a:noFill/>
                <a:miter lim="800000"/>
                <a:headEnd/>
                <a:tailEnd/>
              </a:ln>
            </p:spPr>
          </p:pic>
          <p:sp>
            <p:nvSpPr>
              <p:cNvPr id="39" name="TextBox 42"/>
              <p:cNvSpPr txBox="1">
                <a:spLocks noChangeArrowheads="1"/>
              </p:cNvSpPr>
              <p:nvPr/>
            </p:nvSpPr>
            <p:spPr bwMode="auto">
              <a:xfrm>
                <a:off x="965984" y="5153210"/>
                <a:ext cx="1579513" cy="457788"/>
              </a:xfrm>
              <a:prstGeom prst="rect">
                <a:avLst/>
              </a:prstGeom>
              <a:noFill/>
              <a:ln w="9525">
                <a:noFill/>
                <a:miter lim="800000"/>
                <a:headEnd/>
                <a:tailEnd/>
              </a:ln>
            </p:spPr>
            <p:txBody>
              <a:bodyPr>
                <a:spAutoFit/>
              </a:bodyPr>
              <a:lstStyle/>
              <a:p>
                <a:pPr algn="ctr" rtl="0" eaLnBrk="0" hangingPunct="0">
                  <a:spcBef>
                    <a:spcPct val="50000"/>
                  </a:spcBef>
                  <a:defRPr/>
                </a:pPr>
                <a:r>
                  <a:rPr lang="en-US" sz="1400"/>
                  <a:t>Employee</a:t>
                </a:r>
              </a:p>
            </p:txBody>
          </p:sp>
        </p:grpSp>
        <p:grpSp>
          <p:nvGrpSpPr>
            <p:cNvPr id="22" name="Group 58"/>
            <p:cNvGrpSpPr>
              <a:grpSpLocks/>
            </p:cNvGrpSpPr>
            <p:nvPr/>
          </p:nvGrpSpPr>
          <p:grpSpPr bwMode="auto">
            <a:xfrm>
              <a:off x="4004672" y="5926318"/>
              <a:ext cx="1580263" cy="470737"/>
              <a:chOff x="1054062" y="5140261"/>
              <a:chExt cx="1580263" cy="470737"/>
            </a:xfrm>
          </p:grpSpPr>
          <p:pic>
            <p:nvPicPr>
              <p:cNvPr id="36" name="Rectangle 15406"/>
              <p:cNvPicPr>
                <a:picLocks noChangeAspect="1" noChangeArrowheads="1"/>
              </p:cNvPicPr>
              <p:nvPr/>
            </p:nvPicPr>
            <p:blipFill>
              <a:blip r:embed="rId5" cstate="print"/>
              <a:srcRect/>
              <a:stretch>
                <a:fillRect/>
              </a:stretch>
            </p:blipFill>
            <p:spPr bwMode="auto">
              <a:xfrm>
                <a:off x="1054062" y="5140261"/>
                <a:ext cx="1579481" cy="381065"/>
              </a:xfrm>
              <a:prstGeom prst="rect">
                <a:avLst/>
              </a:prstGeom>
              <a:noFill/>
              <a:ln w="9525">
                <a:noFill/>
                <a:miter lim="800000"/>
                <a:headEnd/>
                <a:tailEnd/>
              </a:ln>
            </p:spPr>
          </p:pic>
          <p:sp>
            <p:nvSpPr>
              <p:cNvPr id="37" name="TextBox 40"/>
              <p:cNvSpPr txBox="1">
                <a:spLocks noChangeArrowheads="1"/>
              </p:cNvSpPr>
              <p:nvPr/>
            </p:nvSpPr>
            <p:spPr bwMode="auto">
              <a:xfrm>
                <a:off x="1054813" y="5153210"/>
                <a:ext cx="1579512" cy="457788"/>
              </a:xfrm>
              <a:prstGeom prst="rect">
                <a:avLst/>
              </a:prstGeom>
              <a:noFill/>
              <a:ln w="9525">
                <a:noFill/>
                <a:miter lim="800000"/>
                <a:headEnd/>
                <a:tailEnd/>
              </a:ln>
            </p:spPr>
            <p:txBody>
              <a:bodyPr>
                <a:spAutoFit/>
              </a:bodyPr>
              <a:lstStyle/>
              <a:p>
                <a:pPr algn="ctr" rtl="0" eaLnBrk="0" hangingPunct="0">
                  <a:spcBef>
                    <a:spcPct val="50000"/>
                  </a:spcBef>
                  <a:defRPr/>
                </a:pPr>
                <a:r>
                  <a:rPr lang="en-US" sz="1400" dirty="0" err="1"/>
                  <a:t>StoreOrder</a:t>
                </a:r>
                <a:endParaRPr lang="en-US" sz="1400" dirty="0"/>
              </a:p>
            </p:txBody>
          </p:sp>
        </p:grpSp>
        <p:sp>
          <p:nvSpPr>
            <p:cNvPr id="23" name="TextBox 24"/>
            <p:cNvSpPr txBox="1">
              <a:spLocks noChangeArrowheads="1"/>
            </p:cNvSpPr>
            <p:nvPr/>
          </p:nvSpPr>
          <p:spPr bwMode="auto">
            <a:xfrm rot="16200000">
              <a:off x="-320990" y="5162304"/>
              <a:ext cx="1566795" cy="304840"/>
            </a:xfrm>
            <a:prstGeom prst="rect">
              <a:avLst/>
            </a:prstGeom>
            <a:noFill/>
            <a:ln w="9525">
              <a:noFill/>
              <a:miter lim="800000"/>
              <a:headEnd/>
              <a:tailEnd/>
            </a:ln>
          </p:spPr>
          <p:txBody>
            <a:bodyPr wrap="square">
              <a:spAutoFit/>
            </a:bodyPr>
            <a:lstStyle/>
            <a:p>
              <a:pPr algn="ctr" rtl="0" eaLnBrk="0" hangingPunct="0">
                <a:spcBef>
                  <a:spcPct val="50000"/>
                </a:spcBef>
                <a:defRPr/>
              </a:pPr>
              <a:r>
                <a:rPr lang="ja-JP" altLang="en-US" sz="1200" dirty="0"/>
                <a:t>物理モデル</a:t>
              </a:r>
              <a:endParaRPr lang="en-US" sz="1200" dirty="0"/>
            </a:p>
          </p:txBody>
        </p:sp>
        <p:sp>
          <p:nvSpPr>
            <p:cNvPr id="24" name="Shape 15392"/>
            <p:cNvSpPr>
              <a:spLocks noChangeArrowheads="1"/>
            </p:cNvSpPr>
            <p:nvPr/>
          </p:nvSpPr>
          <p:spPr bwMode="auto">
            <a:xfrm>
              <a:off x="1174999" y="5616795"/>
              <a:ext cx="1019143" cy="295469"/>
            </a:xfrm>
            <a:prstGeom prst="triangle">
              <a:avLst>
                <a:gd name="adj" fmla="val 50000"/>
              </a:avLst>
            </a:prstGeom>
            <a:solidFill>
              <a:srgbClr val="777777"/>
            </a:solidFill>
            <a:ln w="12700" algn="ctr">
              <a:solidFill>
                <a:schemeClr val="tx1"/>
              </a:solidFill>
              <a:miter lim="800000"/>
              <a:headEnd/>
              <a:tailEnd/>
            </a:ln>
          </p:spPr>
          <p:txBody>
            <a:bodyPr wrap="none" anchor="ctr"/>
            <a:lstStyle/>
            <a:p>
              <a:pPr algn="l" rtl="0" eaLnBrk="0" hangingPunct="0">
                <a:defRPr/>
              </a:pPr>
              <a:endParaRPr lang="he-IL" sz="1400"/>
            </a:p>
          </p:txBody>
        </p:sp>
        <p:sp>
          <p:nvSpPr>
            <p:cNvPr id="25" name="Shape 15393"/>
            <p:cNvSpPr>
              <a:spLocks noChangeArrowheads="1"/>
            </p:cNvSpPr>
            <p:nvPr/>
          </p:nvSpPr>
          <p:spPr bwMode="auto">
            <a:xfrm>
              <a:off x="4280051" y="5616795"/>
              <a:ext cx="1019143" cy="295469"/>
            </a:xfrm>
            <a:prstGeom prst="triangle">
              <a:avLst>
                <a:gd name="adj" fmla="val 50000"/>
              </a:avLst>
            </a:prstGeom>
            <a:solidFill>
              <a:srgbClr val="777777"/>
            </a:solidFill>
            <a:ln w="12700" algn="ctr">
              <a:solidFill>
                <a:schemeClr val="tx1"/>
              </a:solidFill>
              <a:miter lim="800000"/>
              <a:headEnd/>
              <a:tailEnd/>
            </a:ln>
          </p:spPr>
          <p:txBody>
            <a:bodyPr wrap="none" anchor="ctr"/>
            <a:lstStyle/>
            <a:p>
              <a:pPr algn="l" rtl="0" eaLnBrk="0" hangingPunct="0">
                <a:defRPr/>
              </a:pPr>
              <a:endParaRPr lang="he-IL" sz="1400"/>
            </a:p>
          </p:txBody>
        </p:sp>
        <p:grpSp>
          <p:nvGrpSpPr>
            <p:cNvPr id="26" name="Group 87"/>
            <p:cNvGrpSpPr>
              <a:grpSpLocks/>
            </p:cNvGrpSpPr>
            <p:nvPr/>
          </p:nvGrpSpPr>
          <p:grpSpPr bwMode="auto">
            <a:xfrm>
              <a:off x="2395749" y="5616794"/>
              <a:ext cx="1579512" cy="780263"/>
              <a:chOff x="2458809" y="5616794"/>
              <a:chExt cx="1579512" cy="780263"/>
            </a:xfrm>
          </p:grpSpPr>
          <p:grpSp>
            <p:nvGrpSpPr>
              <p:cNvPr id="29" name="Group 55"/>
              <p:cNvGrpSpPr>
                <a:grpSpLocks/>
              </p:cNvGrpSpPr>
              <p:nvPr/>
            </p:nvGrpSpPr>
            <p:grpSpPr bwMode="auto">
              <a:xfrm>
                <a:off x="2458809" y="5926318"/>
                <a:ext cx="1579512" cy="470739"/>
                <a:chOff x="965496" y="5140261"/>
                <a:chExt cx="1579512" cy="470739"/>
              </a:xfrm>
            </p:grpSpPr>
            <p:pic>
              <p:nvPicPr>
                <p:cNvPr id="34" name="Rectangle 15404"/>
                <p:cNvPicPr>
                  <a:picLocks noChangeAspect="1" noChangeArrowheads="1"/>
                </p:cNvPicPr>
                <p:nvPr/>
              </p:nvPicPr>
              <p:blipFill>
                <a:blip r:embed="rId6" cstate="print"/>
                <a:srcRect/>
                <a:stretch>
                  <a:fillRect/>
                </a:stretch>
              </p:blipFill>
              <p:spPr bwMode="auto">
                <a:xfrm>
                  <a:off x="1116208" y="5140261"/>
                  <a:ext cx="1368595" cy="381065"/>
                </a:xfrm>
                <a:prstGeom prst="rect">
                  <a:avLst/>
                </a:prstGeom>
                <a:noFill/>
                <a:ln w="9525">
                  <a:noFill/>
                  <a:miter lim="800000"/>
                  <a:headEnd/>
                  <a:tailEnd/>
                </a:ln>
              </p:spPr>
            </p:pic>
            <p:sp>
              <p:nvSpPr>
                <p:cNvPr id="35" name="TextBox 38"/>
                <p:cNvSpPr txBox="1">
                  <a:spLocks noChangeArrowheads="1"/>
                </p:cNvSpPr>
                <p:nvPr/>
              </p:nvSpPr>
              <p:spPr bwMode="auto">
                <a:xfrm>
                  <a:off x="965496" y="5153210"/>
                  <a:ext cx="1579512" cy="457790"/>
                </a:xfrm>
                <a:prstGeom prst="rect">
                  <a:avLst/>
                </a:prstGeom>
                <a:noFill/>
                <a:ln w="9525">
                  <a:noFill/>
                  <a:miter lim="800000"/>
                  <a:headEnd/>
                  <a:tailEnd/>
                </a:ln>
              </p:spPr>
              <p:txBody>
                <a:bodyPr>
                  <a:spAutoFit/>
                </a:bodyPr>
                <a:lstStyle/>
                <a:p>
                  <a:pPr algn="ctr" rtl="0" eaLnBrk="0" hangingPunct="0">
                    <a:spcBef>
                      <a:spcPct val="50000"/>
                    </a:spcBef>
                    <a:defRPr/>
                  </a:pPr>
                  <a:r>
                    <a:rPr lang="en-US" sz="1400"/>
                    <a:t>Contact</a:t>
                  </a:r>
                </a:p>
              </p:txBody>
            </p:sp>
          </p:grpSp>
          <p:sp>
            <p:nvSpPr>
              <p:cNvPr id="33" name="Shape 15403"/>
              <p:cNvSpPr>
                <a:spLocks noChangeArrowheads="1"/>
              </p:cNvSpPr>
              <p:nvPr/>
            </p:nvSpPr>
            <p:spPr bwMode="auto">
              <a:xfrm>
                <a:off x="2788999" y="5616794"/>
                <a:ext cx="1019143" cy="295469"/>
              </a:xfrm>
              <a:prstGeom prst="triangle">
                <a:avLst>
                  <a:gd name="adj" fmla="val 50000"/>
                </a:avLst>
              </a:prstGeom>
              <a:solidFill>
                <a:srgbClr val="777777"/>
              </a:solidFill>
              <a:ln w="12700" algn="ctr">
                <a:solidFill>
                  <a:schemeClr val="tx1"/>
                </a:solidFill>
                <a:miter lim="800000"/>
                <a:headEnd/>
                <a:tailEnd/>
              </a:ln>
            </p:spPr>
            <p:txBody>
              <a:bodyPr wrap="none" anchor="ctr"/>
              <a:lstStyle/>
              <a:p>
                <a:pPr algn="l" rtl="0" eaLnBrk="0" hangingPunct="0">
                  <a:defRPr/>
                </a:pPr>
                <a:endParaRPr lang="he-IL" sz="1400"/>
              </a:p>
            </p:txBody>
          </p:sp>
        </p:grpSp>
        <p:sp>
          <p:nvSpPr>
            <p:cNvPr id="27" name="Shape 15395"/>
            <p:cNvSpPr>
              <a:spLocks noChangeArrowheads="1"/>
            </p:cNvSpPr>
            <p:nvPr/>
          </p:nvSpPr>
          <p:spPr bwMode="auto">
            <a:xfrm>
              <a:off x="1171824" y="4817758"/>
              <a:ext cx="1019143" cy="295469"/>
            </a:xfrm>
            <a:prstGeom prst="triangle">
              <a:avLst>
                <a:gd name="adj" fmla="val 50000"/>
              </a:avLst>
            </a:prstGeom>
            <a:solidFill>
              <a:srgbClr val="777777"/>
            </a:solidFill>
            <a:ln w="12700" algn="ctr">
              <a:solidFill>
                <a:schemeClr val="tx1"/>
              </a:solidFill>
              <a:miter lim="800000"/>
              <a:headEnd/>
              <a:tailEnd/>
            </a:ln>
          </p:spPr>
          <p:txBody>
            <a:bodyPr wrap="none" anchor="ctr"/>
            <a:lstStyle/>
            <a:p>
              <a:pPr algn="l" rtl="0" eaLnBrk="0" hangingPunct="0">
                <a:defRPr/>
              </a:pPr>
              <a:endParaRPr lang="he-IL" sz="1400"/>
            </a:p>
          </p:txBody>
        </p:sp>
        <p:sp>
          <p:nvSpPr>
            <p:cNvPr id="28" name="Shape 15396"/>
            <p:cNvSpPr>
              <a:spLocks noChangeArrowheads="1"/>
            </p:cNvSpPr>
            <p:nvPr/>
          </p:nvSpPr>
          <p:spPr bwMode="auto">
            <a:xfrm>
              <a:off x="4235603" y="4817758"/>
              <a:ext cx="1019143" cy="295469"/>
            </a:xfrm>
            <a:prstGeom prst="triangle">
              <a:avLst>
                <a:gd name="adj" fmla="val 50000"/>
              </a:avLst>
            </a:prstGeom>
            <a:solidFill>
              <a:srgbClr val="777777"/>
            </a:solidFill>
            <a:ln w="12700" algn="ctr">
              <a:solidFill>
                <a:schemeClr val="tx1"/>
              </a:solidFill>
              <a:miter lim="800000"/>
              <a:headEnd/>
              <a:tailEnd/>
            </a:ln>
          </p:spPr>
          <p:txBody>
            <a:bodyPr wrap="none" anchor="ctr"/>
            <a:lstStyle/>
            <a:p>
              <a:pPr algn="l" rtl="0" eaLnBrk="0" hangingPunct="0">
                <a:defRPr/>
              </a:pPr>
              <a:endParaRPr lang="he-IL" sz="1400"/>
            </a:p>
          </p:txBody>
        </p:sp>
        <p:grpSp>
          <p:nvGrpSpPr>
            <p:cNvPr id="32" name="Group 61"/>
            <p:cNvGrpSpPr>
              <a:grpSpLocks/>
            </p:cNvGrpSpPr>
            <p:nvPr/>
          </p:nvGrpSpPr>
          <p:grpSpPr bwMode="auto">
            <a:xfrm>
              <a:off x="3959386" y="5130378"/>
              <a:ext cx="1588415" cy="470821"/>
              <a:chOff x="1036250" y="5140261"/>
              <a:chExt cx="1588415" cy="470821"/>
            </a:xfrm>
          </p:grpSpPr>
          <p:pic>
            <p:nvPicPr>
              <p:cNvPr id="30" name="Rectangle 15400"/>
              <p:cNvPicPr>
                <a:picLocks noChangeAspect="1" noChangeArrowheads="1"/>
              </p:cNvPicPr>
              <p:nvPr/>
            </p:nvPicPr>
            <p:blipFill>
              <a:blip r:embed="rId5" cstate="print"/>
              <a:srcRect/>
              <a:stretch>
                <a:fillRect/>
              </a:stretch>
            </p:blipFill>
            <p:spPr bwMode="auto">
              <a:xfrm>
                <a:off x="1045184" y="5140261"/>
                <a:ext cx="1579481" cy="381065"/>
              </a:xfrm>
              <a:prstGeom prst="rect">
                <a:avLst/>
              </a:prstGeom>
              <a:noFill/>
              <a:ln w="9525">
                <a:noFill/>
                <a:miter lim="800000"/>
                <a:headEnd/>
                <a:tailEnd/>
              </a:ln>
            </p:spPr>
          </p:pic>
          <p:sp>
            <p:nvSpPr>
              <p:cNvPr id="31" name="TextBox 34"/>
              <p:cNvSpPr txBox="1">
                <a:spLocks noChangeArrowheads="1"/>
              </p:cNvSpPr>
              <p:nvPr/>
            </p:nvSpPr>
            <p:spPr bwMode="auto">
              <a:xfrm>
                <a:off x="1036250" y="5153294"/>
                <a:ext cx="1579513" cy="457788"/>
              </a:xfrm>
              <a:prstGeom prst="rect">
                <a:avLst/>
              </a:prstGeom>
              <a:noFill/>
              <a:ln w="9525">
                <a:noFill/>
                <a:miter lim="800000"/>
                <a:headEnd/>
                <a:tailEnd/>
              </a:ln>
            </p:spPr>
            <p:txBody>
              <a:bodyPr>
                <a:spAutoFit/>
              </a:bodyPr>
              <a:lstStyle/>
              <a:p>
                <a:pPr algn="ctr" rtl="0" eaLnBrk="0" hangingPunct="0">
                  <a:spcBef>
                    <a:spcPct val="50000"/>
                  </a:spcBef>
                  <a:defRPr/>
                </a:pPr>
                <a:r>
                  <a:rPr lang="en-US" sz="1400" dirty="0" err="1"/>
                  <a:t>SalesOrder</a:t>
                </a:r>
                <a:endParaRPr lang="en-US" sz="1400" dirty="0"/>
              </a:p>
            </p:txBody>
          </p:sp>
        </p:grpSp>
      </p:grpSp>
      <p:grpSp>
        <p:nvGrpSpPr>
          <p:cNvPr id="42" name="Group 100"/>
          <p:cNvGrpSpPr>
            <a:grpSpLocks/>
          </p:cNvGrpSpPr>
          <p:nvPr/>
        </p:nvGrpSpPr>
        <p:grpSpPr bwMode="auto">
          <a:xfrm>
            <a:off x="2257665" y="4139421"/>
            <a:ext cx="4919301" cy="1233867"/>
            <a:chOff x="331246" y="2809814"/>
            <a:chExt cx="5413737" cy="1833644"/>
          </a:xfrm>
        </p:grpSpPr>
        <p:pic>
          <p:nvPicPr>
            <p:cNvPr id="43" name="Rectangle 15367"/>
            <p:cNvPicPr>
              <a:picLocks noChangeAspect="1" noChangeArrowheads="1"/>
            </p:cNvPicPr>
            <p:nvPr/>
          </p:nvPicPr>
          <p:blipFill>
            <a:blip r:embed="rId3"/>
            <a:srcRect/>
            <a:stretch>
              <a:fillRect/>
            </a:stretch>
          </p:blipFill>
          <p:spPr bwMode="auto">
            <a:xfrm rot="5400000">
              <a:off x="2347147" y="1245622"/>
              <a:ext cx="1801405" cy="4994267"/>
            </a:xfrm>
            <a:prstGeom prst="rect">
              <a:avLst/>
            </a:prstGeom>
            <a:noFill/>
            <a:ln w="9525">
              <a:noFill/>
              <a:miter lim="800000"/>
              <a:headEnd/>
              <a:tailEnd/>
            </a:ln>
          </p:spPr>
        </p:pic>
        <p:sp>
          <p:nvSpPr>
            <p:cNvPr id="44" name="TextBox 47"/>
            <p:cNvSpPr txBox="1">
              <a:spLocks noChangeArrowheads="1"/>
            </p:cNvSpPr>
            <p:nvPr/>
          </p:nvSpPr>
          <p:spPr bwMode="auto">
            <a:xfrm rot="16200000">
              <a:off x="-244287" y="3385347"/>
              <a:ext cx="1455906" cy="304840"/>
            </a:xfrm>
            <a:prstGeom prst="rect">
              <a:avLst/>
            </a:prstGeom>
            <a:noFill/>
            <a:ln w="9525">
              <a:noFill/>
              <a:miter lim="800000"/>
              <a:headEnd/>
              <a:tailEnd/>
            </a:ln>
          </p:spPr>
          <p:txBody>
            <a:bodyPr wrap="square">
              <a:spAutoFit/>
            </a:bodyPr>
            <a:lstStyle/>
            <a:p>
              <a:pPr algn="ctr" rtl="0" eaLnBrk="0" hangingPunct="0">
                <a:spcBef>
                  <a:spcPct val="50000"/>
                </a:spcBef>
                <a:defRPr/>
              </a:pPr>
              <a:r>
                <a:rPr lang="ja-JP" altLang="en-US" sz="1200" dirty="0"/>
                <a:t>論理モデル</a:t>
              </a:r>
              <a:endParaRPr lang="en-US" sz="1200" dirty="0"/>
            </a:p>
          </p:txBody>
        </p:sp>
        <p:cxnSp>
          <p:nvCxnSpPr>
            <p:cNvPr id="45" name="Straight Arrow Connector 46"/>
            <p:cNvCxnSpPr>
              <a:cxnSpLocks noChangeShapeType="1"/>
            </p:cNvCxnSpPr>
            <p:nvPr/>
          </p:nvCxnSpPr>
          <p:spPr bwMode="auto">
            <a:xfrm>
              <a:off x="1760769" y="3440405"/>
              <a:ext cx="0" cy="569784"/>
            </a:xfrm>
            <a:prstGeom prst="straightConnector1">
              <a:avLst/>
            </a:prstGeom>
            <a:ln>
              <a:solidFill>
                <a:schemeClr val="tx1"/>
              </a:solidFill>
              <a:headEnd type="none" w="med" len="med"/>
              <a:tailEnd type="triangle" w="med" len="med"/>
            </a:ln>
          </p:spPr>
          <p:style>
            <a:lnRef idx="2">
              <a:schemeClr val="accent5"/>
            </a:lnRef>
            <a:fillRef idx="0">
              <a:schemeClr val="accent5"/>
            </a:fillRef>
            <a:effectRef idx="1">
              <a:schemeClr val="accent5"/>
            </a:effectRef>
            <a:fontRef idx="minor">
              <a:schemeClr val="tx1"/>
            </a:fontRef>
          </p:style>
        </p:cxnSp>
        <p:cxnSp>
          <p:nvCxnSpPr>
            <p:cNvPr id="46" name="Straight Arrow Connector 47"/>
            <p:cNvCxnSpPr>
              <a:cxnSpLocks noChangeShapeType="1"/>
            </p:cNvCxnSpPr>
            <p:nvPr/>
          </p:nvCxnSpPr>
          <p:spPr bwMode="auto">
            <a:xfrm flipV="1">
              <a:off x="2573543" y="4200646"/>
              <a:ext cx="373050" cy="9523"/>
            </a:xfrm>
            <a:prstGeom prst="straightConnector1">
              <a:avLst/>
            </a:prstGeom>
            <a:ln>
              <a:solidFill>
                <a:schemeClr val="tx1"/>
              </a:solidFill>
              <a:headEnd type="none" w="med" len="med"/>
              <a:tailEnd type="triangle" w="med" len="med"/>
            </a:ln>
          </p:spPr>
          <p:style>
            <a:lnRef idx="2">
              <a:schemeClr val="accent5"/>
            </a:lnRef>
            <a:fillRef idx="0">
              <a:schemeClr val="accent5"/>
            </a:fillRef>
            <a:effectRef idx="1">
              <a:schemeClr val="accent5"/>
            </a:effectRef>
            <a:fontRef idx="minor">
              <a:schemeClr val="tx1"/>
            </a:fontRef>
          </p:style>
        </p:cxnSp>
        <p:grpSp>
          <p:nvGrpSpPr>
            <p:cNvPr id="47" name="Group 65"/>
            <p:cNvGrpSpPr>
              <a:grpSpLocks/>
            </p:cNvGrpSpPr>
            <p:nvPr/>
          </p:nvGrpSpPr>
          <p:grpSpPr bwMode="auto">
            <a:xfrm>
              <a:off x="986094" y="3046143"/>
              <a:ext cx="1603324" cy="473907"/>
              <a:chOff x="1129493" y="2993603"/>
              <a:chExt cx="1603324" cy="473907"/>
            </a:xfrm>
          </p:grpSpPr>
          <p:pic>
            <p:nvPicPr>
              <p:cNvPr id="57" name="Rectangle 15385"/>
              <p:cNvPicPr>
                <a:picLocks noChangeAspect="1" noChangeArrowheads="1"/>
              </p:cNvPicPr>
              <p:nvPr/>
            </p:nvPicPr>
            <p:blipFill>
              <a:blip r:embed="rId7" cstate="print"/>
              <a:srcRect/>
              <a:stretch>
                <a:fillRect/>
              </a:stretch>
            </p:blipFill>
            <p:spPr bwMode="auto">
              <a:xfrm>
                <a:off x="1195388" y="2993603"/>
                <a:ext cx="1498337" cy="399988"/>
              </a:xfrm>
              <a:prstGeom prst="rect">
                <a:avLst/>
              </a:prstGeom>
              <a:noFill/>
              <a:ln w="9525">
                <a:noFill/>
                <a:miter lim="800000"/>
                <a:headEnd/>
                <a:tailEnd/>
              </a:ln>
            </p:spPr>
          </p:pic>
          <p:sp>
            <p:nvSpPr>
              <p:cNvPr id="58" name="TextBox 65"/>
              <p:cNvSpPr txBox="1">
                <a:spLocks noChangeArrowheads="1"/>
              </p:cNvSpPr>
              <p:nvPr/>
            </p:nvSpPr>
            <p:spPr bwMode="auto">
              <a:xfrm>
                <a:off x="1129493" y="3010125"/>
                <a:ext cx="1603324" cy="457385"/>
              </a:xfrm>
              <a:prstGeom prst="rect">
                <a:avLst/>
              </a:prstGeom>
              <a:noFill/>
              <a:ln w="9525">
                <a:noFill/>
                <a:miter lim="800000"/>
                <a:headEnd/>
                <a:tailEnd/>
              </a:ln>
            </p:spPr>
            <p:txBody>
              <a:bodyPr>
                <a:spAutoFit/>
              </a:bodyPr>
              <a:lstStyle/>
              <a:p>
                <a:pPr algn="ctr" rtl="0" eaLnBrk="0" hangingPunct="0">
                  <a:defRPr/>
                </a:pPr>
                <a:r>
                  <a:rPr lang="en-US" sz="1400" dirty="0" err="1"/>
                  <a:t>SalesPerson</a:t>
                </a:r>
                <a:endParaRPr lang="en-US" sz="1400" dirty="0"/>
              </a:p>
            </p:txBody>
          </p:sp>
        </p:grpSp>
        <p:grpSp>
          <p:nvGrpSpPr>
            <p:cNvPr id="48" name="Group 66"/>
            <p:cNvGrpSpPr>
              <a:grpSpLocks/>
            </p:cNvGrpSpPr>
            <p:nvPr/>
          </p:nvGrpSpPr>
          <p:grpSpPr bwMode="auto">
            <a:xfrm>
              <a:off x="3678389" y="3335463"/>
              <a:ext cx="1522382" cy="473447"/>
              <a:chOff x="2112051" y="3266497"/>
              <a:chExt cx="1522382" cy="473447"/>
            </a:xfrm>
          </p:grpSpPr>
          <p:pic>
            <p:nvPicPr>
              <p:cNvPr id="55" name="Rectangle 15383"/>
              <p:cNvPicPr>
                <a:picLocks noChangeAspect="1" noChangeArrowheads="1"/>
              </p:cNvPicPr>
              <p:nvPr/>
            </p:nvPicPr>
            <p:blipFill>
              <a:blip r:embed="rId7" cstate="print"/>
              <a:srcRect/>
              <a:stretch>
                <a:fillRect/>
              </a:stretch>
            </p:blipFill>
            <p:spPr bwMode="auto">
              <a:xfrm>
                <a:off x="2112051" y="3266497"/>
                <a:ext cx="1498337" cy="399988"/>
              </a:xfrm>
              <a:prstGeom prst="rect">
                <a:avLst/>
              </a:prstGeom>
              <a:noFill/>
              <a:ln w="9525">
                <a:noFill/>
                <a:miter lim="800000"/>
                <a:headEnd/>
                <a:tailEnd/>
              </a:ln>
            </p:spPr>
          </p:pic>
          <p:sp>
            <p:nvSpPr>
              <p:cNvPr id="56" name="TextBox 63"/>
              <p:cNvSpPr txBox="1">
                <a:spLocks noChangeArrowheads="1"/>
              </p:cNvSpPr>
              <p:nvPr/>
            </p:nvSpPr>
            <p:spPr bwMode="auto">
              <a:xfrm>
                <a:off x="2127943" y="3282559"/>
                <a:ext cx="1506490" cy="457385"/>
              </a:xfrm>
              <a:prstGeom prst="rect">
                <a:avLst/>
              </a:prstGeom>
              <a:noFill/>
              <a:ln w="9525">
                <a:noFill/>
                <a:miter lim="800000"/>
                <a:headEnd/>
                <a:tailEnd/>
              </a:ln>
            </p:spPr>
            <p:txBody>
              <a:bodyPr>
                <a:spAutoFit/>
              </a:bodyPr>
              <a:lstStyle/>
              <a:p>
                <a:pPr algn="ctr" rtl="0" eaLnBrk="0" hangingPunct="0">
                  <a:defRPr/>
                </a:pPr>
                <a:r>
                  <a:rPr lang="en-US" sz="1400"/>
                  <a:t>SalesOrder</a:t>
                </a:r>
              </a:p>
            </p:txBody>
          </p:sp>
        </p:grpSp>
        <p:grpSp>
          <p:nvGrpSpPr>
            <p:cNvPr id="49" name="Group 72"/>
            <p:cNvGrpSpPr>
              <a:grpSpLocks/>
            </p:cNvGrpSpPr>
            <p:nvPr/>
          </p:nvGrpSpPr>
          <p:grpSpPr bwMode="auto">
            <a:xfrm>
              <a:off x="1008318" y="4010307"/>
              <a:ext cx="1603324" cy="473138"/>
              <a:chOff x="1128557" y="2993603"/>
              <a:chExt cx="1603324" cy="473138"/>
            </a:xfrm>
          </p:grpSpPr>
          <p:pic>
            <p:nvPicPr>
              <p:cNvPr id="53" name="Rectangle 15379"/>
              <p:cNvPicPr>
                <a:picLocks noChangeAspect="1" noChangeArrowheads="1"/>
              </p:cNvPicPr>
              <p:nvPr/>
            </p:nvPicPr>
            <p:blipFill>
              <a:blip r:embed="rId7" cstate="print"/>
              <a:srcRect/>
              <a:stretch>
                <a:fillRect/>
              </a:stretch>
            </p:blipFill>
            <p:spPr bwMode="auto">
              <a:xfrm>
                <a:off x="1195388" y="2993603"/>
                <a:ext cx="1498337" cy="399988"/>
              </a:xfrm>
              <a:prstGeom prst="rect">
                <a:avLst/>
              </a:prstGeom>
              <a:noFill/>
              <a:ln w="9525">
                <a:noFill/>
                <a:miter lim="800000"/>
                <a:headEnd/>
                <a:tailEnd/>
              </a:ln>
            </p:spPr>
          </p:pic>
          <p:sp>
            <p:nvSpPr>
              <p:cNvPr id="54" name="TextBox 59"/>
              <p:cNvSpPr txBox="1">
                <a:spLocks noChangeArrowheads="1"/>
              </p:cNvSpPr>
              <p:nvPr/>
            </p:nvSpPr>
            <p:spPr bwMode="auto">
              <a:xfrm>
                <a:off x="1128557" y="3009356"/>
                <a:ext cx="1603324" cy="457385"/>
              </a:xfrm>
              <a:prstGeom prst="rect">
                <a:avLst/>
              </a:prstGeom>
              <a:noFill/>
              <a:ln w="9525">
                <a:noFill/>
                <a:miter lim="800000"/>
                <a:headEnd/>
                <a:tailEnd/>
              </a:ln>
            </p:spPr>
            <p:txBody>
              <a:bodyPr>
                <a:spAutoFit/>
              </a:bodyPr>
              <a:lstStyle/>
              <a:p>
                <a:pPr algn="ctr" rtl="0" eaLnBrk="0" hangingPunct="0">
                  <a:defRPr/>
                </a:pPr>
                <a:r>
                  <a:rPr lang="en-US" sz="1400"/>
                  <a:t>Employee</a:t>
                </a:r>
              </a:p>
            </p:txBody>
          </p:sp>
        </p:grpSp>
        <p:grpSp>
          <p:nvGrpSpPr>
            <p:cNvPr id="50" name="Group 75"/>
            <p:cNvGrpSpPr>
              <a:grpSpLocks/>
            </p:cNvGrpSpPr>
            <p:nvPr/>
          </p:nvGrpSpPr>
          <p:grpSpPr bwMode="auto">
            <a:xfrm>
              <a:off x="2873571" y="4025912"/>
              <a:ext cx="1604912" cy="473405"/>
              <a:chOff x="1128129" y="2993603"/>
              <a:chExt cx="1604912" cy="473405"/>
            </a:xfrm>
          </p:grpSpPr>
          <p:pic>
            <p:nvPicPr>
              <p:cNvPr id="51" name="Rectangle 15377"/>
              <p:cNvPicPr>
                <a:picLocks noChangeAspect="1" noChangeArrowheads="1"/>
              </p:cNvPicPr>
              <p:nvPr/>
            </p:nvPicPr>
            <p:blipFill>
              <a:blip r:embed="rId7" cstate="print"/>
              <a:srcRect/>
              <a:stretch>
                <a:fillRect/>
              </a:stretch>
            </p:blipFill>
            <p:spPr bwMode="auto">
              <a:xfrm>
                <a:off x="1195388" y="2993603"/>
                <a:ext cx="1498337" cy="399988"/>
              </a:xfrm>
              <a:prstGeom prst="rect">
                <a:avLst/>
              </a:prstGeom>
              <a:noFill/>
              <a:ln w="9525">
                <a:noFill/>
                <a:miter lim="800000"/>
                <a:headEnd/>
                <a:tailEnd/>
              </a:ln>
            </p:spPr>
          </p:pic>
          <p:sp>
            <p:nvSpPr>
              <p:cNvPr id="52" name="TextBox 57"/>
              <p:cNvSpPr txBox="1">
                <a:spLocks noChangeArrowheads="1"/>
              </p:cNvSpPr>
              <p:nvPr/>
            </p:nvSpPr>
            <p:spPr bwMode="auto">
              <a:xfrm>
                <a:off x="1128129" y="3009623"/>
                <a:ext cx="1604912" cy="457385"/>
              </a:xfrm>
              <a:prstGeom prst="rect">
                <a:avLst/>
              </a:prstGeom>
              <a:noFill/>
              <a:ln w="9525">
                <a:noFill/>
                <a:miter lim="800000"/>
                <a:headEnd/>
                <a:tailEnd/>
              </a:ln>
            </p:spPr>
            <p:txBody>
              <a:bodyPr>
                <a:spAutoFit/>
              </a:bodyPr>
              <a:lstStyle/>
              <a:p>
                <a:pPr algn="ctr" rtl="0" eaLnBrk="0" hangingPunct="0">
                  <a:defRPr/>
                </a:pPr>
                <a:r>
                  <a:rPr lang="en-US" sz="1400" dirty="0"/>
                  <a:t>Contact</a:t>
                </a:r>
              </a:p>
            </p:txBody>
          </p:sp>
        </p:grpSp>
      </p:grpSp>
      <p:grpSp>
        <p:nvGrpSpPr>
          <p:cNvPr id="59" name="グループ化 11"/>
          <p:cNvGrpSpPr>
            <a:grpSpLocks/>
          </p:cNvGrpSpPr>
          <p:nvPr/>
        </p:nvGrpSpPr>
        <p:grpSpPr bwMode="auto">
          <a:xfrm>
            <a:off x="8691382" y="5617760"/>
            <a:ext cx="490747" cy="775497"/>
            <a:chOff x="5143504" y="5429264"/>
            <a:chExt cx="642942" cy="1033193"/>
          </a:xfrm>
        </p:grpSpPr>
        <p:pic>
          <p:nvPicPr>
            <p:cNvPr id="60" name="Picture 2" descr="Z:\Archive\Template\ClipArt\Database.png"/>
            <p:cNvPicPr>
              <a:picLocks noChangeAspect="1" noChangeArrowheads="1"/>
            </p:cNvPicPr>
            <p:nvPr/>
          </p:nvPicPr>
          <p:blipFill>
            <a:blip r:embed="rId8" cstate="print"/>
            <a:srcRect/>
            <a:stretch>
              <a:fillRect/>
            </a:stretch>
          </p:blipFill>
          <p:spPr bwMode="auto">
            <a:xfrm>
              <a:off x="5143504" y="5429264"/>
              <a:ext cx="639734" cy="770785"/>
            </a:xfrm>
            <a:prstGeom prst="rect">
              <a:avLst/>
            </a:prstGeom>
            <a:noFill/>
            <a:ln w="9525">
              <a:noFill/>
              <a:miter lim="800000"/>
              <a:headEnd/>
              <a:tailEnd/>
            </a:ln>
          </p:spPr>
        </p:pic>
        <p:sp>
          <p:nvSpPr>
            <p:cNvPr id="61" name="テキスト ボックス 8"/>
            <p:cNvSpPr txBox="1">
              <a:spLocks noChangeArrowheads="1"/>
            </p:cNvSpPr>
            <p:nvPr/>
          </p:nvSpPr>
          <p:spPr bwMode="auto">
            <a:xfrm>
              <a:off x="5143504" y="6215082"/>
              <a:ext cx="642942" cy="247375"/>
            </a:xfrm>
            <a:prstGeom prst="rect">
              <a:avLst/>
            </a:prstGeom>
            <a:noFill/>
            <a:ln w="9525">
              <a:noFill/>
              <a:miter lim="800000"/>
              <a:headEnd/>
              <a:tailEnd/>
            </a:ln>
          </p:spPr>
          <p:txBody>
            <a:bodyPr wrap="none"/>
            <a:lstStyle/>
            <a:p>
              <a:pPr algn="ctr"/>
              <a:r>
                <a:rPr lang="en-US" altLang="ja-JP" sz="1200" dirty="0"/>
                <a:t>SQL Server</a:t>
              </a:r>
              <a:endParaRPr lang="ja-JP" altLang="en-US" sz="1200" dirty="0"/>
            </a:p>
          </p:txBody>
        </p:sp>
      </p:grpSp>
      <p:grpSp>
        <p:nvGrpSpPr>
          <p:cNvPr id="62" name="グループ化 12"/>
          <p:cNvGrpSpPr>
            <a:grpSpLocks/>
          </p:cNvGrpSpPr>
          <p:nvPr/>
        </p:nvGrpSpPr>
        <p:grpSpPr bwMode="auto">
          <a:xfrm>
            <a:off x="7760760" y="5639169"/>
            <a:ext cx="2335768" cy="754055"/>
            <a:chOff x="4155901" y="5457838"/>
            <a:chExt cx="3039459" cy="1004619"/>
          </a:xfrm>
        </p:grpSpPr>
        <p:pic>
          <p:nvPicPr>
            <p:cNvPr id="63" name="Picture 3" descr="z:\Archive\Template\ClipArt\XML file_s.png"/>
            <p:cNvPicPr>
              <a:picLocks noChangeAspect="1" noChangeArrowheads="1"/>
            </p:cNvPicPr>
            <p:nvPr/>
          </p:nvPicPr>
          <p:blipFill>
            <a:blip r:embed="rId9" cstate="print"/>
            <a:srcRect/>
            <a:stretch>
              <a:fillRect/>
            </a:stretch>
          </p:blipFill>
          <p:spPr bwMode="auto">
            <a:xfrm>
              <a:off x="6607983" y="5457838"/>
              <a:ext cx="531812" cy="744537"/>
            </a:xfrm>
            <a:prstGeom prst="rect">
              <a:avLst/>
            </a:prstGeom>
            <a:noFill/>
            <a:ln w="9525">
              <a:noFill/>
              <a:miter lim="800000"/>
              <a:headEnd/>
              <a:tailEnd/>
            </a:ln>
          </p:spPr>
        </p:pic>
        <p:sp>
          <p:nvSpPr>
            <p:cNvPr id="64" name="テキスト ボックス 9"/>
            <p:cNvSpPr txBox="1">
              <a:spLocks noChangeArrowheads="1"/>
            </p:cNvSpPr>
            <p:nvPr/>
          </p:nvSpPr>
          <p:spPr bwMode="auto">
            <a:xfrm>
              <a:off x="6552418" y="6215082"/>
              <a:ext cx="642942" cy="247375"/>
            </a:xfrm>
            <a:prstGeom prst="rect">
              <a:avLst/>
            </a:prstGeom>
            <a:noFill/>
            <a:ln w="9525">
              <a:noFill/>
              <a:miter lim="800000"/>
              <a:headEnd/>
              <a:tailEnd/>
            </a:ln>
          </p:spPr>
          <p:txBody>
            <a:bodyPr wrap="none"/>
            <a:lstStyle/>
            <a:p>
              <a:pPr algn="ctr"/>
              <a:r>
                <a:rPr lang="en-US" altLang="ja-JP" sz="1200" dirty="0"/>
                <a:t>XML</a:t>
              </a:r>
              <a:r>
                <a:rPr lang="ja-JP" altLang="en-US" sz="1200" dirty="0"/>
                <a:t> データ</a:t>
              </a:r>
            </a:p>
          </p:txBody>
        </p:sp>
        <p:sp>
          <p:nvSpPr>
            <p:cNvPr id="65" name="テキスト ボックス 9"/>
            <p:cNvSpPr txBox="1">
              <a:spLocks noChangeArrowheads="1"/>
            </p:cNvSpPr>
            <p:nvPr/>
          </p:nvSpPr>
          <p:spPr bwMode="auto">
            <a:xfrm>
              <a:off x="4155901" y="6215082"/>
              <a:ext cx="642942" cy="247375"/>
            </a:xfrm>
            <a:prstGeom prst="rect">
              <a:avLst/>
            </a:prstGeom>
            <a:noFill/>
            <a:ln w="9525">
              <a:noFill/>
              <a:miter lim="800000"/>
              <a:headEnd/>
              <a:tailEnd/>
            </a:ln>
          </p:spPr>
          <p:txBody>
            <a:bodyPr wrap="none"/>
            <a:lstStyle/>
            <a:p>
              <a:pPr algn="ctr"/>
              <a:r>
                <a:rPr lang="ja-JP" altLang="en-US" sz="1200" dirty="0"/>
                <a:t>オブジェクト</a:t>
              </a:r>
            </a:p>
          </p:txBody>
        </p:sp>
      </p:grpSp>
      <p:grpSp>
        <p:nvGrpSpPr>
          <p:cNvPr id="66" name="Group 35"/>
          <p:cNvGrpSpPr/>
          <p:nvPr/>
        </p:nvGrpSpPr>
        <p:grpSpPr>
          <a:xfrm>
            <a:off x="7662422" y="5680034"/>
            <a:ext cx="669701" cy="494248"/>
            <a:chOff x="802841" y="5858540"/>
            <a:chExt cx="348789" cy="384648"/>
          </a:xfrm>
          <a:solidFill>
            <a:schemeClr val="accent4"/>
          </a:solidFill>
          <a:effectLst>
            <a:glow rad="63500">
              <a:schemeClr val="accent1">
                <a:satMod val="175000"/>
                <a:alpha val="40000"/>
              </a:schemeClr>
            </a:glow>
          </a:effectLst>
        </p:grpSpPr>
        <p:sp>
          <p:nvSpPr>
            <p:cNvPr id="67" name="Oval 6"/>
            <p:cNvSpPr>
              <a:spLocks noChangeArrowheads="1"/>
            </p:cNvSpPr>
            <p:nvPr/>
          </p:nvSpPr>
          <p:spPr bwMode="auto">
            <a:xfrm>
              <a:off x="925943" y="5858540"/>
              <a:ext cx="102585" cy="149620"/>
            </a:xfrm>
            <a:prstGeom prst="ellipse">
              <a:avLst/>
            </a:prstGeom>
            <a:grpFill/>
            <a:ln>
              <a:solidFill>
                <a:schemeClr val="accent4"/>
              </a:solidFill>
              <a:headEnd/>
              <a:tailEnd/>
            </a:ln>
          </p:spPr>
          <p:style>
            <a:lnRef idx="0">
              <a:schemeClr val="accent5"/>
            </a:lnRef>
            <a:fillRef idx="3">
              <a:schemeClr val="accent5"/>
            </a:fillRef>
            <a:effectRef idx="3">
              <a:schemeClr val="accent5"/>
            </a:effectRef>
            <a:fontRef idx="minor">
              <a:schemeClr val="lt1"/>
            </a:fontRef>
          </p:style>
          <p:txBody>
            <a:bodyPr anchor="ctr"/>
            <a:lstStyle/>
            <a:p>
              <a:endParaRPr lang="en-US" sz="1400">
                <a:solidFill>
                  <a:schemeClr val="tx1"/>
                </a:solidFill>
                <a:effectLst>
                  <a:outerShdw blurRad="38100" dist="38100" dir="2700000" algn="tl">
                    <a:srgbClr val="000000">
                      <a:alpha val="43137"/>
                    </a:srgbClr>
                  </a:outerShdw>
                </a:effectLst>
              </a:endParaRPr>
            </a:p>
          </p:txBody>
        </p:sp>
        <p:sp>
          <p:nvSpPr>
            <p:cNvPr id="68" name="Oval 7"/>
            <p:cNvSpPr>
              <a:spLocks noChangeArrowheads="1"/>
            </p:cNvSpPr>
            <p:nvPr/>
          </p:nvSpPr>
          <p:spPr bwMode="auto">
            <a:xfrm>
              <a:off x="802841" y="6093568"/>
              <a:ext cx="102585" cy="149620"/>
            </a:xfrm>
            <a:prstGeom prst="ellipse">
              <a:avLst/>
            </a:prstGeom>
            <a:grpFill/>
            <a:ln>
              <a:solidFill>
                <a:schemeClr val="accent4"/>
              </a:solidFill>
              <a:headEnd/>
              <a:tailEnd/>
            </a:ln>
          </p:spPr>
          <p:style>
            <a:lnRef idx="0">
              <a:schemeClr val="accent5"/>
            </a:lnRef>
            <a:fillRef idx="3">
              <a:schemeClr val="accent5"/>
            </a:fillRef>
            <a:effectRef idx="3">
              <a:schemeClr val="accent5"/>
            </a:effectRef>
            <a:fontRef idx="minor">
              <a:schemeClr val="lt1"/>
            </a:fontRef>
          </p:style>
          <p:txBody>
            <a:bodyPr anchor="ctr"/>
            <a:lstStyle/>
            <a:p>
              <a:endParaRPr lang="en-US" sz="1400">
                <a:solidFill>
                  <a:schemeClr val="tx1"/>
                </a:solidFill>
                <a:effectLst>
                  <a:outerShdw blurRad="38100" dist="38100" dir="2700000" algn="tl">
                    <a:srgbClr val="000000">
                      <a:alpha val="43137"/>
                    </a:srgbClr>
                  </a:outerShdw>
                </a:effectLst>
              </a:endParaRPr>
            </a:p>
          </p:txBody>
        </p:sp>
        <p:sp>
          <p:nvSpPr>
            <p:cNvPr id="69" name="Oval 8"/>
            <p:cNvSpPr>
              <a:spLocks noChangeArrowheads="1"/>
            </p:cNvSpPr>
            <p:nvPr/>
          </p:nvSpPr>
          <p:spPr bwMode="auto">
            <a:xfrm>
              <a:off x="1049045" y="6093568"/>
              <a:ext cx="102585" cy="149620"/>
            </a:xfrm>
            <a:prstGeom prst="ellipse">
              <a:avLst/>
            </a:prstGeom>
            <a:grpFill/>
            <a:ln>
              <a:solidFill>
                <a:schemeClr val="accent4"/>
              </a:solidFill>
              <a:headEnd/>
              <a:tailEnd/>
            </a:ln>
          </p:spPr>
          <p:style>
            <a:lnRef idx="0">
              <a:schemeClr val="accent5"/>
            </a:lnRef>
            <a:fillRef idx="3">
              <a:schemeClr val="accent5"/>
            </a:fillRef>
            <a:effectRef idx="3">
              <a:schemeClr val="accent5"/>
            </a:effectRef>
            <a:fontRef idx="minor">
              <a:schemeClr val="lt1"/>
            </a:fontRef>
          </p:style>
          <p:txBody>
            <a:bodyPr anchor="ctr"/>
            <a:lstStyle/>
            <a:p>
              <a:endParaRPr lang="en-US" sz="1400">
                <a:solidFill>
                  <a:schemeClr val="tx1"/>
                </a:solidFill>
                <a:effectLst>
                  <a:outerShdw blurRad="38100" dist="38100" dir="2700000" algn="tl">
                    <a:srgbClr val="000000">
                      <a:alpha val="43137"/>
                    </a:srgbClr>
                  </a:outerShdw>
                </a:effectLst>
              </a:endParaRPr>
            </a:p>
          </p:txBody>
        </p:sp>
        <p:cxnSp>
          <p:nvCxnSpPr>
            <p:cNvPr id="70" name="AutoShape 9"/>
            <p:cNvCxnSpPr>
              <a:cxnSpLocks noChangeShapeType="1"/>
              <a:stCxn id="68" idx="7"/>
              <a:endCxn id="67" idx="3"/>
            </p:cNvCxnSpPr>
            <p:nvPr/>
          </p:nvCxnSpPr>
          <p:spPr bwMode="auto">
            <a:xfrm flipV="1">
              <a:off x="890465" y="5991328"/>
              <a:ext cx="50438" cy="119072"/>
            </a:xfrm>
            <a:prstGeom prst="straightConnector1">
              <a:avLst/>
            </a:prstGeom>
            <a:grpFill/>
            <a:ln w="25400">
              <a:solidFill>
                <a:schemeClr val="accent4"/>
              </a:solidFill>
              <a:headEnd/>
              <a:tailEnd/>
            </a:ln>
          </p:spPr>
          <p:style>
            <a:lnRef idx="1">
              <a:schemeClr val="accent2"/>
            </a:lnRef>
            <a:fillRef idx="2">
              <a:schemeClr val="accent2"/>
            </a:fillRef>
            <a:effectRef idx="1">
              <a:schemeClr val="accent2"/>
            </a:effectRef>
            <a:fontRef idx="minor">
              <a:schemeClr val="dk1"/>
            </a:fontRef>
          </p:style>
        </p:cxnSp>
        <p:cxnSp>
          <p:nvCxnSpPr>
            <p:cNvPr id="71" name="AutoShape 10"/>
            <p:cNvCxnSpPr>
              <a:cxnSpLocks noChangeShapeType="1"/>
              <a:stCxn id="69" idx="1"/>
              <a:endCxn id="67" idx="5"/>
            </p:cNvCxnSpPr>
            <p:nvPr/>
          </p:nvCxnSpPr>
          <p:spPr bwMode="auto">
            <a:xfrm flipH="1" flipV="1">
              <a:off x="1013567" y="5991328"/>
              <a:ext cx="50438" cy="119072"/>
            </a:xfrm>
            <a:prstGeom prst="straightConnector1">
              <a:avLst/>
            </a:prstGeom>
            <a:grpFill/>
            <a:ln w="25400">
              <a:solidFill>
                <a:schemeClr val="accent4"/>
              </a:solidFill>
              <a:headEnd/>
              <a:tailEnd/>
            </a:ln>
          </p:spPr>
          <p:style>
            <a:lnRef idx="1">
              <a:schemeClr val="accent2"/>
            </a:lnRef>
            <a:fillRef idx="2">
              <a:schemeClr val="accent2"/>
            </a:fillRef>
            <a:effectRef idx="1">
              <a:schemeClr val="accent2"/>
            </a:effectRef>
            <a:fontRef idx="minor">
              <a:schemeClr val="dk1"/>
            </a:fontRef>
          </p:style>
        </p:cxnSp>
      </p:grpSp>
      <p:grpSp>
        <p:nvGrpSpPr>
          <p:cNvPr id="72" name="グループ化 71"/>
          <p:cNvGrpSpPr/>
          <p:nvPr/>
        </p:nvGrpSpPr>
        <p:grpSpPr>
          <a:xfrm>
            <a:off x="7567644" y="4216695"/>
            <a:ext cx="2743199" cy="1249251"/>
            <a:chOff x="6104584" y="4353060"/>
            <a:chExt cx="2743199" cy="1249251"/>
          </a:xfrm>
        </p:grpSpPr>
        <p:grpSp>
          <p:nvGrpSpPr>
            <p:cNvPr id="73" name="グループ化 97"/>
            <p:cNvGrpSpPr/>
            <p:nvPr/>
          </p:nvGrpSpPr>
          <p:grpSpPr>
            <a:xfrm>
              <a:off x="6104584" y="4353060"/>
              <a:ext cx="656822" cy="450760"/>
              <a:chOff x="6619742" y="4481848"/>
              <a:chExt cx="656822" cy="450760"/>
            </a:xfrm>
          </p:grpSpPr>
          <p:sp>
            <p:nvSpPr>
              <p:cNvPr id="83" name="正方形/長方形 82"/>
              <p:cNvSpPr/>
              <p:nvPr/>
            </p:nvSpPr>
            <p:spPr bwMode="blackGray">
              <a:xfrm>
                <a:off x="6619742" y="4584879"/>
                <a:ext cx="656822" cy="347729"/>
              </a:xfrm>
              <a:prstGeom prst="rect">
                <a:avLst/>
              </a:prstGeom>
              <a:solidFill>
                <a:schemeClr val="tx1"/>
              </a:solidFill>
              <a:ln w="19050">
                <a:solidFill>
                  <a:schemeClr val="bg2">
                    <a:lumMod val="50000"/>
                    <a:lumOff val="50000"/>
                  </a:schemeClr>
                </a:solid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endParaRPr kumimoji="0" lang="ja-JP" altLang="en-US" sz="2800" dirty="0">
                  <a:solidFill>
                    <a:schemeClr val="tx1"/>
                  </a:solidFill>
                  <a:effectLst>
                    <a:outerShdw blurRad="38100" dist="38100" dir="2700000" algn="tl">
                      <a:srgbClr val="000000">
                        <a:alpha val="43137"/>
                      </a:srgbClr>
                    </a:outerShdw>
                  </a:effectLst>
                </a:endParaRPr>
              </a:p>
            </p:txBody>
          </p:sp>
          <p:sp>
            <p:nvSpPr>
              <p:cNvPr id="84" name="正方形/長方形 83"/>
              <p:cNvSpPr/>
              <p:nvPr/>
            </p:nvSpPr>
            <p:spPr bwMode="blackGray">
              <a:xfrm>
                <a:off x="6619742" y="4481848"/>
                <a:ext cx="656822" cy="103030"/>
              </a:xfrm>
              <a:prstGeom prst="rect">
                <a:avLst/>
              </a:prstGeom>
              <a:solidFill>
                <a:schemeClr val="bg2">
                  <a:lumMod val="50000"/>
                  <a:lumOff val="50000"/>
                </a:schemeClr>
              </a:solidFill>
              <a:ln w="19050">
                <a:solidFill>
                  <a:schemeClr val="bg2">
                    <a:lumMod val="50000"/>
                    <a:lumOff val="50000"/>
                  </a:schemeClr>
                </a:solid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endParaRPr kumimoji="0" lang="ja-JP" altLang="en-US" sz="2800" dirty="0">
                  <a:solidFill>
                    <a:schemeClr val="tx1"/>
                  </a:solidFill>
                  <a:effectLst>
                    <a:outerShdw blurRad="38100" dist="38100" dir="2700000" algn="tl">
                      <a:srgbClr val="000000">
                        <a:alpha val="43137"/>
                      </a:srgbClr>
                    </a:outerShdw>
                  </a:effectLst>
                </a:endParaRPr>
              </a:p>
            </p:txBody>
          </p:sp>
        </p:grpSp>
        <p:grpSp>
          <p:nvGrpSpPr>
            <p:cNvPr id="74" name="グループ化 96"/>
            <p:cNvGrpSpPr/>
            <p:nvPr/>
          </p:nvGrpSpPr>
          <p:grpSpPr>
            <a:xfrm>
              <a:off x="7070500" y="4353060"/>
              <a:ext cx="656822" cy="450760"/>
              <a:chOff x="7585658" y="4481848"/>
              <a:chExt cx="656822" cy="450760"/>
            </a:xfrm>
          </p:grpSpPr>
          <p:sp>
            <p:nvSpPr>
              <p:cNvPr id="81" name="正方形/長方形 80"/>
              <p:cNvSpPr/>
              <p:nvPr/>
            </p:nvSpPr>
            <p:spPr bwMode="blackGray">
              <a:xfrm>
                <a:off x="7585658" y="4584879"/>
                <a:ext cx="656822" cy="347729"/>
              </a:xfrm>
              <a:prstGeom prst="rect">
                <a:avLst/>
              </a:prstGeom>
              <a:solidFill>
                <a:schemeClr val="tx1"/>
              </a:solidFill>
              <a:ln w="19050">
                <a:solidFill>
                  <a:schemeClr val="bg2">
                    <a:lumMod val="50000"/>
                    <a:lumOff val="50000"/>
                  </a:schemeClr>
                </a:solid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endParaRPr kumimoji="0" lang="ja-JP" altLang="en-US" sz="2800" dirty="0">
                  <a:solidFill>
                    <a:schemeClr val="tx1"/>
                  </a:solidFill>
                  <a:effectLst>
                    <a:outerShdw blurRad="38100" dist="38100" dir="2700000" algn="tl">
                      <a:srgbClr val="000000">
                        <a:alpha val="43137"/>
                      </a:srgbClr>
                    </a:outerShdw>
                  </a:effectLst>
                </a:endParaRPr>
              </a:p>
            </p:txBody>
          </p:sp>
          <p:sp>
            <p:nvSpPr>
              <p:cNvPr id="82" name="正方形/長方形 81"/>
              <p:cNvSpPr/>
              <p:nvPr/>
            </p:nvSpPr>
            <p:spPr bwMode="blackGray">
              <a:xfrm>
                <a:off x="7585658" y="4481848"/>
                <a:ext cx="656822" cy="103030"/>
              </a:xfrm>
              <a:prstGeom prst="rect">
                <a:avLst/>
              </a:prstGeom>
              <a:solidFill>
                <a:schemeClr val="bg2">
                  <a:lumMod val="50000"/>
                  <a:lumOff val="50000"/>
                </a:schemeClr>
              </a:solidFill>
              <a:ln w="19050">
                <a:solidFill>
                  <a:schemeClr val="bg2">
                    <a:lumMod val="50000"/>
                    <a:lumOff val="50000"/>
                  </a:schemeClr>
                </a:solid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endParaRPr kumimoji="0" lang="ja-JP" altLang="en-US" sz="2800" dirty="0">
                  <a:solidFill>
                    <a:schemeClr val="tx1"/>
                  </a:solidFill>
                  <a:effectLst>
                    <a:outerShdw blurRad="38100" dist="38100" dir="2700000" algn="tl">
                      <a:srgbClr val="000000">
                        <a:alpha val="43137"/>
                      </a:srgbClr>
                    </a:outerShdw>
                  </a:effectLst>
                </a:endParaRPr>
              </a:p>
            </p:txBody>
          </p:sp>
        </p:grpSp>
        <p:grpSp>
          <p:nvGrpSpPr>
            <p:cNvPr id="75" name="グループ化 98"/>
            <p:cNvGrpSpPr/>
            <p:nvPr/>
          </p:nvGrpSpPr>
          <p:grpSpPr>
            <a:xfrm>
              <a:off x="6593982" y="4906852"/>
              <a:ext cx="656822" cy="450760"/>
              <a:chOff x="7585658" y="4481848"/>
              <a:chExt cx="656822" cy="450760"/>
            </a:xfrm>
          </p:grpSpPr>
          <p:sp>
            <p:nvSpPr>
              <p:cNvPr id="79" name="正方形/長方形 78"/>
              <p:cNvSpPr/>
              <p:nvPr/>
            </p:nvSpPr>
            <p:spPr bwMode="blackGray">
              <a:xfrm>
                <a:off x="7585658" y="4584879"/>
                <a:ext cx="656822" cy="347729"/>
              </a:xfrm>
              <a:prstGeom prst="rect">
                <a:avLst/>
              </a:prstGeom>
              <a:solidFill>
                <a:schemeClr val="tx1"/>
              </a:solidFill>
              <a:ln w="19050">
                <a:solidFill>
                  <a:schemeClr val="bg2">
                    <a:lumMod val="50000"/>
                    <a:lumOff val="50000"/>
                  </a:schemeClr>
                </a:solid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endParaRPr kumimoji="0" lang="ja-JP" altLang="en-US" sz="2800" dirty="0">
                  <a:solidFill>
                    <a:schemeClr val="tx1"/>
                  </a:solidFill>
                  <a:effectLst>
                    <a:outerShdw blurRad="38100" dist="38100" dir="2700000" algn="tl">
                      <a:srgbClr val="000000">
                        <a:alpha val="43137"/>
                      </a:srgbClr>
                    </a:outerShdw>
                  </a:effectLst>
                </a:endParaRPr>
              </a:p>
            </p:txBody>
          </p:sp>
          <p:sp>
            <p:nvSpPr>
              <p:cNvPr id="80" name="正方形/長方形 79"/>
              <p:cNvSpPr/>
              <p:nvPr/>
            </p:nvSpPr>
            <p:spPr bwMode="blackGray">
              <a:xfrm>
                <a:off x="7585658" y="4481848"/>
                <a:ext cx="656822" cy="103030"/>
              </a:xfrm>
              <a:prstGeom prst="rect">
                <a:avLst/>
              </a:prstGeom>
              <a:solidFill>
                <a:schemeClr val="bg2">
                  <a:lumMod val="50000"/>
                  <a:lumOff val="50000"/>
                </a:schemeClr>
              </a:solidFill>
              <a:ln w="19050">
                <a:solidFill>
                  <a:schemeClr val="bg2">
                    <a:lumMod val="50000"/>
                    <a:lumOff val="50000"/>
                  </a:schemeClr>
                </a:solid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endParaRPr kumimoji="0" lang="ja-JP" altLang="en-US" sz="2800" dirty="0">
                  <a:solidFill>
                    <a:schemeClr val="tx1"/>
                  </a:solidFill>
                  <a:effectLst>
                    <a:outerShdw blurRad="38100" dist="38100" dir="2700000" algn="tl">
                      <a:srgbClr val="000000">
                        <a:alpha val="43137"/>
                      </a:srgbClr>
                    </a:outerShdw>
                  </a:effectLst>
                </a:endParaRPr>
              </a:p>
            </p:txBody>
          </p:sp>
        </p:grpSp>
        <p:cxnSp>
          <p:nvCxnSpPr>
            <p:cNvPr id="76" name="カギ線コネクタ 102"/>
            <p:cNvCxnSpPr/>
            <p:nvPr/>
          </p:nvCxnSpPr>
          <p:spPr>
            <a:xfrm rot="16200000" flipH="1">
              <a:off x="6300986" y="4890752"/>
              <a:ext cx="354170" cy="231822"/>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カギ線コネクタ 104"/>
            <p:cNvCxnSpPr/>
            <p:nvPr/>
          </p:nvCxnSpPr>
          <p:spPr>
            <a:xfrm rot="5400000">
              <a:off x="7134894" y="4919731"/>
              <a:ext cx="379928" cy="148107"/>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テキスト ボックス 8"/>
            <p:cNvSpPr txBox="1">
              <a:spLocks noChangeArrowheads="1"/>
            </p:cNvSpPr>
            <p:nvPr/>
          </p:nvSpPr>
          <p:spPr bwMode="auto">
            <a:xfrm>
              <a:off x="7530641" y="4860730"/>
              <a:ext cx="1317142" cy="741581"/>
            </a:xfrm>
            <a:prstGeom prst="rect">
              <a:avLst/>
            </a:prstGeom>
            <a:noFill/>
            <a:ln w="9525">
              <a:noFill/>
              <a:miter lim="800000"/>
              <a:headEnd/>
              <a:tailEnd/>
            </a:ln>
          </p:spPr>
          <p:txBody>
            <a:bodyPr wrap="none"/>
            <a:lstStyle/>
            <a:p>
              <a:r>
                <a:rPr lang="ja-JP" altLang="en-US" sz="1200" dirty="0"/>
                <a:t>スキーマ</a:t>
              </a:r>
              <a:endParaRPr lang="en-US" altLang="ja-JP" sz="1200" dirty="0"/>
            </a:p>
            <a:p>
              <a:r>
                <a:rPr lang="ja-JP" altLang="en-US" sz="1200" dirty="0"/>
                <a:t>・テーブル</a:t>
              </a:r>
              <a:endParaRPr lang="en-US" altLang="ja-JP" sz="1200" dirty="0"/>
            </a:p>
            <a:p>
              <a:r>
                <a:rPr lang="ja-JP" altLang="en-US" sz="1200" dirty="0"/>
                <a:t>・リレーション</a:t>
              </a:r>
            </a:p>
          </p:txBody>
        </p:sp>
      </p:grpSp>
      <p:pic>
        <p:nvPicPr>
          <p:cNvPr id="85" name="Picture 4"/>
          <p:cNvPicPr>
            <a:picLocks noChangeAspect="1" noChangeArrowheads="1"/>
          </p:cNvPicPr>
          <p:nvPr/>
        </p:nvPicPr>
        <p:blipFill>
          <a:blip r:embed="rId10"/>
          <a:srcRect/>
          <a:stretch>
            <a:fillRect/>
          </a:stretch>
        </p:blipFill>
        <p:spPr bwMode="auto">
          <a:xfrm>
            <a:off x="7512262" y="3063698"/>
            <a:ext cx="1383739" cy="810012"/>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角丸四角形 132"/>
          <p:cNvSpPr/>
          <p:nvPr>
            <p:custDataLst>
              <p:tags r:id="rId1"/>
            </p:custDataLst>
          </p:nvPr>
        </p:nvSpPr>
        <p:spPr bwMode="ltGray">
          <a:xfrm>
            <a:off x="1881158" y="3643314"/>
            <a:ext cx="642942" cy="2500330"/>
          </a:xfrm>
          <a:prstGeom prst="roundRect">
            <a:avLst>
              <a:gd name="adj" fmla="val 19734"/>
            </a:avLst>
          </a:prstGeom>
          <a:solidFill>
            <a:srgbClr val="007233"/>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ja-JP" altLang="en-US" sz="1200" dirty="0">
              <a:solidFill>
                <a:schemeClr val="bg1"/>
              </a:solidFill>
              <a:effectLst>
                <a:outerShdw blurRad="38100" dist="38100" dir="2700000" algn="tl">
                  <a:srgbClr val="000000">
                    <a:alpha val="43137"/>
                  </a:srgbClr>
                </a:outerShdw>
              </a:effectLst>
            </a:endParaRPr>
          </a:p>
        </p:txBody>
      </p:sp>
      <p:sp>
        <p:nvSpPr>
          <p:cNvPr id="2" name="タイトル 1"/>
          <p:cNvSpPr>
            <a:spLocks noGrp="1"/>
          </p:cNvSpPr>
          <p:nvPr>
            <p:ph type="title"/>
          </p:nvPr>
        </p:nvSpPr>
        <p:spPr/>
        <p:txBody>
          <a:bodyPr>
            <a:normAutofit fontScale="90000"/>
          </a:bodyPr>
          <a:lstStyle/>
          <a:p>
            <a:r>
              <a:rPr altLang="ja-JP" sz="4000" dirty="0">
                <a:solidFill>
                  <a:srgbClr val="000000"/>
                </a:solidFill>
              </a:rPr>
              <a:t>ADO.NET Entity Framework</a:t>
            </a:r>
            <a:br>
              <a:rPr altLang="ja-JP" sz="4000" dirty="0">
                <a:solidFill>
                  <a:srgbClr val="000000"/>
                </a:solidFill>
              </a:rPr>
            </a:br>
            <a:r>
              <a:rPr altLang="ja-JP" sz="2700" dirty="0">
                <a:solidFill>
                  <a:srgbClr val="000000"/>
                </a:solidFill>
              </a:rPr>
              <a:t>Entity </a:t>
            </a:r>
            <a:r>
              <a:rPr altLang="ja-JP" sz="2700" dirty="0" err="1">
                <a:solidFill>
                  <a:srgbClr val="000000"/>
                </a:solidFill>
              </a:rPr>
              <a:t>Framwork</a:t>
            </a:r>
            <a:r>
              <a:rPr altLang="ja-JP" sz="2700" dirty="0">
                <a:solidFill>
                  <a:srgbClr val="000000"/>
                </a:solidFill>
              </a:rPr>
              <a:t> </a:t>
            </a:r>
            <a:r>
              <a:rPr lang="ja-JP" altLang="en-US" sz="2700" dirty="0">
                <a:solidFill>
                  <a:srgbClr val="000000"/>
                </a:solidFill>
              </a:rPr>
              <a:t>の全体像 </a:t>
            </a:r>
          </a:p>
        </p:txBody>
      </p:sp>
      <p:sp>
        <p:nvSpPr>
          <p:cNvPr id="58" name="角丸四角形 57"/>
          <p:cNvSpPr/>
          <p:nvPr>
            <p:custDataLst>
              <p:tags r:id="rId2"/>
            </p:custDataLst>
          </p:nvPr>
        </p:nvSpPr>
        <p:spPr bwMode="auto">
          <a:xfrm>
            <a:off x="4452926" y="2214554"/>
            <a:ext cx="4071966" cy="714380"/>
          </a:xfrm>
          <a:prstGeom prst="roundRect">
            <a:avLst>
              <a:gd name="adj" fmla="val 16114"/>
            </a:avLst>
          </a:prstGeom>
          <a:solidFill>
            <a:srgbClr val="0072C6"/>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6"/>
                </a:solidFill>
                <a:prstDash val="solid"/>
                <a:headEnd type="none" w="med" len="med"/>
                <a:tailEnd type="none" w="med" len="med"/>
              </a14:hiddenLine>
            </a:ext>
          </a:extLst>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altLang="ja-JP" sz="2000" dirty="0">
                <a:solidFill>
                  <a:srgbClr val="FFFFFF"/>
                </a:solidFill>
                <a:effectLst>
                  <a:outerShdw blurRad="38100" dist="38100" dir="2700000" algn="tl">
                    <a:srgbClr val="000000">
                      <a:alpha val="43137"/>
                    </a:srgbClr>
                  </a:outerShdw>
                </a:effectLst>
              </a:rPr>
              <a:t>Object Services</a:t>
            </a:r>
            <a:endParaRPr lang="ja-JP" altLang="en-US" sz="2000" dirty="0">
              <a:solidFill>
                <a:srgbClr val="FFFFFF"/>
              </a:solidFill>
              <a:effectLst>
                <a:outerShdw blurRad="38100" dist="38100" dir="2700000" algn="tl">
                  <a:srgbClr val="000000">
                    <a:alpha val="43137"/>
                  </a:srgbClr>
                </a:outerShdw>
              </a:effectLst>
            </a:endParaRPr>
          </a:p>
        </p:txBody>
      </p:sp>
      <p:sp>
        <p:nvSpPr>
          <p:cNvPr id="59" name="角丸四角形 58"/>
          <p:cNvSpPr/>
          <p:nvPr>
            <p:custDataLst>
              <p:tags r:id="rId3"/>
            </p:custDataLst>
          </p:nvPr>
        </p:nvSpPr>
        <p:spPr bwMode="auto">
          <a:xfrm>
            <a:off x="4452926" y="3786190"/>
            <a:ext cx="4071966" cy="714380"/>
          </a:xfrm>
          <a:prstGeom prst="roundRect">
            <a:avLst>
              <a:gd name="adj" fmla="val 16114"/>
            </a:avLst>
          </a:prstGeom>
          <a:solidFill>
            <a:srgbClr val="0072C6"/>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6"/>
                </a:solidFill>
                <a:prstDash val="solid"/>
                <a:headEnd type="none" w="med" len="med"/>
                <a:tailEnd type="none" w="med" len="med"/>
              </a14:hiddenLine>
            </a:ext>
          </a:extLst>
        </p:spPr>
        <p:style>
          <a:lnRef idx="1">
            <a:schemeClr val="accent6"/>
          </a:lnRef>
          <a:fillRef idx="2">
            <a:schemeClr val="accent6"/>
          </a:fillRef>
          <a:effectRef idx="1">
            <a:schemeClr val="accent6"/>
          </a:effectRef>
          <a:fontRef idx="minor">
            <a:schemeClr val="dk1"/>
          </a:fontRef>
        </p:style>
        <p:txBody>
          <a:bodyPr vert="horz" wrap="none" lIns="91436" tIns="45718" rIns="91436" bIns="45718" numCol="1" rtlCol="0" anchor="b" anchorCtr="0" compatLnSpc="1">
            <a:prstTxWarp prst="textNoShape">
              <a:avLst/>
            </a:prstTxWarp>
          </a:bodyPr>
          <a:lstStyle/>
          <a:p>
            <a:pPr algn="ctr" defTabSz="914099" fontAlgn="base">
              <a:spcBef>
                <a:spcPct val="0"/>
              </a:spcBef>
              <a:spcAft>
                <a:spcPct val="0"/>
              </a:spcAft>
            </a:pPr>
            <a:r>
              <a:rPr lang="en-US" altLang="ja-JP" sz="1600" dirty="0" err="1">
                <a:solidFill>
                  <a:srgbClr val="FFFFFF"/>
                </a:solidFill>
                <a:effectLst>
                  <a:outerShdw blurRad="38100" dist="38100" dir="2700000" algn="tl">
                    <a:srgbClr val="000000">
                      <a:alpha val="43137"/>
                    </a:srgbClr>
                  </a:outerShdw>
                </a:effectLst>
              </a:rPr>
              <a:t>EntityClient</a:t>
            </a:r>
            <a:r>
              <a:rPr lang="ja-JP" altLang="en-US" sz="1600" dirty="0">
                <a:solidFill>
                  <a:srgbClr val="FFFFFF"/>
                </a:solidFill>
                <a:effectLst>
                  <a:outerShdw blurRad="38100" dist="38100" dir="2700000" algn="tl">
                    <a:srgbClr val="000000">
                      <a:alpha val="43137"/>
                    </a:srgbClr>
                  </a:outerShdw>
                </a:effectLst>
              </a:rPr>
              <a:t> </a:t>
            </a:r>
            <a:r>
              <a:rPr lang="ja-JP" altLang="en-US" sz="1400" dirty="0">
                <a:solidFill>
                  <a:srgbClr val="FFFFFF"/>
                </a:solidFill>
                <a:effectLst>
                  <a:outerShdw blurRad="38100" dist="38100" dir="2700000" algn="tl">
                    <a:srgbClr val="000000">
                      <a:alpha val="43137"/>
                    </a:srgbClr>
                  </a:outerShdw>
                </a:effectLst>
              </a:rPr>
              <a:t>データプロバイダ</a:t>
            </a:r>
          </a:p>
        </p:txBody>
      </p:sp>
      <p:sp>
        <p:nvSpPr>
          <p:cNvPr id="60" name="角丸四角形 59"/>
          <p:cNvSpPr/>
          <p:nvPr>
            <p:custDataLst>
              <p:tags r:id="rId4"/>
            </p:custDataLst>
          </p:nvPr>
        </p:nvSpPr>
        <p:spPr bwMode="auto">
          <a:xfrm>
            <a:off x="4452926" y="5357826"/>
            <a:ext cx="4071966" cy="714380"/>
          </a:xfrm>
          <a:prstGeom prst="roundRect">
            <a:avLst>
              <a:gd name="adj" fmla="val 16114"/>
            </a:avLst>
          </a:prstGeom>
          <a:solidFill>
            <a:srgbClr val="0072C6"/>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6"/>
                </a:solidFill>
                <a:prstDash val="solid"/>
                <a:headEnd type="none" w="med" len="med"/>
                <a:tailEnd type="none" w="med" len="med"/>
              </a14:hiddenLine>
            </a:ext>
          </a:extLst>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altLang="ja-JP" sz="2000" dirty="0">
                <a:solidFill>
                  <a:srgbClr val="FFFFFF"/>
                </a:solidFill>
                <a:effectLst>
                  <a:outerShdw blurRad="38100" dist="38100" dir="2700000" algn="tl">
                    <a:srgbClr val="000000">
                      <a:alpha val="43137"/>
                    </a:srgbClr>
                  </a:outerShdw>
                </a:effectLst>
              </a:rPr>
              <a:t>ADO.NET</a:t>
            </a:r>
          </a:p>
          <a:p>
            <a:pPr algn="ctr" defTabSz="914099" fontAlgn="base">
              <a:spcBef>
                <a:spcPct val="0"/>
              </a:spcBef>
              <a:spcAft>
                <a:spcPct val="0"/>
              </a:spcAft>
            </a:pPr>
            <a:r>
              <a:rPr lang="ja-JP" altLang="en-US" dirty="0">
                <a:solidFill>
                  <a:srgbClr val="FFFFFF"/>
                </a:solidFill>
                <a:effectLst>
                  <a:outerShdw blurRad="38100" dist="38100" dir="2700000" algn="tl">
                    <a:srgbClr val="000000">
                      <a:alpha val="43137"/>
                    </a:srgbClr>
                  </a:outerShdw>
                </a:effectLst>
              </a:rPr>
              <a:t>データプロバイダ</a:t>
            </a:r>
          </a:p>
        </p:txBody>
      </p:sp>
      <p:sp>
        <p:nvSpPr>
          <p:cNvPr id="61" name="下矢印 60"/>
          <p:cNvSpPr/>
          <p:nvPr/>
        </p:nvSpPr>
        <p:spPr bwMode="auto">
          <a:xfrm>
            <a:off x="5810248" y="1500174"/>
            <a:ext cx="1285884" cy="714380"/>
          </a:xfrm>
          <a:prstGeom prst="downArrow">
            <a:avLst>
              <a:gd name="adj1" fmla="val 69176"/>
              <a:gd name="adj2" fmla="val 34180"/>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r>
              <a:rPr lang="en-US" altLang="ja-JP" dirty="0">
                <a:solidFill>
                  <a:srgbClr val="FFFFFF"/>
                </a:solidFill>
                <a:effectLst>
                  <a:outerShdw blurRad="38100" dist="38100" dir="2700000" algn="tl">
                    <a:srgbClr val="000000">
                      <a:alpha val="43137"/>
                    </a:srgbClr>
                  </a:outerShdw>
                </a:effectLst>
              </a:rPr>
              <a:t>LINQ</a:t>
            </a:r>
            <a:endParaRPr lang="ja-JP" altLang="en-US" dirty="0">
              <a:solidFill>
                <a:srgbClr val="FFFFFF"/>
              </a:solidFill>
              <a:effectLst>
                <a:outerShdw blurRad="38100" dist="38100" dir="2700000" algn="tl">
                  <a:srgbClr val="000000">
                    <a:alpha val="43137"/>
                  </a:srgbClr>
                </a:outerShdw>
              </a:effectLst>
            </a:endParaRPr>
          </a:p>
        </p:txBody>
      </p:sp>
      <p:sp>
        <p:nvSpPr>
          <p:cNvPr id="62" name="下矢印 61"/>
          <p:cNvSpPr/>
          <p:nvPr/>
        </p:nvSpPr>
        <p:spPr bwMode="auto">
          <a:xfrm>
            <a:off x="4452926" y="1500174"/>
            <a:ext cx="1285884" cy="714380"/>
          </a:xfrm>
          <a:prstGeom prst="downArrow">
            <a:avLst>
              <a:gd name="adj1" fmla="val 69176"/>
              <a:gd name="adj2" fmla="val 34180"/>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altLang="ja-JP" dirty="0">
                <a:solidFill>
                  <a:srgbClr val="FFFFFF"/>
                </a:solidFill>
                <a:effectLst>
                  <a:outerShdw blurRad="38100" dist="38100" dir="2700000" algn="tl">
                    <a:srgbClr val="000000">
                      <a:alpha val="43137"/>
                    </a:srgbClr>
                  </a:outerShdw>
                </a:effectLst>
              </a:rPr>
              <a:t>Entity</a:t>
            </a:r>
          </a:p>
          <a:p>
            <a:pPr algn="ctr" defTabSz="914099" fontAlgn="base">
              <a:spcBef>
                <a:spcPct val="0"/>
              </a:spcBef>
              <a:spcAft>
                <a:spcPct val="0"/>
              </a:spcAft>
            </a:pPr>
            <a:r>
              <a:rPr lang="en-US" altLang="ja-JP" dirty="0">
                <a:solidFill>
                  <a:srgbClr val="FFFFFF"/>
                </a:solidFill>
                <a:effectLst>
                  <a:outerShdw blurRad="38100" dist="38100" dir="2700000" algn="tl">
                    <a:srgbClr val="000000">
                      <a:alpha val="43137"/>
                    </a:srgbClr>
                  </a:outerShdw>
                </a:effectLst>
              </a:rPr>
              <a:t>SQL</a:t>
            </a:r>
            <a:endParaRPr lang="ja-JP" altLang="en-US" dirty="0">
              <a:solidFill>
                <a:srgbClr val="FFFFFF"/>
              </a:solidFill>
              <a:effectLst>
                <a:outerShdw blurRad="38100" dist="38100" dir="2700000" algn="tl">
                  <a:srgbClr val="000000">
                    <a:alpha val="43137"/>
                  </a:srgbClr>
                </a:outerShdw>
              </a:effectLst>
            </a:endParaRPr>
          </a:p>
        </p:txBody>
      </p:sp>
      <p:sp>
        <p:nvSpPr>
          <p:cNvPr id="66" name="上矢印 65"/>
          <p:cNvSpPr/>
          <p:nvPr/>
        </p:nvSpPr>
        <p:spPr bwMode="auto">
          <a:xfrm>
            <a:off x="7096132" y="1428736"/>
            <a:ext cx="1285200" cy="712800"/>
          </a:xfrm>
          <a:prstGeom prst="upArrow">
            <a:avLst>
              <a:gd name="adj1" fmla="val 70780"/>
              <a:gd name="adj2" fmla="val 32023"/>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none" lIns="91436" tIns="45718" rIns="91436" bIns="45718" numCol="1" rtlCol="0" anchor="t" anchorCtr="0" compatLnSpc="1">
            <a:prstTxWarp prst="textNoShape">
              <a:avLst/>
            </a:prstTxWarp>
          </a:bodyPr>
          <a:lstStyle/>
          <a:p>
            <a:pPr algn="ctr" defTabSz="914099" fontAlgn="base">
              <a:spcBef>
                <a:spcPct val="0"/>
              </a:spcBef>
              <a:spcAft>
                <a:spcPct val="0"/>
              </a:spcAft>
            </a:pPr>
            <a:r>
              <a:rPr lang="en-US" altLang="ja-JP" sz="1200" dirty="0" err="1">
                <a:solidFill>
                  <a:srgbClr val="FFFFFF"/>
                </a:solidFill>
                <a:effectLst>
                  <a:outerShdw blurRad="38100" dist="38100" dir="2700000" algn="tl">
                    <a:srgbClr val="000000">
                      <a:alpha val="43137"/>
                    </a:srgbClr>
                  </a:outerShdw>
                </a:effectLst>
              </a:rPr>
              <a:t>IEnumerable</a:t>
            </a:r>
            <a:endParaRPr lang="en-US" altLang="ja-JP" sz="1200" dirty="0">
              <a:solidFill>
                <a:srgbClr val="FFFFFF"/>
              </a:solidFill>
              <a:effectLst>
                <a:outerShdw blurRad="38100" dist="38100" dir="2700000" algn="tl">
                  <a:srgbClr val="000000">
                    <a:alpha val="43137"/>
                  </a:srgbClr>
                </a:outerShdw>
              </a:effectLst>
            </a:endParaRPr>
          </a:p>
          <a:p>
            <a:pPr algn="ctr" defTabSz="914099" fontAlgn="base">
              <a:spcBef>
                <a:spcPct val="0"/>
              </a:spcBef>
              <a:spcAft>
                <a:spcPct val="0"/>
              </a:spcAft>
            </a:pPr>
            <a:r>
              <a:rPr lang="en-US" altLang="ja-JP" sz="1200" dirty="0">
                <a:solidFill>
                  <a:srgbClr val="FFFFFF"/>
                </a:solidFill>
                <a:effectLst>
                  <a:outerShdw blurRad="38100" dist="38100" dir="2700000" algn="tl">
                    <a:srgbClr val="000000">
                      <a:alpha val="43137"/>
                    </a:srgbClr>
                  </a:outerShdw>
                </a:effectLst>
              </a:rPr>
              <a:t>&lt;T&gt;</a:t>
            </a:r>
            <a:endParaRPr lang="ja-JP" altLang="en-US" sz="1200" dirty="0">
              <a:solidFill>
                <a:srgbClr val="FFFFFF"/>
              </a:solidFill>
              <a:effectLst>
                <a:outerShdw blurRad="38100" dist="38100" dir="2700000" algn="tl">
                  <a:srgbClr val="000000">
                    <a:alpha val="43137"/>
                  </a:srgbClr>
                </a:outerShdw>
              </a:effectLst>
            </a:endParaRPr>
          </a:p>
        </p:txBody>
      </p:sp>
      <p:sp>
        <p:nvSpPr>
          <p:cNvPr id="68" name="下矢印 67"/>
          <p:cNvSpPr/>
          <p:nvPr/>
        </p:nvSpPr>
        <p:spPr bwMode="auto">
          <a:xfrm>
            <a:off x="5810248" y="3071810"/>
            <a:ext cx="1285884" cy="714380"/>
          </a:xfrm>
          <a:prstGeom prst="downArrow">
            <a:avLst>
              <a:gd name="adj1" fmla="val 69176"/>
              <a:gd name="adj2" fmla="val 34180"/>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altLang="ja-JP" dirty="0">
                <a:solidFill>
                  <a:srgbClr val="FFFFFF"/>
                </a:solidFill>
                <a:effectLst>
                  <a:outerShdw blurRad="38100" dist="38100" dir="2700000" algn="tl">
                    <a:srgbClr val="000000">
                      <a:alpha val="43137"/>
                    </a:srgbClr>
                  </a:outerShdw>
                </a:effectLst>
              </a:rPr>
              <a:t>CCT</a:t>
            </a:r>
            <a:endParaRPr lang="ja-JP" altLang="en-US" dirty="0">
              <a:solidFill>
                <a:srgbClr val="FFFFFF"/>
              </a:solidFill>
              <a:effectLst>
                <a:outerShdw blurRad="38100" dist="38100" dir="2700000" algn="tl">
                  <a:srgbClr val="000000">
                    <a:alpha val="43137"/>
                  </a:srgbClr>
                </a:outerShdw>
              </a:effectLst>
            </a:endParaRPr>
          </a:p>
        </p:txBody>
      </p:sp>
      <p:sp>
        <p:nvSpPr>
          <p:cNvPr id="69" name="下矢印 68"/>
          <p:cNvSpPr/>
          <p:nvPr/>
        </p:nvSpPr>
        <p:spPr bwMode="auto">
          <a:xfrm>
            <a:off x="4452926" y="3071810"/>
            <a:ext cx="1285884" cy="714380"/>
          </a:xfrm>
          <a:prstGeom prst="downArrow">
            <a:avLst>
              <a:gd name="adj1" fmla="val 69176"/>
              <a:gd name="adj2" fmla="val 34180"/>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altLang="ja-JP" dirty="0">
                <a:solidFill>
                  <a:srgbClr val="FFFFFF"/>
                </a:solidFill>
                <a:effectLst>
                  <a:outerShdw blurRad="38100" dist="38100" dir="2700000" algn="tl">
                    <a:srgbClr val="000000">
                      <a:alpha val="43137"/>
                    </a:srgbClr>
                  </a:outerShdw>
                </a:effectLst>
              </a:rPr>
              <a:t>Entity</a:t>
            </a:r>
          </a:p>
          <a:p>
            <a:pPr algn="ctr" defTabSz="914099" fontAlgn="base">
              <a:spcBef>
                <a:spcPct val="0"/>
              </a:spcBef>
              <a:spcAft>
                <a:spcPct val="0"/>
              </a:spcAft>
            </a:pPr>
            <a:r>
              <a:rPr lang="en-US" altLang="ja-JP" dirty="0">
                <a:solidFill>
                  <a:srgbClr val="FFFFFF"/>
                </a:solidFill>
                <a:effectLst>
                  <a:outerShdw blurRad="38100" dist="38100" dir="2700000" algn="tl">
                    <a:srgbClr val="000000">
                      <a:alpha val="43137"/>
                    </a:srgbClr>
                  </a:outerShdw>
                </a:effectLst>
              </a:rPr>
              <a:t>SQL</a:t>
            </a:r>
            <a:endParaRPr lang="ja-JP" altLang="en-US" dirty="0">
              <a:solidFill>
                <a:srgbClr val="FFFFFF"/>
              </a:solidFill>
              <a:effectLst>
                <a:outerShdw blurRad="38100" dist="38100" dir="2700000" algn="tl">
                  <a:srgbClr val="000000">
                    <a:alpha val="43137"/>
                  </a:srgbClr>
                </a:outerShdw>
              </a:effectLst>
            </a:endParaRPr>
          </a:p>
        </p:txBody>
      </p:sp>
      <p:sp>
        <p:nvSpPr>
          <p:cNvPr id="70" name="上矢印 69"/>
          <p:cNvSpPr/>
          <p:nvPr/>
        </p:nvSpPr>
        <p:spPr bwMode="auto">
          <a:xfrm>
            <a:off x="7096132" y="3000372"/>
            <a:ext cx="1285200" cy="712800"/>
          </a:xfrm>
          <a:prstGeom prst="upArrow">
            <a:avLst>
              <a:gd name="adj1" fmla="val 70780"/>
              <a:gd name="adj2" fmla="val 32023"/>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none" lIns="91436" tIns="45718" rIns="91436" bIns="45718" numCol="1" rtlCol="0" anchor="t" anchorCtr="0" compatLnSpc="1">
            <a:prstTxWarp prst="textNoShape">
              <a:avLst/>
            </a:prstTxWarp>
          </a:bodyPr>
          <a:lstStyle/>
          <a:p>
            <a:pPr algn="ctr" defTabSz="914099" fontAlgn="base">
              <a:spcBef>
                <a:spcPct val="0"/>
              </a:spcBef>
              <a:spcAft>
                <a:spcPct val="0"/>
              </a:spcAft>
            </a:pPr>
            <a:r>
              <a:rPr lang="en-US" altLang="ja-JP" sz="1400" dirty="0" err="1">
                <a:solidFill>
                  <a:srgbClr val="FFFFFF"/>
                </a:solidFill>
                <a:effectLst>
                  <a:outerShdw blurRad="38100" dist="38100" dir="2700000" algn="tl">
                    <a:srgbClr val="000000">
                      <a:alpha val="43137"/>
                    </a:srgbClr>
                  </a:outerShdw>
                </a:effectLst>
              </a:rPr>
              <a:t>DataReader</a:t>
            </a:r>
            <a:endParaRPr lang="ja-JP" altLang="en-US" sz="1400" dirty="0">
              <a:solidFill>
                <a:srgbClr val="FFFFFF"/>
              </a:solidFill>
              <a:effectLst>
                <a:outerShdw blurRad="38100" dist="38100" dir="2700000" algn="tl">
                  <a:srgbClr val="000000">
                    <a:alpha val="43137"/>
                  </a:srgbClr>
                </a:outerShdw>
              </a:effectLst>
            </a:endParaRPr>
          </a:p>
        </p:txBody>
      </p:sp>
      <p:sp>
        <p:nvSpPr>
          <p:cNvPr id="71" name="下矢印 70"/>
          <p:cNvSpPr/>
          <p:nvPr/>
        </p:nvSpPr>
        <p:spPr bwMode="auto">
          <a:xfrm>
            <a:off x="5810248" y="4643446"/>
            <a:ext cx="1285884" cy="714380"/>
          </a:xfrm>
          <a:prstGeom prst="downArrow">
            <a:avLst>
              <a:gd name="adj1" fmla="val 69176"/>
              <a:gd name="adj2" fmla="val 34180"/>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altLang="ja-JP" dirty="0">
                <a:solidFill>
                  <a:srgbClr val="FFFFFF"/>
                </a:solidFill>
                <a:effectLst>
                  <a:outerShdw blurRad="38100" dist="38100" dir="2700000" algn="tl">
                    <a:srgbClr val="000000">
                      <a:alpha val="43137"/>
                    </a:srgbClr>
                  </a:outerShdw>
                </a:effectLst>
              </a:rPr>
              <a:t>CCT</a:t>
            </a:r>
            <a:endParaRPr lang="ja-JP" altLang="en-US" dirty="0">
              <a:solidFill>
                <a:srgbClr val="FFFFFF"/>
              </a:solidFill>
              <a:effectLst>
                <a:outerShdw blurRad="38100" dist="38100" dir="2700000" algn="tl">
                  <a:srgbClr val="000000">
                    <a:alpha val="43137"/>
                  </a:srgbClr>
                </a:outerShdw>
              </a:effectLst>
            </a:endParaRPr>
          </a:p>
        </p:txBody>
      </p:sp>
      <p:sp>
        <p:nvSpPr>
          <p:cNvPr id="72" name="下矢印 71"/>
          <p:cNvSpPr/>
          <p:nvPr/>
        </p:nvSpPr>
        <p:spPr bwMode="auto">
          <a:xfrm>
            <a:off x="4452926" y="4643446"/>
            <a:ext cx="1285884" cy="714380"/>
          </a:xfrm>
          <a:prstGeom prst="downArrow">
            <a:avLst>
              <a:gd name="adj1" fmla="val 69176"/>
              <a:gd name="adj2" fmla="val 34180"/>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altLang="ja-JP" dirty="0">
                <a:solidFill>
                  <a:srgbClr val="FFFFFF"/>
                </a:solidFill>
                <a:effectLst>
                  <a:outerShdw blurRad="38100" dist="38100" dir="2700000" algn="tl">
                    <a:srgbClr val="000000">
                      <a:alpha val="43137"/>
                    </a:srgbClr>
                  </a:outerShdw>
                </a:effectLst>
              </a:rPr>
              <a:t>Native</a:t>
            </a:r>
          </a:p>
          <a:p>
            <a:pPr algn="ctr" defTabSz="914099" fontAlgn="base">
              <a:spcBef>
                <a:spcPct val="0"/>
              </a:spcBef>
              <a:spcAft>
                <a:spcPct val="0"/>
              </a:spcAft>
            </a:pPr>
            <a:r>
              <a:rPr lang="en-US" altLang="ja-JP" dirty="0">
                <a:solidFill>
                  <a:srgbClr val="FFFFFF"/>
                </a:solidFill>
                <a:effectLst>
                  <a:outerShdw blurRad="38100" dist="38100" dir="2700000" algn="tl">
                    <a:srgbClr val="000000">
                      <a:alpha val="43137"/>
                    </a:srgbClr>
                  </a:outerShdw>
                </a:effectLst>
              </a:rPr>
              <a:t>SQL</a:t>
            </a:r>
          </a:p>
        </p:txBody>
      </p:sp>
      <p:sp>
        <p:nvSpPr>
          <p:cNvPr id="73" name="上矢印 72"/>
          <p:cNvSpPr/>
          <p:nvPr/>
        </p:nvSpPr>
        <p:spPr bwMode="auto">
          <a:xfrm>
            <a:off x="7096132" y="4572008"/>
            <a:ext cx="1285200" cy="712800"/>
          </a:xfrm>
          <a:prstGeom prst="upArrow">
            <a:avLst>
              <a:gd name="adj1" fmla="val 70780"/>
              <a:gd name="adj2" fmla="val 32023"/>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none" lIns="91436" tIns="45718" rIns="91436" bIns="45718" numCol="1" rtlCol="0" anchor="t" anchorCtr="0" compatLnSpc="1">
            <a:prstTxWarp prst="textNoShape">
              <a:avLst/>
            </a:prstTxWarp>
          </a:bodyPr>
          <a:lstStyle/>
          <a:p>
            <a:pPr algn="ctr" defTabSz="914099" fontAlgn="base">
              <a:spcBef>
                <a:spcPct val="0"/>
              </a:spcBef>
              <a:spcAft>
                <a:spcPct val="0"/>
              </a:spcAft>
            </a:pPr>
            <a:r>
              <a:rPr lang="en-US" altLang="ja-JP" sz="1400" dirty="0" err="1">
                <a:solidFill>
                  <a:srgbClr val="FFFFFF"/>
                </a:solidFill>
                <a:effectLst>
                  <a:outerShdw blurRad="38100" dist="38100" dir="2700000" algn="tl">
                    <a:srgbClr val="000000">
                      <a:alpha val="43137"/>
                    </a:srgbClr>
                  </a:outerShdw>
                </a:effectLst>
              </a:rPr>
              <a:t>DataReader</a:t>
            </a:r>
            <a:endParaRPr lang="ja-JP" altLang="en-US" sz="1400" dirty="0">
              <a:solidFill>
                <a:srgbClr val="FFFFFF"/>
              </a:solidFill>
              <a:effectLst>
                <a:outerShdw blurRad="38100" dist="38100" dir="2700000" algn="tl">
                  <a:srgbClr val="000000">
                    <a:alpha val="43137"/>
                  </a:srgbClr>
                </a:outerShdw>
              </a:effectLst>
            </a:endParaRPr>
          </a:p>
        </p:txBody>
      </p:sp>
      <p:sp>
        <p:nvSpPr>
          <p:cNvPr id="74" name="テキスト ボックス 73"/>
          <p:cNvSpPr txBox="1"/>
          <p:nvPr/>
        </p:nvSpPr>
        <p:spPr>
          <a:xfrm>
            <a:off x="8882082" y="2000240"/>
            <a:ext cx="1643074" cy="261610"/>
          </a:xfrm>
          <a:prstGeom prst="rect">
            <a:avLst/>
          </a:prstGeom>
          <a:noFill/>
        </p:spPr>
        <p:txBody>
          <a:bodyPr wrap="square" rtlCol="0">
            <a:spAutoFit/>
          </a:bodyPr>
          <a:lstStyle/>
          <a:p>
            <a:r>
              <a:rPr lang="en-US" altLang="ja-JP" sz="1100" dirty="0" err="1"/>
              <a:t>ObjectContext</a:t>
            </a:r>
            <a:endParaRPr lang="ja-JP" altLang="en-US" sz="1100" dirty="0"/>
          </a:p>
        </p:txBody>
      </p:sp>
      <p:sp>
        <p:nvSpPr>
          <p:cNvPr id="75" name="テキスト ボックス 74"/>
          <p:cNvSpPr txBox="1"/>
          <p:nvPr/>
        </p:nvSpPr>
        <p:spPr>
          <a:xfrm>
            <a:off x="8882082" y="2357430"/>
            <a:ext cx="1643074" cy="261610"/>
          </a:xfrm>
          <a:prstGeom prst="rect">
            <a:avLst/>
          </a:prstGeom>
          <a:noFill/>
        </p:spPr>
        <p:txBody>
          <a:bodyPr wrap="square" rtlCol="0">
            <a:spAutoFit/>
          </a:bodyPr>
          <a:lstStyle/>
          <a:p>
            <a:r>
              <a:rPr lang="en-US" altLang="ja-JP" sz="1100" dirty="0" err="1"/>
              <a:t>ObjectQuery</a:t>
            </a:r>
            <a:r>
              <a:rPr lang="en-US" altLang="ja-JP" sz="1100" dirty="0"/>
              <a:t> &lt;T&gt;</a:t>
            </a:r>
            <a:endParaRPr lang="ja-JP" altLang="en-US" sz="1100" dirty="0"/>
          </a:p>
        </p:txBody>
      </p:sp>
      <p:sp>
        <p:nvSpPr>
          <p:cNvPr id="76" name="テキスト ボックス 75"/>
          <p:cNvSpPr txBox="1"/>
          <p:nvPr/>
        </p:nvSpPr>
        <p:spPr>
          <a:xfrm>
            <a:off x="8882082" y="2714620"/>
            <a:ext cx="1643074" cy="261610"/>
          </a:xfrm>
          <a:prstGeom prst="rect">
            <a:avLst/>
          </a:prstGeom>
          <a:noFill/>
        </p:spPr>
        <p:txBody>
          <a:bodyPr wrap="square" rtlCol="0">
            <a:spAutoFit/>
          </a:bodyPr>
          <a:lstStyle/>
          <a:p>
            <a:r>
              <a:rPr lang="en-US" altLang="ja-JP" sz="1100" dirty="0"/>
              <a:t>Data Classes</a:t>
            </a:r>
            <a:endParaRPr lang="ja-JP" altLang="en-US" sz="1100" dirty="0"/>
          </a:p>
        </p:txBody>
      </p:sp>
      <p:sp>
        <p:nvSpPr>
          <p:cNvPr id="77" name="テキスト ボックス 76"/>
          <p:cNvSpPr txBox="1"/>
          <p:nvPr/>
        </p:nvSpPr>
        <p:spPr>
          <a:xfrm>
            <a:off x="8882082" y="3643314"/>
            <a:ext cx="1643074" cy="261610"/>
          </a:xfrm>
          <a:prstGeom prst="rect">
            <a:avLst/>
          </a:prstGeom>
          <a:noFill/>
        </p:spPr>
        <p:txBody>
          <a:bodyPr wrap="square" rtlCol="0">
            <a:spAutoFit/>
          </a:bodyPr>
          <a:lstStyle/>
          <a:p>
            <a:r>
              <a:rPr lang="en-US" altLang="ja-JP" sz="1100" dirty="0" err="1"/>
              <a:t>EntityConnection</a:t>
            </a:r>
            <a:endParaRPr lang="ja-JP" altLang="en-US" sz="1100" dirty="0"/>
          </a:p>
        </p:txBody>
      </p:sp>
      <p:sp>
        <p:nvSpPr>
          <p:cNvPr id="78" name="テキスト ボックス 77"/>
          <p:cNvSpPr txBox="1"/>
          <p:nvPr/>
        </p:nvSpPr>
        <p:spPr>
          <a:xfrm>
            <a:off x="8882082" y="3929066"/>
            <a:ext cx="1643074" cy="261610"/>
          </a:xfrm>
          <a:prstGeom prst="rect">
            <a:avLst/>
          </a:prstGeom>
          <a:noFill/>
        </p:spPr>
        <p:txBody>
          <a:bodyPr wrap="square" rtlCol="0">
            <a:spAutoFit/>
          </a:bodyPr>
          <a:lstStyle/>
          <a:p>
            <a:r>
              <a:rPr lang="en-US" altLang="ja-JP" sz="1100" dirty="0" err="1"/>
              <a:t>EntityCommand</a:t>
            </a:r>
            <a:endParaRPr lang="ja-JP" altLang="en-US" sz="1100" dirty="0"/>
          </a:p>
        </p:txBody>
      </p:sp>
      <p:sp>
        <p:nvSpPr>
          <p:cNvPr id="79" name="テキスト ボックス 78"/>
          <p:cNvSpPr txBox="1"/>
          <p:nvPr/>
        </p:nvSpPr>
        <p:spPr>
          <a:xfrm>
            <a:off x="8882082" y="4167522"/>
            <a:ext cx="1143008" cy="261610"/>
          </a:xfrm>
          <a:prstGeom prst="rect">
            <a:avLst/>
          </a:prstGeom>
          <a:noFill/>
        </p:spPr>
        <p:txBody>
          <a:bodyPr wrap="square" rtlCol="0">
            <a:spAutoFit/>
          </a:bodyPr>
          <a:lstStyle/>
          <a:p>
            <a:r>
              <a:rPr lang="en-US" altLang="ja-JP" sz="1100" dirty="0" err="1"/>
              <a:t>ExecuteReader</a:t>
            </a:r>
            <a:endParaRPr lang="ja-JP" altLang="en-US" sz="1100" dirty="0"/>
          </a:p>
        </p:txBody>
      </p:sp>
      <p:sp>
        <p:nvSpPr>
          <p:cNvPr id="24" name="角丸四角形 23"/>
          <p:cNvSpPr/>
          <p:nvPr>
            <p:custDataLst>
              <p:tags r:id="rId5"/>
            </p:custDataLst>
          </p:nvPr>
        </p:nvSpPr>
        <p:spPr bwMode="ltGray">
          <a:xfrm>
            <a:off x="2809852" y="1357298"/>
            <a:ext cx="1357322" cy="4786346"/>
          </a:xfrm>
          <a:prstGeom prst="roundRect">
            <a:avLst>
              <a:gd name="adj" fmla="val 10745"/>
            </a:avLst>
          </a:prstGeom>
          <a:solidFill>
            <a:srgbClr val="007233"/>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ja-JP" altLang="en-US" sz="1200" dirty="0">
                <a:solidFill>
                  <a:srgbClr val="FFFFFF"/>
                </a:solidFill>
                <a:effectLst>
                  <a:outerShdw blurRad="38100" dist="38100" dir="2700000" algn="tl">
                    <a:srgbClr val="000000">
                      <a:alpha val="43137"/>
                    </a:srgbClr>
                  </a:outerShdw>
                </a:effectLst>
              </a:rPr>
              <a:t>メタデータ</a:t>
            </a:r>
            <a:endParaRPr lang="en-US" altLang="ja-JP" sz="1200" dirty="0">
              <a:solidFill>
                <a:srgbClr val="FFFFFF"/>
              </a:solidFill>
              <a:effectLst>
                <a:outerShdw blurRad="38100" dist="38100" dir="2700000" algn="tl">
                  <a:srgbClr val="000000">
                    <a:alpha val="43137"/>
                  </a:srgbClr>
                </a:outerShdw>
              </a:effectLst>
            </a:endParaRPr>
          </a:p>
          <a:p>
            <a:pPr algn="ctr" defTabSz="914099" fontAlgn="base">
              <a:spcBef>
                <a:spcPct val="0"/>
              </a:spcBef>
              <a:spcAft>
                <a:spcPct val="0"/>
              </a:spcAft>
            </a:pPr>
            <a:r>
              <a:rPr lang="ja-JP" altLang="en-US" sz="1200" dirty="0">
                <a:solidFill>
                  <a:srgbClr val="FFFFFF"/>
                </a:solidFill>
                <a:effectLst>
                  <a:outerShdw blurRad="38100" dist="38100" dir="2700000" algn="tl">
                    <a:srgbClr val="000000">
                      <a:alpha val="43137"/>
                    </a:srgbClr>
                  </a:outerShdw>
                </a:effectLst>
              </a:rPr>
              <a:t>ワークスペース</a:t>
            </a:r>
          </a:p>
        </p:txBody>
      </p:sp>
      <p:sp>
        <p:nvSpPr>
          <p:cNvPr id="25" name="角丸四角形 24"/>
          <p:cNvSpPr/>
          <p:nvPr/>
        </p:nvSpPr>
        <p:spPr bwMode="auto">
          <a:xfrm>
            <a:off x="2881290" y="2214554"/>
            <a:ext cx="1214446" cy="714380"/>
          </a:xfrm>
          <a:prstGeom prst="roundRect">
            <a:avLst>
              <a:gd name="adj" fmla="val 16114"/>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ja-JP" altLang="en-US" sz="900" dirty="0">
                <a:solidFill>
                  <a:srgbClr val="000000"/>
                </a:solidFill>
                <a:effectLst>
                  <a:outerShdw blurRad="38100" dist="38100" dir="2700000" algn="tl">
                    <a:srgbClr val="000000">
                      <a:alpha val="43137"/>
                    </a:srgbClr>
                  </a:outerShdw>
                </a:effectLst>
              </a:rPr>
              <a:t>オブジェクト</a:t>
            </a:r>
            <a:endParaRPr lang="en-US" altLang="ja-JP" sz="900" dirty="0">
              <a:solidFill>
                <a:srgbClr val="000000"/>
              </a:solidFill>
              <a:effectLst>
                <a:outerShdw blurRad="38100" dist="38100" dir="2700000" algn="tl">
                  <a:srgbClr val="000000">
                    <a:alpha val="43137"/>
                  </a:srgbClr>
                </a:outerShdw>
              </a:effectLst>
            </a:endParaRPr>
          </a:p>
          <a:p>
            <a:pPr algn="ctr" defTabSz="914099" fontAlgn="base">
              <a:spcBef>
                <a:spcPct val="0"/>
              </a:spcBef>
              <a:spcAft>
                <a:spcPct val="0"/>
              </a:spcAft>
            </a:pPr>
            <a:r>
              <a:rPr lang="ja-JP" altLang="en-US" sz="900" dirty="0">
                <a:solidFill>
                  <a:srgbClr val="000000"/>
                </a:solidFill>
                <a:effectLst>
                  <a:outerShdw blurRad="38100" dist="38100" dir="2700000" algn="tl">
                    <a:srgbClr val="000000">
                      <a:alpha val="43137"/>
                    </a:srgbClr>
                  </a:outerShdw>
                </a:effectLst>
              </a:rPr>
              <a:t>メタデータ</a:t>
            </a:r>
          </a:p>
        </p:txBody>
      </p:sp>
      <p:sp>
        <p:nvSpPr>
          <p:cNvPr id="26" name="角丸四角形 25"/>
          <p:cNvSpPr/>
          <p:nvPr/>
        </p:nvSpPr>
        <p:spPr bwMode="auto">
          <a:xfrm>
            <a:off x="2881290" y="3786190"/>
            <a:ext cx="1214446" cy="714380"/>
          </a:xfrm>
          <a:prstGeom prst="roundRect">
            <a:avLst>
              <a:gd name="adj" fmla="val 16114"/>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36" tIns="45718" rIns="91436" bIns="45718" numCol="1" rtlCol="0" anchor="t" anchorCtr="0" compatLnSpc="1">
            <a:prstTxWarp prst="textNoShape">
              <a:avLst/>
            </a:prstTxWarp>
          </a:bodyPr>
          <a:lstStyle/>
          <a:p>
            <a:pPr algn="ctr" defTabSz="914099" fontAlgn="base">
              <a:spcBef>
                <a:spcPct val="0"/>
              </a:spcBef>
              <a:spcAft>
                <a:spcPct val="0"/>
              </a:spcAft>
            </a:pPr>
            <a:r>
              <a:rPr lang="ja-JP" altLang="en-US" sz="900" dirty="0">
                <a:solidFill>
                  <a:srgbClr val="000000"/>
                </a:solidFill>
                <a:effectLst>
                  <a:outerShdw blurRad="38100" dist="38100" dir="2700000" algn="tl">
                    <a:srgbClr val="000000">
                      <a:alpha val="43137"/>
                    </a:srgbClr>
                  </a:outerShdw>
                </a:effectLst>
              </a:rPr>
              <a:t>コンセプショナル </a:t>
            </a:r>
            <a:endParaRPr lang="en-US" altLang="ja-JP" sz="900" dirty="0">
              <a:solidFill>
                <a:srgbClr val="000000"/>
              </a:solidFill>
              <a:effectLst>
                <a:outerShdw blurRad="38100" dist="38100" dir="2700000" algn="tl">
                  <a:srgbClr val="000000">
                    <a:alpha val="43137"/>
                  </a:srgbClr>
                </a:outerShdw>
              </a:effectLst>
            </a:endParaRPr>
          </a:p>
          <a:p>
            <a:pPr algn="ctr" defTabSz="914099" fontAlgn="base">
              <a:spcBef>
                <a:spcPct val="0"/>
              </a:spcBef>
              <a:spcAft>
                <a:spcPct val="0"/>
              </a:spcAft>
            </a:pPr>
            <a:r>
              <a:rPr lang="ja-JP" altLang="en-US" sz="900" dirty="0">
                <a:solidFill>
                  <a:srgbClr val="000000"/>
                </a:solidFill>
                <a:effectLst>
                  <a:outerShdw blurRad="38100" dist="38100" dir="2700000" algn="tl">
                    <a:srgbClr val="000000">
                      <a:alpha val="43137"/>
                    </a:srgbClr>
                  </a:outerShdw>
                </a:effectLst>
              </a:rPr>
              <a:t>スキーマ </a:t>
            </a:r>
            <a:r>
              <a:rPr lang="en-US" altLang="ja-JP" sz="900" dirty="0">
                <a:solidFill>
                  <a:srgbClr val="000000"/>
                </a:solidFill>
                <a:effectLst>
                  <a:outerShdw blurRad="38100" dist="38100" dir="2700000" algn="tl">
                    <a:srgbClr val="000000">
                      <a:alpha val="43137"/>
                    </a:srgbClr>
                  </a:outerShdw>
                </a:effectLst>
              </a:rPr>
              <a:t>(C-Space)</a:t>
            </a:r>
            <a:endParaRPr lang="ja-JP" altLang="en-US" sz="900" dirty="0">
              <a:solidFill>
                <a:srgbClr val="000000"/>
              </a:solidFill>
              <a:effectLst>
                <a:outerShdw blurRad="38100" dist="38100" dir="2700000" algn="tl">
                  <a:srgbClr val="000000">
                    <a:alpha val="43137"/>
                  </a:srgbClr>
                </a:outerShdw>
              </a:effectLst>
            </a:endParaRPr>
          </a:p>
        </p:txBody>
      </p:sp>
      <p:sp>
        <p:nvSpPr>
          <p:cNvPr id="27" name="角丸四角形 26"/>
          <p:cNvSpPr/>
          <p:nvPr/>
        </p:nvSpPr>
        <p:spPr bwMode="auto">
          <a:xfrm>
            <a:off x="2881290" y="5357826"/>
            <a:ext cx="1214446" cy="714380"/>
          </a:xfrm>
          <a:prstGeom prst="roundRect">
            <a:avLst>
              <a:gd name="adj" fmla="val 16114"/>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ja-JP" altLang="en-US" sz="900" dirty="0">
                <a:solidFill>
                  <a:srgbClr val="000000"/>
                </a:solidFill>
                <a:effectLst>
                  <a:outerShdw blurRad="38100" dist="38100" dir="2700000" algn="tl">
                    <a:srgbClr val="000000">
                      <a:alpha val="43137"/>
                    </a:srgbClr>
                  </a:outerShdw>
                </a:effectLst>
              </a:rPr>
              <a:t>ストア スキーマ</a:t>
            </a:r>
            <a:endParaRPr lang="en-US" altLang="ja-JP" sz="900" dirty="0">
              <a:solidFill>
                <a:srgbClr val="000000"/>
              </a:solidFill>
              <a:effectLst>
                <a:outerShdw blurRad="38100" dist="38100" dir="2700000" algn="tl">
                  <a:srgbClr val="000000">
                    <a:alpha val="43137"/>
                  </a:srgbClr>
                </a:outerShdw>
              </a:effectLst>
            </a:endParaRPr>
          </a:p>
          <a:p>
            <a:pPr algn="ctr" defTabSz="914099" fontAlgn="base">
              <a:spcBef>
                <a:spcPct val="0"/>
              </a:spcBef>
              <a:spcAft>
                <a:spcPct val="0"/>
              </a:spcAft>
            </a:pPr>
            <a:r>
              <a:rPr lang="en-US" altLang="ja-JP" sz="900" dirty="0">
                <a:solidFill>
                  <a:srgbClr val="000000"/>
                </a:solidFill>
                <a:effectLst>
                  <a:outerShdw blurRad="38100" dist="38100" dir="2700000" algn="tl">
                    <a:srgbClr val="000000">
                      <a:alpha val="43137"/>
                    </a:srgbClr>
                  </a:outerShdw>
                </a:effectLst>
              </a:rPr>
              <a:t>(S-Space)</a:t>
            </a:r>
            <a:endParaRPr lang="ja-JP" altLang="en-US" sz="900" dirty="0">
              <a:solidFill>
                <a:srgbClr val="000000"/>
              </a:solidFill>
              <a:effectLst>
                <a:outerShdw blurRad="38100" dist="38100" dir="2700000" algn="tl">
                  <a:srgbClr val="000000">
                    <a:alpha val="43137"/>
                  </a:srgbClr>
                </a:outerShdw>
              </a:effectLst>
            </a:endParaRPr>
          </a:p>
        </p:txBody>
      </p:sp>
      <p:sp>
        <p:nvSpPr>
          <p:cNvPr id="28" name="上下矢印 27"/>
          <p:cNvSpPr/>
          <p:nvPr/>
        </p:nvSpPr>
        <p:spPr bwMode="auto">
          <a:xfrm>
            <a:off x="2809852" y="4572008"/>
            <a:ext cx="1357322" cy="714380"/>
          </a:xfrm>
          <a:prstGeom prst="upDownArrow">
            <a:avLst>
              <a:gd name="adj1" fmla="val 66779"/>
              <a:gd name="adj2" fmla="val 17401"/>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000" dirty="0">
              <a:solidFill>
                <a:schemeClr val="bg1"/>
              </a:solidFill>
              <a:effectLst>
                <a:outerShdw blurRad="38100" dist="38100" dir="2700000" algn="tl">
                  <a:srgbClr val="000000">
                    <a:alpha val="43137"/>
                  </a:srgbClr>
                </a:outerShdw>
              </a:effectLst>
            </a:endParaRPr>
          </a:p>
        </p:txBody>
      </p:sp>
      <p:grpSp>
        <p:nvGrpSpPr>
          <p:cNvPr id="3" name="グループ化 28"/>
          <p:cNvGrpSpPr/>
          <p:nvPr/>
        </p:nvGrpSpPr>
        <p:grpSpPr>
          <a:xfrm>
            <a:off x="3238480" y="4857760"/>
            <a:ext cx="500066" cy="285752"/>
            <a:chOff x="4357686" y="928670"/>
            <a:chExt cx="1001720" cy="1214446"/>
          </a:xfrm>
        </p:grpSpPr>
        <p:cxnSp>
          <p:nvCxnSpPr>
            <p:cNvPr id="30" name="カギ線コネクタ 29"/>
            <p:cNvCxnSpPr/>
            <p:nvPr/>
          </p:nvCxnSpPr>
          <p:spPr>
            <a:xfrm rot="16200000" flipH="1">
              <a:off x="4036215" y="1250141"/>
              <a:ext cx="1214446" cy="571504"/>
            </a:xfrm>
            <a:prstGeom prst="bentConnector3">
              <a:avLst>
                <a:gd name="adj1" fmla="val 29696"/>
              </a:avLst>
            </a:prstGeom>
            <a:ln w="9525">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1" name="カギ線コネクタ 30"/>
            <p:cNvCxnSpPr/>
            <p:nvPr/>
          </p:nvCxnSpPr>
          <p:spPr>
            <a:xfrm rot="5400000">
              <a:off x="3964777" y="1321579"/>
              <a:ext cx="1214446" cy="428628"/>
            </a:xfrm>
            <a:prstGeom prst="bentConnector3">
              <a:avLst>
                <a:gd name="adj1" fmla="val 50000"/>
              </a:avLst>
            </a:prstGeom>
            <a:ln w="9525">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2" name="カギ線コネクタ 31"/>
            <p:cNvCxnSpPr/>
            <p:nvPr/>
          </p:nvCxnSpPr>
          <p:spPr>
            <a:xfrm rot="5400000" flipH="1" flipV="1">
              <a:off x="4286248" y="1285860"/>
              <a:ext cx="1214446" cy="500066"/>
            </a:xfrm>
            <a:prstGeom prst="bentConnector3">
              <a:avLst>
                <a:gd name="adj1" fmla="val 28004"/>
              </a:avLst>
            </a:prstGeom>
            <a:ln w="9525">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rot="5400000">
              <a:off x="4751389" y="1535099"/>
              <a:ext cx="1214446" cy="1588"/>
            </a:xfrm>
            <a:prstGeom prst="line">
              <a:avLst/>
            </a:prstGeom>
            <a:ln w="9525">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34" name="テキスト ボックス 33"/>
          <p:cNvSpPr txBox="1"/>
          <p:nvPr/>
        </p:nvSpPr>
        <p:spPr>
          <a:xfrm>
            <a:off x="3024166" y="4572008"/>
            <a:ext cx="928694" cy="261610"/>
          </a:xfrm>
          <a:prstGeom prst="rect">
            <a:avLst/>
          </a:prstGeom>
          <a:noFill/>
        </p:spPr>
        <p:txBody>
          <a:bodyPr wrap="square" rtlCol="0">
            <a:spAutoFit/>
          </a:bodyPr>
          <a:lstStyle/>
          <a:p>
            <a:pPr algn="ctr"/>
            <a:r>
              <a:rPr lang="en-US" altLang="ja-JP" sz="1100" dirty="0">
                <a:solidFill>
                  <a:schemeClr val="bg1"/>
                </a:solidFill>
              </a:rPr>
              <a:t>C-S Map</a:t>
            </a:r>
            <a:endParaRPr lang="ja-JP" altLang="en-US" sz="1100" dirty="0">
              <a:solidFill>
                <a:schemeClr val="bg1"/>
              </a:solidFill>
            </a:endParaRPr>
          </a:p>
        </p:txBody>
      </p:sp>
      <p:sp>
        <p:nvSpPr>
          <p:cNvPr id="35" name="上下矢印 34"/>
          <p:cNvSpPr/>
          <p:nvPr/>
        </p:nvSpPr>
        <p:spPr bwMode="auto">
          <a:xfrm>
            <a:off x="2809852" y="3000372"/>
            <a:ext cx="1357322" cy="714380"/>
          </a:xfrm>
          <a:prstGeom prst="upDownArrow">
            <a:avLst>
              <a:gd name="adj1" fmla="val 66779"/>
              <a:gd name="adj2" fmla="val 17401"/>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000" dirty="0">
              <a:solidFill>
                <a:schemeClr val="bg1"/>
              </a:solidFill>
              <a:effectLst>
                <a:outerShdw blurRad="38100" dist="38100" dir="2700000" algn="tl">
                  <a:srgbClr val="000000">
                    <a:alpha val="43137"/>
                  </a:srgbClr>
                </a:outerShdw>
              </a:effectLst>
            </a:endParaRPr>
          </a:p>
        </p:txBody>
      </p:sp>
      <p:sp>
        <p:nvSpPr>
          <p:cNvPr id="41" name="テキスト ボックス 40"/>
          <p:cNvSpPr txBox="1"/>
          <p:nvPr/>
        </p:nvSpPr>
        <p:spPr>
          <a:xfrm>
            <a:off x="3024166" y="3000372"/>
            <a:ext cx="928694" cy="261610"/>
          </a:xfrm>
          <a:prstGeom prst="rect">
            <a:avLst/>
          </a:prstGeom>
          <a:noFill/>
        </p:spPr>
        <p:txBody>
          <a:bodyPr wrap="square" rtlCol="0">
            <a:spAutoFit/>
          </a:bodyPr>
          <a:lstStyle/>
          <a:p>
            <a:pPr algn="ctr"/>
            <a:r>
              <a:rPr lang="en-US" altLang="ja-JP" sz="1100" dirty="0">
                <a:solidFill>
                  <a:schemeClr val="bg1"/>
                </a:solidFill>
              </a:rPr>
              <a:t>O-C Map</a:t>
            </a:r>
            <a:endParaRPr lang="ja-JP" altLang="en-US" sz="1100" dirty="0">
              <a:solidFill>
                <a:schemeClr val="bg1"/>
              </a:solidFill>
            </a:endParaRPr>
          </a:p>
        </p:txBody>
      </p:sp>
      <p:grpSp>
        <p:nvGrpSpPr>
          <p:cNvPr id="4" name="グループ化 50"/>
          <p:cNvGrpSpPr/>
          <p:nvPr/>
        </p:nvGrpSpPr>
        <p:grpSpPr>
          <a:xfrm>
            <a:off x="3274398" y="3286124"/>
            <a:ext cx="428230" cy="285752"/>
            <a:chOff x="5999966" y="1000902"/>
            <a:chExt cx="859438" cy="1214446"/>
          </a:xfrm>
        </p:grpSpPr>
        <p:cxnSp>
          <p:nvCxnSpPr>
            <p:cNvPr id="52" name="直線コネクタ 51"/>
            <p:cNvCxnSpPr/>
            <p:nvPr/>
          </p:nvCxnSpPr>
          <p:spPr>
            <a:xfrm rot="5400000">
              <a:off x="5393537" y="1607331"/>
              <a:ext cx="1214446" cy="1588"/>
            </a:xfrm>
            <a:prstGeom prst="line">
              <a:avLst/>
            </a:prstGeom>
            <a:ln w="9525">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rot="5400000">
              <a:off x="5679487" y="1607331"/>
              <a:ext cx="1214446" cy="1588"/>
            </a:xfrm>
            <a:prstGeom prst="line">
              <a:avLst/>
            </a:prstGeom>
            <a:ln w="9525">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rot="5400000">
              <a:off x="5965437" y="1607331"/>
              <a:ext cx="1214446" cy="1588"/>
            </a:xfrm>
            <a:prstGeom prst="line">
              <a:avLst/>
            </a:prstGeom>
            <a:ln w="9525">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rot="5400000">
              <a:off x="6251387" y="1607331"/>
              <a:ext cx="1214446" cy="1588"/>
            </a:xfrm>
            <a:prstGeom prst="line">
              <a:avLst/>
            </a:prstGeom>
            <a:ln w="9525">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5" name="グループ化 85"/>
          <p:cNvGrpSpPr/>
          <p:nvPr/>
        </p:nvGrpSpPr>
        <p:grpSpPr>
          <a:xfrm>
            <a:off x="3292044" y="2571745"/>
            <a:ext cx="392941" cy="307507"/>
            <a:chOff x="-714412" y="2000240"/>
            <a:chExt cx="821569" cy="642942"/>
          </a:xfrm>
        </p:grpSpPr>
        <p:sp>
          <p:nvSpPr>
            <p:cNvPr id="57" name="円/楕円 56"/>
            <p:cNvSpPr/>
            <p:nvPr/>
          </p:nvSpPr>
          <p:spPr bwMode="auto">
            <a:xfrm>
              <a:off x="-428660" y="2000240"/>
              <a:ext cx="214314" cy="214314"/>
            </a:xfrm>
            <a:prstGeom prst="ellipse">
              <a:avLst/>
            </a:prstGeom>
            <a:solidFill>
              <a:schemeClr val="tx1"/>
            </a:solidFill>
            <a:ln>
              <a:no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000" dirty="0">
                <a:solidFill>
                  <a:srgbClr val="FFFFFF"/>
                </a:solidFill>
                <a:effectLst>
                  <a:outerShdw blurRad="38100" dist="38100" dir="2700000" algn="tl">
                    <a:srgbClr val="000000">
                      <a:alpha val="43137"/>
                    </a:srgbClr>
                  </a:outerShdw>
                </a:effectLst>
              </a:endParaRPr>
            </a:p>
          </p:txBody>
        </p:sp>
        <p:sp>
          <p:nvSpPr>
            <p:cNvPr id="63" name="円/楕円 62"/>
            <p:cNvSpPr/>
            <p:nvPr/>
          </p:nvSpPr>
          <p:spPr bwMode="auto">
            <a:xfrm>
              <a:off x="-714412" y="2428868"/>
              <a:ext cx="214314" cy="214314"/>
            </a:xfrm>
            <a:prstGeom prst="ellipse">
              <a:avLst/>
            </a:prstGeom>
            <a:solidFill>
              <a:schemeClr val="tx1"/>
            </a:solidFill>
            <a:ln>
              <a:no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000" dirty="0">
                <a:solidFill>
                  <a:srgbClr val="FFFFFF"/>
                </a:solidFill>
                <a:effectLst>
                  <a:outerShdw blurRad="38100" dist="38100" dir="2700000" algn="tl">
                    <a:srgbClr val="000000">
                      <a:alpha val="43137"/>
                    </a:srgbClr>
                  </a:outerShdw>
                </a:effectLst>
              </a:endParaRPr>
            </a:p>
          </p:txBody>
        </p:sp>
        <p:sp>
          <p:nvSpPr>
            <p:cNvPr id="64" name="円/楕円 63"/>
            <p:cNvSpPr/>
            <p:nvPr/>
          </p:nvSpPr>
          <p:spPr bwMode="auto">
            <a:xfrm>
              <a:off x="-107157" y="2428868"/>
              <a:ext cx="214314" cy="214314"/>
            </a:xfrm>
            <a:prstGeom prst="ellipse">
              <a:avLst/>
            </a:prstGeom>
            <a:solidFill>
              <a:schemeClr val="tx1"/>
            </a:solidFill>
            <a:ln>
              <a:no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000" dirty="0">
                <a:solidFill>
                  <a:srgbClr val="FFFFFF"/>
                </a:solidFill>
                <a:effectLst>
                  <a:outerShdw blurRad="38100" dist="38100" dir="2700000" algn="tl">
                    <a:srgbClr val="000000">
                      <a:alpha val="43137"/>
                    </a:srgbClr>
                  </a:outerShdw>
                </a:effectLst>
              </a:endParaRPr>
            </a:p>
          </p:txBody>
        </p:sp>
        <p:cxnSp>
          <p:nvCxnSpPr>
            <p:cNvPr id="67" name="直線コネクタ 66"/>
            <p:cNvCxnSpPr>
              <a:stCxn id="57" idx="3"/>
              <a:endCxn id="63" idx="7"/>
            </p:cNvCxnSpPr>
            <p:nvPr/>
          </p:nvCxnSpPr>
          <p:spPr>
            <a:xfrm rot="5400000">
              <a:off x="-602922" y="2254606"/>
              <a:ext cx="277086" cy="13421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コネクタ 82"/>
            <p:cNvCxnSpPr>
              <a:stCxn id="57" idx="5"/>
              <a:endCxn id="64" idx="1"/>
            </p:cNvCxnSpPr>
            <p:nvPr/>
          </p:nvCxnSpPr>
          <p:spPr>
            <a:xfrm rot="16200000" flipH="1">
              <a:off x="-299295" y="2236730"/>
              <a:ext cx="277086" cy="16996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 name="グループ化 86"/>
          <p:cNvGrpSpPr/>
          <p:nvPr/>
        </p:nvGrpSpPr>
        <p:grpSpPr>
          <a:xfrm>
            <a:off x="3344843" y="5786454"/>
            <a:ext cx="287340" cy="215902"/>
            <a:chOff x="2285984" y="3000372"/>
            <a:chExt cx="1430348" cy="1216034"/>
          </a:xfrm>
        </p:grpSpPr>
        <p:sp>
          <p:nvSpPr>
            <p:cNvPr id="88" name="正方形/長方形 87"/>
            <p:cNvSpPr/>
            <p:nvPr/>
          </p:nvSpPr>
          <p:spPr bwMode="auto">
            <a:xfrm>
              <a:off x="2285984" y="3000372"/>
              <a:ext cx="1428760" cy="1214446"/>
            </a:xfrm>
            <a:prstGeom prst="rect">
              <a:avLst/>
            </a:prstGeom>
            <a:solidFill>
              <a:schemeClr val="tx1"/>
            </a:solidFill>
            <a:ln w="3175">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000" dirty="0">
                <a:solidFill>
                  <a:schemeClr val="bg1"/>
                </a:solidFill>
                <a:effectLst>
                  <a:outerShdw blurRad="38100" dist="38100" dir="2700000" algn="tl">
                    <a:srgbClr val="000000">
                      <a:alpha val="43137"/>
                    </a:srgbClr>
                  </a:outerShdw>
                </a:effectLst>
              </a:endParaRPr>
            </a:p>
          </p:txBody>
        </p:sp>
        <p:cxnSp>
          <p:nvCxnSpPr>
            <p:cNvPr id="89" name="直線コネクタ 88"/>
            <p:cNvCxnSpPr/>
            <p:nvPr/>
          </p:nvCxnSpPr>
          <p:spPr>
            <a:xfrm rot="5400000">
              <a:off x="1883664" y="3607595"/>
              <a:ext cx="1214446"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rot="5400000">
              <a:off x="2087773" y="3607595"/>
              <a:ext cx="1214446"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rot="5400000">
              <a:off x="2291882" y="3607595"/>
              <a:ext cx="1214446"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rot="5400000">
              <a:off x="2495991" y="3607595"/>
              <a:ext cx="1214446"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rot="5400000">
              <a:off x="2700100" y="3607595"/>
              <a:ext cx="1214446"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rot="5400000">
              <a:off x="2904209" y="3607595"/>
              <a:ext cx="1214446"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直線コネクタ 94"/>
            <p:cNvCxnSpPr/>
            <p:nvPr/>
          </p:nvCxnSpPr>
          <p:spPr>
            <a:xfrm rot="5400000">
              <a:off x="3108315" y="3607595"/>
              <a:ext cx="1214446"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rot="5400000">
              <a:off x="1679555" y="3607595"/>
              <a:ext cx="1214446"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直線コネクタ 96"/>
            <p:cNvCxnSpPr/>
            <p:nvPr/>
          </p:nvCxnSpPr>
          <p:spPr>
            <a:xfrm rot="10800000">
              <a:off x="2285986" y="3173864"/>
              <a:ext cx="1428759"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直線コネクタ 97"/>
            <p:cNvCxnSpPr/>
            <p:nvPr/>
          </p:nvCxnSpPr>
          <p:spPr>
            <a:xfrm rot="10800000">
              <a:off x="2285986" y="3347356"/>
              <a:ext cx="1428759"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直線コネクタ 98"/>
            <p:cNvCxnSpPr/>
            <p:nvPr/>
          </p:nvCxnSpPr>
          <p:spPr>
            <a:xfrm rot="10800000">
              <a:off x="2285986" y="3520848"/>
              <a:ext cx="1428759"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直線コネクタ 99"/>
            <p:cNvCxnSpPr/>
            <p:nvPr/>
          </p:nvCxnSpPr>
          <p:spPr>
            <a:xfrm rot="10800000">
              <a:off x="2285986" y="3694340"/>
              <a:ext cx="1428759"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直線コネクタ 100"/>
            <p:cNvCxnSpPr/>
            <p:nvPr/>
          </p:nvCxnSpPr>
          <p:spPr>
            <a:xfrm rot="10800000">
              <a:off x="2285986" y="4041324"/>
              <a:ext cx="1428759"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直線コネクタ 101"/>
            <p:cNvCxnSpPr/>
            <p:nvPr/>
          </p:nvCxnSpPr>
          <p:spPr>
            <a:xfrm rot="10800000">
              <a:off x="2285986" y="4214818"/>
              <a:ext cx="1428759"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rot="10800000">
              <a:off x="2285986" y="3867832"/>
              <a:ext cx="1428759"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直線コネクタ 103"/>
            <p:cNvCxnSpPr/>
            <p:nvPr/>
          </p:nvCxnSpPr>
          <p:spPr>
            <a:xfrm rot="10800000">
              <a:off x="2285986" y="3000372"/>
              <a:ext cx="1428759"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 name="グループ化 104"/>
          <p:cNvGrpSpPr/>
          <p:nvPr/>
        </p:nvGrpSpPr>
        <p:grpSpPr>
          <a:xfrm>
            <a:off x="3344843" y="5786454"/>
            <a:ext cx="287340" cy="215902"/>
            <a:chOff x="2285984" y="3000372"/>
            <a:chExt cx="1430348" cy="1216034"/>
          </a:xfrm>
        </p:grpSpPr>
        <p:sp>
          <p:nvSpPr>
            <p:cNvPr id="106" name="正方形/長方形 105"/>
            <p:cNvSpPr/>
            <p:nvPr/>
          </p:nvSpPr>
          <p:spPr bwMode="auto">
            <a:xfrm>
              <a:off x="2285984" y="3000372"/>
              <a:ext cx="1428760" cy="1214446"/>
            </a:xfrm>
            <a:prstGeom prst="rect">
              <a:avLst/>
            </a:prstGeom>
            <a:solidFill>
              <a:schemeClr val="tx1"/>
            </a:solidFill>
            <a:ln w="3175">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000" dirty="0">
                <a:solidFill>
                  <a:schemeClr val="bg1"/>
                </a:solidFill>
                <a:effectLst>
                  <a:outerShdw blurRad="38100" dist="38100" dir="2700000" algn="tl">
                    <a:srgbClr val="000000">
                      <a:alpha val="43137"/>
                    </a:srgbClr>
                  </a:outerShdw>
                </a:effectLst>
              </a:endParaRPr>
            </a:p>
          </p:txBody>
        </p:sp>
        <p:cxnSp>
          <p:nvCxnSpPr>
            <p:cNvPr id="107" name="直線コネクタ 106"/>
            <p:cNvCxnSpPr/>
            <p:nvPr/>
          </p:nvCxnSpPr>
          <p:spPr>
            <a:xfrm rot="5400000">
              <a:off x="1883664" y="3607595"/>
              <a:ext cx="1214446"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直線コネクタ 107"/>
            <p:cNvCxnSpPr/>
            <p:nvPr/>
          </p:nvCxnSpPr>
          <p:spPr>
            <a:xfrm rot="5400000">
              <a:off x="2087773" y="3607595"/>
              <a:ext cx="1214446"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線コネクタ 108"/>
            <p:cNvCxnSpPr/>
            <p:nvPr/>
          </p:nvCxnSpPr>
          <p:spPr>
            <a:xfrm rot="5400000">
              <a:off x="2291882" y="3607595"/>
              <a:ext cx="1214446"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直線コネクタ 109"/>
            <p:cNvCxnSpPr/>
            <p:nvPr/>
          </p:nvCxnSpPr>
          <p:spPr>
            <a:xfrm rot="5400000">
              <a:off x="2495991" y="3607595"/>
              <a:ext cx="1214446"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直線コネクタ 110"/>
            <p:cNvCxnSpPr/>
            <p:nvPr/>
          </p:nvCxnSpPr>
          <p:spPr>
            <a:xfrm rot="5400000">
              <a:off x="2700100" y="3607595"/>
              <a:ext cx="1214446"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直線コネクタ 111"/>
            <p:cNvCxnSpPr/>
            <p:nvPr/>
          </p:nvCxnSpPr>
          <p:spPr>
            <a:xfrm rot="5400000">
              <a:off x="2904209" y="3607595"/>
              <a:ext cx="1214446"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直線コネクタ 112"/>
            <p:cNvCxnSpPr/>
            <p:nvPr/>
          </p:nvCxnSpPr>
          <p:spPr>
            <a:xfrm rot="5400000">
              <a:off x="3108315" y="3607595"/>
              <a:ext cx="1214446"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直線コネクタ 113"/>
            <p:cNvCxnSpPr/>
            <p:nvPr/>
          </p:nvCxnSpPr>
          <p:spPr>
            <a:xfrm rot="5400000">
              <a:off x="1679555" y="3607595"/>
              <a:ext cx="1214446"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5" name="直線コネクタ 114"/>
            <p:cNvCxnSpPr/>
            <p:nvPr/>
          </p:nvCxnSpPr>
          <p:spPr>
            <a:xfrm rot="10800000">
              <a:off x="2285986" y="3173864"/>
              <a:ext cx="1428759"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6" name="直線コネクタ 115"/>
            <p:cNvCxnSpPr/>
            <p:nvPr/>
          </p:nvCxnSpPr>
          <p:spPr>
            <a:xfrm rot="10800000">
              <a:off x="2285986" y="3347356"/>
              <a:ext cx="1428759"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7" name="直線コネクタ 116"/>
            <p:cNvCxnSpPr/>
            <p:nvPr/>
          </p:nvCxnSpPr>
          <p:spPr>
            <a:xfrm rot="10800000">
              <a:off x="2285986" y="3520848"/>
              <a:ext cx="1428759"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rot="10800000">
              <a:off x="2285986" y="3694340"/>
              <a:ext cx="1428759"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直線コネクタ 118"/>
            <p:cNvCxnSpPr/>
            <p:nvPr/>
          </p:nvCxnSpPr>
          <p:spPr>
            <a:xfrm rot="10800000">
              <a:off x="2285986" y="4041324"/>
              <a:ext cx="1428759"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0" name="直線コネクタ 119"/>
            <p:cNvCxnSpPr/>
            <p:nvPr/>
          </p:nvCxnSpPr>
          <p:spPr>
            <a:xfrm rot="10800000">
              <a:off x="2285986" y="4214818"/>
              <a:ext cx="1428759"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直線コネクタ 120"/>
            <p:cNvCxnSpPr/>
            <p:nvPr/>
          </p:nvCxnSpPr>
          <p:spPr>
            <a:xfrm rot="10800000">
              <a:off x="2285986" y="3867832"/>
              <a:ext cx="1428759"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直線コネクタ 121"/>
            <p:cNvCxnSpPr/>
            <p:nvPr/>
          </p:nvCxnSpPr>
          <p:spPr>
            <a:xfrm rot="10800000">
              <a:off x="2285986" y="3000372"/>
              <a:ext cx="1428759"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 name="グループ化 122"/>
          <p:cNvGrpSpPr/>
          <p:nvPr/>
        </p:nvGrpSpPr>
        <p:grpSpPr>
          <a:xfrm>
            <a:off x="3220622" y="4143380"/>
            <a:ext cx="535785" cy="285752"/>
            <a:chOff x="5572132" y="4857760"/>
            <a:chExt cx="1500198" cy="1643074"/>
          </a:xfrm>
        </p:grpSpPr>
        <p:sp>
          <p:nvSpPr>
            <p:cNvPr id="124" name="角丸四角形 123"/>
            <p:cNvSpPr/>
            <p:nvPr/>
          </p:nvSpPr>
          <p:spPr bwMode="auto">
            <a:xfrm>
              <a:off x="5572132" y="4857760"/>
              <a:ext cx="642942" cy="642942"/>
            </a:xfrm>
            <a:prstGeom prst="roundRect">
              <a:avLst/>
            </a:prstGeom>
            <a:ln w="6350">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000" dirty="0">
                <a:solidFill>
                  <a:schemeClr val="bg1"/>
                </a:solidFill>
                <a:effectLst>
                  <a:outerShdw blurRad="38100" dist="38100" dir="2700000" algn="tl">
                    <a:srgbClr val="000000">
                      <a:alpha val="43137"/>
                    </a:srgbClr>
                  </a:outerShdw>
                </a:effectLst>
              </a:endParaRPr>
            </a:p>
          </p:txBody>
        </p:sp>
        <p:cxnSp>
          <p:nvCxnSpPr>
            <p:cNvPr id="125" name="直線コネクタ 124"/>
            <p:cNvCxnSpPr/>
            <p:nvPr/>
          </p:nvCxnSpPr>
          <p:spPr>
            <a:xfrm>
              <a:off x="5572132" y="5000636"/>
              <a:ext cx="634800" cy="158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26" name="角丸四角形 125"/>
            <p:cNvSpPr/>
            <p:nvPr/>
          </p:nvSpPr>
          <p:spPr bwMode="auto">
            <a:xfrm>
              <a:off x="6429388" y="5286388"/>
              <a:ext cx="642942" cy="642942"/>
            </a:xfrm>
            <a:prstGeom prst="roundRect">
              <a:avLst/>
            </a:prstGeom>
            <a:ln w="6350">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000" dirty="0">
                <a:solidFill>
                  <a:schemeClr val="bg1"/>
                </a:solidFill>
                <a:effectLst>
                  <a:outerShdw blurRad="38100" dist="38100" dir="2700000" algn="tl">
                    <a:srgbClr val="000000">
                      <a:alpha val="43137"/>
                    </a:srgbClr>
                  </a:outerShdw>
                </a:effectLst>
              </a:endParaRPr>
            </a:p>
          </p:txBody>
        </p:sp>
        <p:cxnSp>
          <p:nvCxnSpPr>
            <p:cNvPr id="127" name="直線コネクタ 126"/>
            <p:cNvCxnSpPr/>
            <p:nvPr/>
          </p:nvCxnSpPr>
          <p:spPr>
            <a:xfrm>
              <a:off x="6429388" y="5429264"/>
              <a:ext cx="634800" cy="158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角丸四角形 127"/>
            <p:cNvSpPr/>
            <p:nvPr/>
          </p:nvSpPr>
          <p:spPr bwMode="auto">
            <a:xfrm>
              <a:off x="5572132" y="5857892"/>
              <a:ext cx="642942" cy="642942"/>
            </a:xfrm>
            <a:prstGeom prst="roundRect">
              <a:avLst/>
            </a:prstGeom>
            <a:ln w="6350">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000" dirty="0">
                <a:solidFill>
                  <a:schemeClr val="bg1"/>
                </a:solidFill>
                <a:effectLst>
                  <a:outerShdw blurRad="38100" dist="38100" dir="2700000" algn="tl">
                    <a:srgbClr val="000000">
                      <a:alpha val="43137"/>
                    </a:srgbClr>
                  </a:outerShdw>
                </a:effectLst>
              </a:endParaRPr>
            </a:p>
          </p:txBody>
        </p:sp>
        <p:cxnSp>
          <p:nvCxnSpPr>
            <p:cNvPr id="129" name="直線コネクタ 128"/>
            <p:cNvCxnSpPr/>
            <p:nvPr/>
          </p:nvCxnSpPr>
          <p:spPr>
            <a:xfrm>
              <a:off x="5572132" y="6000768"/>
              <a:ext cx="634800" cy="158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カギ線コネクタ 129"/>
            <p:cNvCxnSpPr>
              <a:stCxn id="124" idx="3"/>
              <a:endCxn id="126" idx="1"/>
            </p:cNvCxnSpPr>
            <p:nvPr/>
          </p:nvCxnSpPr>
          <p:spPr>
            <a:xfrm>
              <a:off x="6215074" y="5179231"/>
              <a:ext cx="214314" cy="428628"/>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カギ線コネクタ 21"/>
            <p:cNvCxnSpPr>
              <a:stCxn id="128" idx="0"/>
              <a:endCxn id="126" idx="1"/>
            </p:cNvCxnSpPr>
            <p:nvPr/>
          </p:nvCxnSpPr>
          <p:spPr>
            <a:xfrm rot="5400000" flipH="1" flipV="1">
              <a:off x="6036479" y="5464984"/>
              <a:ext cx="250033" cy="535785"/>
            </a:xfrm>
            <a:prstGeom prst="bentConnector2">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32" name="Picture 3" descr="z:\Archive\Template\ClipArt\XML file_s.png"/>
          <p:cNvPicPr>
            <a:picLocks noChangeAspect="1" noChangeArrowheads="1"/>
          </p:cNvPicPr>
          <p:nvPr/>
        </p:nvPicPr>
        <p:blipFill>
          <a:blip r:embed="rId8" cstate="print"/>
          <a:srcRect/>
          <a:stretch>
            <a:fillRect/>
          </a:stretch>
        </p:blipFill>
        <p:spPr bwMode="auto">
          <a:xfrm>
            <a:off x="2041268" y="3987840"/>
            <a:ext cx="322722" cy="441292"/>
          </a:xfrm>
          <a:prstGeom prst="rect">
            <a:avLst/>
          </a:prstGeom>
          <a:noFill/>
          <a:ln w="9525">
            <a:noFill/>
            <a:miter lim="800000"/>
            <a:headEnd/>
            <a:tailEnd/>
          </a:ln>
        </p:spPr>
      </p:pic>
      <p:pic>
        <p:nvPicPr>
          <p:cNvPr id="134" name="Picture 3" descr="z:\Archive\Template\ClipArt\XML file_s.png"/>
          <p:cNvPicPr>
            <a:picLocks noChangeAspect="1" noChangeArrowheads="1"/>
          </p:cNvPicPr>
          <p:nvPr/>
        </p:nvPicPr>
        <p:blipFill>
          <a:blip r:embed="rId8" cstate="print"/>
          <a:srcRect/>
          <a:stretch>
            <a:fillRect/>
          </a:stretch>
        </p:blipFill>
        <p:spPr bwMode="auto">
          <a:xfrm>
            <a:off x="2041268" y="4773658"/>
            <a:ext cx="322722" cy="441292"/>
          </a:xfrm>
          <a:prstGeom prst="rect">
            <a:avLst/>
          </a:prstGeom>
          <a:noFill/>
          <a:ln w="9525">
            <a:noFill/>
            <a:miter lim="800000"/>
            <a:headEnd/>
            <a:tailEnd/>
          </a:ln>
        </p:spPr>
      </p:pic>
      <p:pic>
        <p:nvPicPr>
          <p:cNvPr id="135" name="Picture 3" descr="z:\Archive\Template\ClipArt\XML file_s.png"/>
          <p:cNvPicPr>
            <a:picLocks noChangeAspect="1" noChangeArrowheads="1"/>
          </p:cNvPicPr>
          <p:nvPr/>
        </p:nvPicPr>
        <p:blipFill>
          <a:blip r:embed="rId8" cstate="print"/>
          <a:srcRect/>
          <a:stretch>
            <a:fillRect/>
          </a:stretch>
        </p:blipFill>
        <p:spPr bwMode="auto">
          <a:xfrm>
            <a:off x="2041268" y="5559476"/>
            <a:ext cx="322722" cy="441292"/>
          </a:xfrm>
          <a:prstGeom prst="rect">
            <a:avLst/>
          </a:prstGeom>
          <a:noFill/>
          <a:ln w="9525">
            <a:noFill/>
            <a:miter lim="800000"/>
            <a:headEnd/>
            <a:tailEnd/>
          </a:ln>
        </p:spPr>
      </p:pic>
      <p:sp>
        <p:nvSpPr>
          <p:cNvPr id="136" name="テキスト ボックス 135"/>
          <p:cNvSpPr txBox="1"/>
          <p:nvPr/>
        </p:nvSpPr>
        <p:spPr>
          <a:xfrm>
            <a:off x="1916877" y="3726230"/>
            <a:ext cx="571504" cy="261610"/>
          </a:xfrm>
          <a:prstGeom prst="rect">
            <a:avLst/>
          </a:prstGeom>
          <a:noFill/>
        </p:spPr>
        <p:txBody>
          <a:bodyPr wrap="square" rtlCol="0">
            <a:spAutoFit/>
          </a:bodyPr>
          <a:lstStyle/>
          <a:p>
            <a:pPr algn="ctr"/>
            <a:r>
              <a:rPr lang="en-US" altLang="ja-JP" sz="1100" dirty="0">
                <a:solidFill>
                  <a:schemeClr val="bg1"/>
                </a:solidFill>
              </a:rPr>
              <a:t>CSDL</a:t>
            </a:r>
            <a:endParaRPr lang="ja-JP" altLang="en-US" sz="1100" dirty="0">
              <a:solidFill>
                <a:schemeClr val="bg1"/>
              </a:solidFill>
            </a:endParaRPr>
          </a:p>
        </p:txBody>
      </p:sp>
      <p:sp>
        <p:nvSpPr>
          <p:cNvPr id="137" name="テキスト ボックス 136"/>
          <p:cNvSpPr txBox="1"/>
          <p:nvPr/>
        </p:nvSpPr>
        <p:spPr>
          <a:xfrm>
            <a:off x="1916877" y="4524712"/>
            <a:ext cx="571504" cy="261610"/>
          </a:xfrm>
          <a:prstGeom prst="rect">
            <a:avLst/>
          </a:prstGeom>
          <a:noFill/>
        </p:spPr>
        <p:txBody>
          <a:bodyPr wrap="square" rtlCol="0">
            <a:spAutoFit/>
          </a:bodyPr>
          <a:lstStyle/>
          <a:p>
            <a:pPr algn="ctr"/>
            <a:r>
              <a:rPr lang="en-US" altLang="ja-JP" sz="1100" dirty="0">
                <a:solidFill>
                  <a:schemeClr val="bg1"/>
                </a:solidFill>
              </a:rPr>
              <a:t>MSL</a:t>
            </a:r>
            <a:endParaRPr lang="ja-JP" altLang="en-US" sz="1100" dirty="0">
              <a:solidFill>
                <a:schemeClr val="bg1"/>
              </a:solidFill>
            </a:endParaRPr>
          </a:p>
        </p:txBody>
      </p:sp>
      <p:sp>
        <p:nvSpPr>
          <p:cNvPr id="138" name="テキスト ボックス 137"/>
          <p:cNvSpPr txBox="1"/>
          <p:nvPr/>
        </p:nvSpPr>
        <p:spPr>
          <a:xfrm>
            <a:off x="1916877" y="5345162"/>
            <a:ext cx="571504" cy="261610"/>
          </a:xfrm>
          <a:prstGeom prst="rect">
            <a:avLst/>
          </a:prstGeom>
          <a:noFill/>
        </p:spPr>
        <p:txBody>
          <a:bodyPr wrap="square" rtlCol="0">
            <a:spAutoFit/>
          </a:bodyPr>
          <a:lstStyle/>
          <a:p>
            <a:pPr algn="ctr"/>
            <a:r>
              <a:rPr lang="en-US" altLang="ja-JP" sz="1100" dirty="0">
                <a:solidFill>
                  <a:schemeClr val="bg1"/>
                </a:solidFill>
              </a:rPr>
              <a:t>SSDL</a:t>
            </a:r>
            <a:endParaRPr lang="ja-JP" altLang="en-US" sz="1100" dirty="0">
              <a:solidFill>
                <a:schemeClr val="bg1"/>
              </a:solidFill>
            </a:endParaRPr>
          </a:p>
        </p:txBody>
      </p:sp>
      <p:cxnSp>
        <p:nvCxnSpPr>
          <p:cNvPr id="140" name="直線矢印コネクタ 139"/>
          <p:cNvCxnSpPr/>
          <p:nvPr/>
        </p:nvCxnSpPr>
        <p:spPr>
          <a:xfrm>
            <a:off x="2381224" y="4214818"/>
            <a:ext cx="571504" cy="1588"/>
          </a:xfrm>
          <a:prstGeom prst="straightConnector1">
            <a:avLst/>
          </a:prstGeom>
          <a:ln w="28575">
            <a:solidFill>
              <a:schemeClr val="accent1">
                <a:lumMod val="60000"/>
                <a:lumOff val="4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直線矢印コネクタ 142"/>
          <p:cNvCxnSpPr/>
          <p:nvPr/>
        </p:nvCxnSpPr>
        <p:spPr>
          <a:xfrm>
            <a:off x="2381224" y="4929198"/>
            <a:ext cx="571504" cy="1588"/>
          </a:xfrm>
          <a:prstGeom prst="straightConnector1">
            <a:avLst/>
          </a:prstGeom>
          <a:ln w="28575">
            <a:solidFill>
              <a:schemeClr val="accent1">
                <a:lumMod val="60000"/>
                <a:lumOff val="4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直線矢印コネクタ 143"/>
          <p:cNvCxnSpPr/>
          <p:nvPr/>
        </p:nvCxnSpPr>
        <p:spPr>
          <a:xfrm>
            <a:off x="2381224" y="5715016"/>
            <a:ext cx="571504" cy="1588"/>
          </a:xfrm>
          <a:prstGeom prst="straightConnector1">
            <a:avLst/>
          </a:prstGeom>
          <a:ln w="28575">
            <a:solidFill>
              <a:schemeClr val="accent1">
                <a:lumMod val="60000"/>
                <a:lumOff val="4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5" name="右矢印 144"/>
          <p:cNvSpPr/>
          <p:nvPr/>
        </p:nvSpPr>
        <p:spPr bwMode="auto">
          <a:xfrm>
            <a:off x="4167174" y="2285992"/>
            <a:ext cx="428628" cy="571504"/>
          </a:xfrm>
          <a:prstGeom prst="rightArrow">
            <a:avLst/>
          </a:prstGeom>
          <a:solidFill>
            <a:srgbClr val="4223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000" dirty="0">
              <a:solidFill>
                <a:srgbClr val="FFFFFF"/>
              </a:solidFill>
              <a:effectLst>
                <a:outerShdw blurRad="38100" dist="38100" dir="2700000" algn="tl">
                  <a:srgbClr val="000000">
                    <a:alpha val="43137"/>
                  </a:srgbClr>
                </a:outerShdw>
              </a:effectLst>
            </a:endParaRPr>
          </a:p>
        </p:txBody>
      </p:sp>
      <p:sp>
        <p:nvSpPr>
          <p:cNvPr id="146" name="右矢印 145"/>
          <p:cNvSpPr/>
          <p:nvPr/>
        </p:nvSpPr>
        <p:spPr bwMode="auto">
          <a:xfrm>
            <a:off x="4167174" y="3857628"/>
            <a:ext cx="428628" cy="571504"/>
          </a:xfrm>
          <a:prstGeom prst="rightArrow">
            <a:avLst/>
          </a:prstGeom>
          <a:solidFill>
            <a:srgbClr val="4223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000" dirty="0">
              <a:solidFill>
                <a:srgbClr val="FFFFFF"/>
              </a:solidFill>
              <a:effectLst>
                <a:outerShdw blurRad="38100" dist="38100" dir="2700000" algn="tl">
                  <a:srgbClr val="000000">
                    <a:alpha val="43137"/>
                  </a:srgbClr>
                </a:outerShdw>
              </a:effectLst>
            </a:endParaRPr>
          </a:p>
        </p:txBody>
      </p:sp>
      <p:sp>
        <p:nvSpPr>
          <p:cNvPr id="147" name="右矢印 146"/>
          <p:cNvSpPr/>
          <p:nvPr/>
        </p:nvSpPr>
        <p:spPr bwMode="auto">
          <a:xfrm>
            <a:off x="4167174" y="5429264"/>
            <a:ext cx="428628" cy="571504"/>
          </a:xfrm>
          <a:prstGeom prst="rightArrow">
            <a:avLst/>
          </a:prstGeom>
          <a:solidFill>
            <a:srgbClr val="4223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000" dirty="0">
              <a:solidFill>
                <a:srgbClr val="FFFFFF"/>
              </a:solidFill>
              <a:effectLst>
                <a:outerShdw blurRad="38100" dist="38100" dir="2700000" algn="tl">
                  <a:srgbClr val="000000">
                    <a:alpha val="43137"/>
                  </a:srgbClr>
                </a:outerShdw>
              </a:effectLst>
            </a:endParaRPr>
          </a:p>
        </p:txBody>
      </p:sp>
      <p:grpSp>
        <p:nvGrpSpPr>
          <p:cNvPr id="9" name="グループ化 147"/>
          <p:cNvGrpSpPr/>
          <p:nvPr/>
        </p:nvGrpSpPr>
        <p:grpSpPr>
          <a:xfrm>
            <a:off x="7596198" y="5000636"/>
            <a:ext cx="287340" cy="215902"/>
            <a:chOff x="2285984" y="3000372"/>
            <a:chExt cx="1430348" cy="1216034"/>
          </a:xfrm>
        </p:grpSpPr>
        <p:sp>
          <p:nvSpPr>
            <p:cNvPr id="149" name="正方形/長方形 148"/>
            <p:cNvSpPr/>
            <p:nvPr/>
          </p:nvSpPr>
          <p:spPr bwMode="auto">
            <a:xfrm>
              <a:off x="2285984" y="3000372"/>
              <a:ext cx="1428760" cy="1214446"/>
            </a:xfrm>
            <a:prstGeom prst="rect">
              <a:avLst/>
            </a:prstGeom>
            <a:solidFill>
              <a:schemeClr val="tx1"/>
            </a:solidFill>
            <a:ln w="3175">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000" dirty="0">
                <a:solidFill>
                  <a:srgbClr val="FFFFFF"/>
                </a:solidFill>
                <a:effectLst>
                  <a:outerShdw blurRad="38100" dist="38100" dir="2700000" algn="tl">
                    <a:srgbClr val="000000">
                      <a:alpha val="43137"/>
                    </a:srgbClr>
                  </a:outerShdw>
                </a:effectLst>
              </a:endParaRPr>
            </a:p>
          </p:txBody>
        </p:sp>
        <p:cxnSp>
          <p:nvCxnSpPr>
            <p:cNvPr id="150" name="直線コネクタ 149"/>
            <p:cNvCxnSpPr/>
            <p:nvPr/>
          </p:nvCxnSpPr>
          <p:spPr>
            <a:xfrm rot="5400000">
              <a:off x="1883664" y="3607595"/>
              <a:ext cx="1214446"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1" name="直線コネクタ 150"/>
            <p:cNvCxnSpPr/>
            <p:nvPr/>
          </p:nvCxnSpPr>
          <p:spPr>
            <a:xfrm rot="5400000">
              <a:off x="2087773" y="3607595"/>
              <a:ext cx="1214446"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直線コネクタ 151"/>
            <p:cNvCxnSpPr/>
            <p:nvPr/>
          </p:nvCxnSpPr>
          <p:spPr>
            <a:xfrm rot="5400000">
              <a:off x="2291882" y="3607595"/>
              <a:ext cx="1214446"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直線コネクタ 152"/>
            <p:cNvCxnSpPr/>
            <p:nvPr/>
          </p:nvCxnSpPr>
          <p:spPr>
            <a:xfrm rot="5400000">
              <a:off x="2495991" y="3607595"/>
              <a:ext cx="1214446"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4" name="直線コネクタ 153"/>
            <p:cNvCxnSpPr/>
            <p:nvPr/>
          </p:nvCxnSpPr>
          <p:spPr>
            <a:xfrm rot="5400000">
              <a:off x="2700100" y="3607595"/>
              <a:ext cx="1214446"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5" name="直線コネクタ 154"/>
            <p:cNvCxnSpPr/>
            <p:nvPr/>
          </p:nvCxnSpPr>
          <p:spPr>
            <a:xfrm rot="5400000">
              <a:off x="2904209" y="3607595"/>
              <a:ext cx="1214446"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rot="5400000">
              <a:off x="3108315" y="3607595"/>
              <a:ext cx="1214446"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7" name="直線コネクタ 156"/>
            <p:cNvCxnSpPr/>
            <p:nvPr/>
          </p:nvCxnSpPr>
          <p:spPr>
            <a:xfrm rot="5400000">
              <a:off x="1679555" y="3607595"/>
              <a:ext cx="1214446"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rot="10800000">
              <a:off x="2285986" y="3173864"/>
              <a:ext cx="1428759"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直線コネクタ 158"/>
            <p:cNvCxnSpPr/>
            <p:nvPr/>
          </p:nvCxnSpPr>
          <p:spPr>
            <a:xfrm rot="10800000">
              <a:off x="2285986" y="3347356"/>
              <a:ext cx="1428759"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0" name="直線コネクタ 159"/>
            <p:cNvCxnSpPr/>
            <p:nvPr/>
          </p:nvCxnSpPr>
          <p:spPr>
            <a:xfrm rot="10800000">
              <a:off x="2285986" y="3520848"/>
              <a:ext cx="1428759"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1" name="直線コネクタ 160"/>
            <p:cNvCxnSpPr/>
            <p:nvPr/>
          </p:nvCxnSpPr>
          <p:spPr>
            <a:xfrm rot="10800000">
              <a:off x="2285986" y="3694340"/>
              <a:ext cx="1428759"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2" name="直線コネクタ 161"/>
            <p:cNvCxnSpPr/>
            <p:nvPr/>
          </p:nvCxnSpPr>
          <p:spPr>
            <a:xfrm rot="10800000">
              <a:off x="2285986" y="4041324"/>
              <a:ext cx="1428759"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3" name="直線コネクタ 162"/>
            <p:cNvCxnSpPr/>
            <p:nvPr/>
          </p:nvCxnSpPr>
          <p:spPr>
            <a:xfrm rot="10800000">
              <a:off x="2285986" y="4214818"/>
              <a:ext cx="1428759"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4" name="直線コネクタ 163"/>
            <p:cNvCxnSpPr/>
            <p:nvPr/>
          </p:nvCxnSpPr>
          <p:spPr>
            <a:xfrm rot="10800000">
              <a:off x="2285986" y="3867832"/>
              <a:ext cx="1428759"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5" name="直線コネクタ 164"/>
            <p:cNvCxnSpPr/>
            <p:nvPr/>
          </p:nvCxnSpPr>
          <p:spPr>
            <a:xfrm rot="10800000">
              <a:off x="2285986" y="3000372"/>
              <a:ext cx="1428759"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 name="グループ化 165"/>
          <p:cNvGrpSpPr/>
          <p:nvPr/>
        </p:nvGrpSpPr>
        <p:grpSpPr>
          <a:xfrm>
            <a:off x="7596198" y="3429000"/>
            <a:ext cx="287340" cy="215902"/>
            <a:chOff x="2285984" y="3000372"/>
            <a:chExt cx="1430348" cy="1216034"/>
          </a:xfrm>
        </p:grpSpPr>
        <p:sp>
          <p:nvSpPr>
            <p:cNvPr id="167" name="正方形/長方形 166"/>
            <p:cNvSpPr/>
            <p:nvPr/>
          </p:nvSpPr>
          <p:spPr bwMode="auto">
            <a:xfrm>
              <a:off x="2285984" y="3000372"/>
              <a:ext cx="1428760" cy="1214446"/>
            </a:xfrm>
            <a:prstGeom prst="rect">
              <a:avLst/>
            </a:prstGeom>
            <a:solidFill>
              <a:schemeClr val="tx1"/>
            </a:solidFill>
            <a:ln w="3175">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000" dirty="0">
                <a:solidFill>
                  <a:srgbClr val="FFFFFF"/>
                </a:solidFill>
                <a:effectLst>
                  <a:outerShdw blurRad="38100" dist="38100" dir="2700000" algn="tl">
                    <a:srgbClr val="000000">
                      <a:alpha val="43137"/>
                    </a:srgbClr>
                  </a:outerShdw>
                </a:effectLst>
              </a:endParaRPr>
            </a:p>
          </p:txBody>
        </p:sp>
        <p:cxnSp>
          <p:nvCxnSpPr>
            <p:cNvPr id="168" name="直線コネクタ 167"/>
            <p:cNvCxnSpPr/>
            <p:nvPr/>
          </p:nvCxnSpPr>
          <p:spPr>
            <a:xfrm rot="5400000">
              <a:off x="1883664" y="3607595"/>
              <a:ext cx="1214446"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9" name="直線コネクタ 168"/>
            <p:cNvCxnSpPr/>
            <p:nvPr/>
          </p:nvCxnSpPr>
          <p:spPr>
            <a:xfrm rot="5400000">
              <a:off x="2087773" y="3607595"/>
              <a:ext cx="1214446"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0" name="直線コネクタ 169"/>
            <p:cNvCxnSpPr/>
            <p:nvPr/>
          </p:nvCxnSpPr>
          <p:spPr>
            <a:xfrm rot="5400000">
              <a:off x="2291882" y="3607595"/>
              <a:ext cx="1214446"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1" name="直線コネクタ 170"/>
            <p:cNvCxnSpPr/>
            <p:nvPr/>
          </p:nvCxnSpPr>
          <p:spPr>
            <a:xfrm rot="5400000">
              <a:off x="2495991" y="3607595"/>
              <a:ext cx="1214446"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2" name="直線コネクタ 171"/>
            <p:cNvCxnSpPr/>
            <p:nvPr/>
          </p:nvCxnSpPr>
          <p:spPr>
            <a:xfrm rot="5400000">
              <a:off x="2700100" y="3607595"/>
              <a:ext cx="1214446"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3" name="直線コネクタ 172"/>
            <p:cNvCxnSpPr/>
            <p:nvPr/>
          </p:nvCxnSpPr>
          <p:spPr>
            <a:xfrm rot="5400000">
              <a:off x="2904209" y="3607595"/>
              <a:ext cx="1214446"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4" name="直線コネクタ 173"/>
            <p:cNvCxnSpPr/>
            <p:nvPr/>
          </p:nvCxnSpPr>
          <p:spPr>
            <a:xfrm rot="5400000">
              <a:off x="3108315" y="3607595"/>
              <a:ext cx="1214446"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5" name="直線コネクタ 174"/>
            <p:cNvCxnSpPr/>
            <p:nvPr/>
          </p:nvCxnSpPr>
          <p:spPr>
            <a:xfrm rot="5400000">
              <a:off x="1679555" y="3607595"/>
              <a:ext cx="1214446"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6" name="直線コネクタ 175"/>
            <p:cNvCxnSpPr/>
            <p:nvPr/>
          </p:nvCxnSpPr>
          <p:spPr>
            <a:xfrm rot="10800000">
              <a:off x="2285986" y="3173864"/>
              <a:ext cx="1428759"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7" name="直線コネクタ 176"/>
            <p:cNvCxnSpPr/>
            <p:nvPr/>
          </p:nvCxnSpPr>
          <p:spPr>
            <a:xfrm rot="10800000">
              <a:off x="2285986" y="3347356"/>
              <a:ext cx="1428759"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8" name="直線コネクタ 177"/>
            <p:cNvCxnSpPr/>
            <p:nvPr/>
          </p:nvCxnSpPr>
          <p:spPr>
            <a:xfrm rot="10800000">
              <a:off x="2285986" y="3520848"/>
              <a:ext cx="1428759"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9" name="直線コネクタ 178"/>
            <p:cNvCxnSpPr/>
            <p:nvPr/>
          </p:nvCxnSpPr>
          <p:spPr>
            <a:xfrm rot="10800000">
              <a:off x="2285986" y="3694340"/>
              <a:ext cx="1428759"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0" name="直線コネクタ 179"/>
            <p:cNvCxnSpPr/>
            <p:nvPr/>
          </p:nvCxnSpPr>
          <p:spPr>
            <a:xfrm rot="10800000">
              <a:off x="2285986" y="4041324"/>
              <a:ext cx="1428759"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1" name="直線コネクタ 180"/>
            <p:cNvCxnSpPr/>
            <p:nvPr/>
          </p:nvCxnSpPr>
          <p:spPr>
            <a:xfrm rot="10800000">
              <a:off x="2285986" y="4214818"/>
              <a:ext cx="1428759"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2" name="直線コネクタ 181"/>
            <p:cNvCxnSpPr/>
            <p:nvPr/>
          </p:nvCxnSpPr>
          <p:spPr>
            <a:xfrm rot="10800000">
              <a:off x="2285986" y="3867832"/>
              <a:ext cx="1428759"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3" name="直線コネクタ 182"/>
            <p:cNvCxnSpPr/>
            <p:nvPr/>
          </p:nvCxnSpPr>
          <p:spPr>
            <a:xfrm rot="10800000">
              <a:off x="2285986" y="3000372"/>
              <a:ext cx="1428759"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 name="グループ化 196"/>
          <p:cNvGrpSpPr/>
          <p:nvPr/>
        </p:nvGrpSpPr>
        <p:grpSpPr>
          <a:xfrm>
            <a:off x="6238876" y="3357562"/>
            <a:ext cx="402652" cy="285752"/>
            <a:chOff x="-1143040" y="1500174"/>
            <a:chExt cx="1000132" cy="785818"/>
          </a:xfrm>
        </p:grpSpPr>
        <p:sp>
          <p:nvSpPr>
            <p:cNvPr id="184" name="円/楕円 183"/>
            <p:cNvSpPr/>
            <p:nvPr/>
          </p:nvSpPr>
          <p:spPr bwMode="auto">
            <a:xfrm>
              <a:off x="-821569" y="1500174"/>
              <a:ext cx="357190" cy="285752"/>
            </a:xfrm>
            <a:prstGeom prst="ellipse">
              <a:avLst/>
            </a:prstGeom>
            <a:solidFill>
              <a:schemeClr val="tx1"/>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000" dirty="0">
                <a:solidFill>
                  <a:srgbClr val="FFFFFF"/>
                </a:solidFill>
                <a:effectLst>
                  <a:outerShdw blurRad="38100" dist="38100" dir="2700000" algn="tl">
                    <a:srgbClr val="000000">
                      <a:alpha val="43137"/>
                    </a:srgbClr>
                  </a:outerShdw>
                </a:effectLst>
              </a:endParaRPr>
            </a:p>
          </p:txBody>
        </p:sp>
        <p:sp>
          <p:nvSpPr>
            <p:cNvPr id="185" name="円/楕円 184"/>
            <p:cNvSpPr/>
            <p:nvPr/>
          </p:nvSpPr>
          <p:spPr bwMode="auto">
            <a:xfrm>
              <a:off x="-1143040" y="2000240"/>
              <a:ext cx="357190" cy="285752"/>
            </a:xfrm>
            <a:prstGeom prst="ellipse">
              <a:avLst/>
            </a:prstGeom>
            <a:solidFill>
              <a:schemeClr val="tx1"/>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000" dirty="0">
                <a:solidFill>
                  <a:srgbClr val="FFFFFF"/>
                </a:solidFill>
                <a:effectLst>
                  <a:outerShdw blurRad="38100" dist="38100" dir="2700000" algn="tl">
                    <a:srgbClr val="000000">
                      <a:alpha val="43137"/>
                    </a:srgbClr>
                  </a:outerShdw>
                </a:effectLst>
              </a:endParaRPr>
            </a:p>
          </p:txBody>
        </p:sp>
        <p:sp>
          <p:nvSpPr>
            <p:cNvPr id="186" name="円/楕円 185"/>
            <p:cNvSpPr/>
            <p:nvPr/>
          </p:nvSpPr>
          <p:spPr bwMode="auto">
            <a:xfrm>
              <a:off x="-500098" y="2000240"/>
              <a:ext cx="357190" cy="285752"/>
            </a:xfrm>
            <a:prstGeom prst="ellipse">
              <a:avLst/>
            </a:prstGeom>
            <a:solidFill>
              <a:schemeClr val="tx1"/>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000" dirty="0">
                <a:solidFill>
                  <a:srgbClr val="FFFFFF"/>
                </a:solidFill>
                <a:effectLst>
                  <a:outerShdw blurRad="38100" dist="38100" dir="2700000" algn="tl">
                    <a:srgbClr val="000000">
                      <a:alpha val="43137"/>
                    </a:srgbClr>
                  </a:outerShdw>
                </a:effectLst>
              </a:endParaRPr>
            </a:p>
          </p:txBody>
        </p:sp>
        <p:cxnSp>
          <p:nvCxnSpPr>
            <p:cNvPr id="194" name="カギ線コネクタ 193"/>
            <p:cNvCxnSpPr>
              <a:stCxn id="184" idx="4"/>
              <a:endCxn id="185" idx="0"/>
            </p:cNvCxnSpPr>
            <p:nvPr/>
          </p:nvCxnSpPr>
          <p:spPr>
            <a:xfrm rot="5400000">
              <a:off x="-910866" y="1732348"/>
              <a:ext cx="214314" cy="321471"/>
            </a:xfrm>
            <a:prstGeom prst="bentConnector3">
              <a:avLst>
                <a:gd name="adj1" fmla="val 50000"/>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6" name="カギ線コネクタ 195"/>
            <p:cNvCxnSpPr>
              <a:stCxn id="184" idx="4"/>
              <a:endCxn id="186" idx="0"/>
            </p:cNvCxnSpPr>
            <p:nvPr/>
          </p:nvCxnSpPr>
          <p:spPr>
            <a:xfrm rot="16200000" flipH="1">
              <a:off x="-589396" y="1732347"/>
              <a:ext cx="214314" cy="321471"/>
            </a:xfrm>
            <a:prstGeom prst="bentConnector3">
              <a:avLst>
                <a:gd name="adj1" fmla="val 50000"/>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 name="グループ化 197"/>
          <p:cNvGrpSpPr/>
          <p:nvPr/>
        </p:nvGrpSpPr>
        <p:grpSpPr>
          <a:xfrm>
            <a:off x="6238876" y="4929198"/>
            <a:ext cx="402652" cy="285752"/>
            <a:chOff x="-1143040" y="1500174"/>
            <a:chExt cx="1000132" cy="785818"/>
          </a:xfrm>
        </p:grpSpPr>
        <p:sp>
          <p:nvSpPr>
            <p:cNvPr id="199" name="円/楕円 198"/>
            <p:cNvSpPr/>
            <p:nvPr/>
          </p:nvSpPr>
          <p:spPr bwMode="auto">
            <a:xfrm>
              <a:off x="-821569" y="1500174"/>
              <a:ext cx="357190" cy="285752"/>
            </a:xfrm>
            <a:prstGeom prst="ellipse">
              <a:avLst/>
            </a:prstGeom>
            <a:solidFill>
              <a:schemeClr val="tx1"/>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000" dirty="0">
                <a:solidFill>
                  <a:srgbClr val="FFFFFF"/>
                </a:solidFill>
                <a:effectLst>
                  <a:outerShdw blurRad="38100" dist="38100" dir="2700000" algn="tl">
                    <a:srgbClr val="000000">
                      <a:alpha val="43137"/>
                    </a:srgbClr>
                  </a:outerShdw>
                </a:effectLst>
              </a:endParaRPr>
            </a:p>
          </p:txBody>
        </p:sp>
        <p:sp>
          <p:nvSpPr>
            <p:cNvPr id="200" name="円/楕円 199"/>
            <p:cNvSpPr/>
            <p:nvPr/>
          </p:nvSpPr>
          <p:spPr bwMode="auto">
            <a:xfrm>
              <a:off x="-1143040" y="2000240"/>
              <a:ext cx="357190" cy="285752"/>
            </a:xfrm>
            <a:prstGeom prst="ellipse">
              <a:avLst/>
            </a:prstGeom>
            <a:solidFill>
              <a:schemeClr val="tx1"/>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000" dirty="0">
                <a:solidFill>
                  <a:srgbClr val="FFFFFF"/>
                </a:solidFill>
                <a:effectLst>
                  <a:outerShdw blurRad="38100" dist="38100" dir="2700000" algn="tl">
                    <a:srgbClr val="000000">
                      <a:alpha val="43137"/>
                    </a:srgbClr>
                  </a:outerShdw>
                </a:effectLst>
              </a:endParaRPr>
            </a:p>
          </p:txBody>
        </p:sp>
        <p:sp>
          <p:nvSpPr>
            <p:cNvPr id="201" name="円/楕円 200"/>
            <p:cNvSpPr/>
            <p:nvPr/>
          </p:nvSpPr>
          <p:spPr bwMode="auto">
            <a:xfrm>
              <a:off x="-500098" y="2000240"/>
              <a:ext cx="357190" cy="285752"/>
            </a:xfrm>
            <a:prstGeom prst="ellipse">
              <a:avLst/>
            </a:prstGeom>
            <a:solidFill>
              <a:schemeClr val="tx1"/>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000" dirty="0">
                <a:solidFill>
                  <a:srgbClr val="FFFFFF"/>
                </a:solidFill>
                <a:effectLst>
                  <a:outerShdw blurRad="38100" dist="38100" dir="2700000" algn="tl">
                    <a:srgbClr val="000000">
                      <a:alpha val="43137"/>
                    </a:srgbClr>
                  </a:outerShdw>
                </a:effectLst>
              </a:endParaRPr>
            </a:p>
          </p:txBody>
        </p:sp>
        <p:cxnSp>
          <p:nvCxnSpPr>
            <p:cNvPr id="202" name="カギ線コネクタ 201"/>
            <p:cNvCxnSpPr>
              <a:stCxn id="199" idx="4"/>
              <a:endCxn id="200" idx="0"/>
            </p:cNvCxnSpPr>
            <p:nvPr/>
          </p:nvCxnSpPr>
          <p:spPr>
            <a:xfrm rot="5400000">
              <a:off x="-910866" y="1732348"/>
              <a:ext cx="214314" cy="321471"/>
            </a:xfrm>
            <a:prstGeom prst="bentConnector3">
              <a:avLst>
                <a:gd name="adj1" fmla="val 50000"/>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3" name="カギ線コネクタ 202"/>
            <p:cNvCxnSpPr>
              <a:stCxn id="199" idx="4"/>
              <a:endCxn id="201" idx="0"/>
            </p:cNvCxnSpPr>
            <p:nvPr/>
          </p:nvCxnSpPr>
          <p:spPr>
            <a:xfrm rot="16200000" flipH="1">
              <a:off x="-589396" y="1732347"/>
              <a:ext cx="214314" cy="321471"/>
            </a:xfrm>
            <a:prstGeom prst="bentConnector3">
              <a:avLst>
                <a:gd name="adj1" fmla="val 50000"/>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05" name="カギ線コネクタ 204"/>
          <p:cNvCxnSpPr>
            <a:stCxn id="58" idx="3"/>
            <a:endCxn id="74" idx="1"/>
          </p:cNvCxnSpPr>
          <p:nvPr/>
        </p:nvCxnSpPr>
        <p:spPr>
          <a:xfrm flipV="1">
            <a:off x="8524892" y="2131046"/>
            <a:ext cx="357190" cy="440699"/>
          </a:xfrm>
          <a:prstGeom prst="bentConnector3">
            <a:avLst>
              <a:gd name="adj1" fmla="val 50000"/>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6" name="カギ線コネクタ 205"/>
          <p:cNvCxnSpPr>
            <a:stCxn id="58" idx="3"/>
            <a:endCxn id="75" idx="1"/>
          </p:cNvCxnSpPr>
          <p:nvPr/>
        </p:nvCxnSpPr>
        <p:spPr>
          <a:xfrm flipV="1">
            <a:off x="8524892" y="2488236"/>
            <a:ext cx="357190" cy="83509"/>
          </a:xfrm>
          <a:prstGeom prst="bentConnector3">
            <a:avLst>
              <a:gd name="adj1" fmla="val 50000"/>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9" name="カギ線コネクタ 208"/>
          <p:cNvCxnSpPr>
            <a:stCxn id="58" idx="3"/>
            <a:endCxn id="76" idx="1"/>
          </p:cNvCxnSpPr>
          <p:nvPr/>
        </p:nvCxnSpPr>
        <p:spPr>
          <a:xfrm>
            <a:off x="8524892" y="2571745"/>
            <a:ext cx="357190" cy="273681"/>
          </a:xfrm>
          <a:prstGeom prst="bentConnector3">
            <a:avLst>
              <a:gd name="adj1" fmla="val 50000"/>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2" name="カギ線コネクタ 211"/>
          <p:cNvCxnSpPr>
            <a:stCxn id="59" idx="3"/>
            <a:endCxn id="77" idx="1"/>
          </p:cNvCxnSpPr>
          <p:nvPr/>
        </p:nvCxnSpPr>
        <p:spPr>
          <a:xfrm flipV="1">
            <a:off x="8524892" y="3774120"/>
            <a:ext cx="357190" cy="369261"/>
          </a:xfrm>
          <a:prstGeom prst="bentConnector3">
            <a:avLst>
              <a:gd name="adj1" fmla="val 50000"/>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5" name="カギ線コネクタ 214"/>
          <p:cNvCxnSpPr>
            <a:stCxn id="59" idx="3"/>
            <a:endCxn id="78" idx="1"/>
          </p:cNvCxnSpPr>
          <p:nvPr/>
        </p:nvCxnSpPr>
        <p:spPr>
          <a:xfrm flipV="1">
            <a:off x="8524892" y="4059872"/>
            <a:ext cx="357190" cy="83509"/>
          </a:xfrm>
          <a:prstGeom prst="bentConnector3">
            <a:avLst>
              <a:gd name="adj1" fmla="val 50000"/>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0" name="カギ線コネクタ 219"/>
          <p:cNvCxnSpPr/>
          <p:nvPr/>
        </p:nvCxnSpPr>
        <p:spPr>
          <a:xfrm>
            <a:off x="8596331" y="4143381"/>
            <a:ext cx="214313" cy="118735"/>
          </a:xfrm>
          <a:prstGeom prst="bentConnector3">
            <a:avLst>
              <a:gd name="adj1" fmla="val 50000"/>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5" name="テキスト ボックス 224"/>
          <p:cNvSpPr txBox="1"/>
          <p:nvPr/>
        </p:nvSpPr>
        <p:spPr>
          <a:xfrm>
            <a:off x="8882082" y="5227021"/>
            <a:ext cx="1643074" cy="261610"/>
          </a:xfrm>
          <a:prstGeom prst="rect">
            <a:avLst/>
          </a:prstGeom>
          <a:noFill/>
        </p:spPr>
        <p:txBody>
          <a:bodyPr wrap="square" rtlCol="0">
            <a:spAutoFit/>
          </a:bodyPr>
          <a:lstStyle/>
          <a:p>
            <a:r>
              <a:rPr lang="en-US" altLang="ja-JP" sz="1100" dirty="0" err="1"/>
              <a:t>SqlConnection</a:t>
            </a:r>
            <a:endParaRPr lang="ja-JP" altLang="en-US" sz="1100" dirty="0"/>
          </a:p>
        </p:txBody>
      </p:sp>
      <p:sp>
        <p:nvSpPr>
          <p:cNvPr id="226" name="テキスト ボックス 225"/>
          <p:cNvSpPr txBox="1"/>
          <p:nvPr/>
        </p:nvSpPr>
        <p:spPr>
          <a:xfrm>
            <a:off x="8882082" y="5512773"/>
            <a:ext cx="1643074" cy="261610"/>
          </a:xfrm>
          <a:prstGeom prst="rect">
            <a:avLst/>
          </a:prstGeom>
          <a:noFill/>
        </p:spPr>
        <p:txBody>
          <a:bodyPr wrap="square" rtlCol="0">
            <a:spAutoFit/>
          </a:bodyPr>
          <a:lstStyle/>
          <a:p>
            <a:r>
              <a:rPr lang="en-US" altLang="ja-JP" sz="1100" dirty="0" err="1"/>
              <a:t>SqlCommand</a:t>
            </a:r>
            <a:endParaRPr lang="ja-JP" altLang="en-US" sz="1100" dirty="0"/>
          </a:p>
        </p:txBody>
      </p:sp>
      <p:sp>
        <p:nvSpPr>
          <p:cNvPr id="227" name="テキスト ボックス 226"/>
          <p:cNvSpPr txBox="1"/>
          <p:nvPr/>
        </p:nvSpPr>
        <p:spPr>
          <a:xfrm>
            <a:off x="8882082" y="5715016"/>
            <a:ext cx="1143008" cy="261610"/>
          </a:xfrm>
          <a:prstGeom prst="rect">
            <a:avLst/>
          </a:prstGeom>
          <a:noFill/>
        </p:spPr>
        <p:txBody>
          <a:bodyPr wrap="square" rtlCol="0">
            <a:spAutoFit/>
          </a:bodyPr>
          <a:lstStyle/>
          <a:p>
            <a:r>
              <a:rPr lang="en-US" altLang="ja-JP" sz="1100" dirty="0" err="1"/>
              <a:t>ExecuteReader</a:t>
            </a:r>
            <a:endParaRPr lang="ja-JP" altLang="en-US" sz="1100" dirty="0"/>
          </a:p>
        </p:txBody>
      </p:sp>
      <p:cxnSp>
        <p:nvCxnSpPr>
          <p:cNvPr id="228" name="カギ線コネクタ 227"/>
          <p:cNvCxnSpPr>
            <a:endCxn id="225" idx="1"/>
          </p:cNvCxnSpPr>
          <p:nvPr/>
        </p:nvCxnSpPr>
        <p:spPr>
          <a:xfrm flipV="1">
            <a:off x="8524892" y="5357827"/>
            <a:ext cx="357190" cy="369261"/>
          </a:xfrm>
          <a:prstGeom prst="bentConnector3">
            <a:avLst>
              <a:gd name="adj1" fmla="val 50000"/>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9" name="カギ線コネクタ 228"/>
          <p:cNvCxnSpPr>
            <a:endCxn id="226" idx="1"/>
          </p:cNvCxnSpPr>
          <p:nvPr/>
        </p:nvCxnSpPr>
        <p:spPr>
          <a:xfrm flipV="1">
            <a:off x="8524892" y="5643579"/>
            <a:ext cx="357190" cy="83509"/>
          </a:xfrm>
          <a:prstGeom prst="bentConnector3">
            <a:avLst>
              <a:gd name="adj1" fmla="val 50000"/>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0" name="カギ線コネクタ 229"/>
          <p:cNvCxnSpPr/>
          <p:nvPr/>
        </p:nvCxnSpPr>
        <p:spPr>
          <a:xfrm>
            <a:off x="8596331" y="5739158"/>
            <a:ext cx="214313" cy="118735"/>
          </a:xfrm>
          <a:prstGeom prst="bentConnector3">
            <a:avLst>
              <a:gd name="adj1" fmla="val 50000"/>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0" name="テキスト ボックス 189"/>
          <p:cNvSpPr txBox="1"/>
          <p:nvPr/>
        </p:nvSpPr>
        <p:spPr>
          <a:xfrm>
            <a:off x="2381224" y="6286520"/>
            <a:ext cx="8215370" cy="446276"/>
          </a:xfrm>
          <a:prstGeom prst="rect">
            <a:avLst/>
          </a:prstGeom>
          <a:noFill/>
        </p:spPr>
        <p:txBody>
          <a:bodyPr wrap="square" rtlCol="0">
            <a:spAutoFit/>
          </a:bodyPr>
          <a:lstStyle/>
          <a:p>
            <a:r>
              <a:rPr lang="en-US" altLang="ja-JP" sz="1100" dirty="0"/>
              <a:t>*CSDL: Conceptual Schema Definition Language            MSL : Mapping Schema Language </a:t>
            </a:r>
          </a:p>
          <a:p>
            <a:r>
              <a:rPr lang="en-US" altLang="ja-JP" sz="1100" dirty="0">
                <a:effectLst>
                  <a:outerShdw blurRad="38100" dist="38100" dir="2700000" algn="tl">
                    <a:srgbClr val="000000">
                      <a:alpha val="43137"/>
                    </a:srgbClr>
                  </a:outerShdw>
                </a:effectLst>
              </a:rPr>
              <a:t>  SSDL : Store Schema Definition Language                   </a:t>
            </a:r>
            <a:r>
              <a:rPr lang="en-US" altLang="ja-JP" sz="1100" dirty="0"/>
              <a:t>CCT : </a:t>
            </a:r>
            <a:r>
              <a:rPr lang="ja-JP" altLang="en-US" sz="1100" dirty="0"/>
              <a:t>正規コマンドツリー</a:t>
            </a:r>
          </a:p>
        </p:txBody>
      </p:sp>
      <p:sp>
        <p:nvSpPr>
          <p:cNvPr id="187" name="角丸四角形 186"/>
          <p:cNvSpPr/>
          <p:nvPr/>
        </p:nvSpPr>
        <p:spPr bwMode="auto">
          <a:xfrm>
            <a:off x="5881686" y="3857628"/>
            <a:ext cx="2428892" cy="285752"/>
          </a:xfrm>
          <a:prstGeom prst="roundRect">
            <a:avLst/>
          </a:prstGeom>
          <a:solidFill>
            <a:schemeClr val="accent4">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altLang="ja-JP" dirty="0">
                <a:solidFill>
                  <a:srgbClr val="FFFFFF"/>
                </a:solidFill>
                <a:effectLst>
                  <a:outerShdw blurRad="38100" dist="38100" dir="2700000" algn="tl">
                    <a:srgbClr val="000000">
                      <a:alpha val="43137"/>
                    </a:srgbClr>
                  </a:outerShdw>
                </a:effectLst>
              </a:rPr>
              <a:t>Client</a:t>
            </a:r>
            <a:r>
              <a:rPr lang="ja-JP" altLang="en-US" dirty="0">
                <a:solidFill>
                  <a:srgbClr val="FFFFFF"/>
                </a:solidFill>
                <a:effectLst>
                  <a:outerShdw blurRad="38100" dist="38100" dir="2700000" algn="tl">
                    <a:srgbClr val="000000">
                      <a:alpha val="43137"/>
                    </a:srgbClr>
                  </a:outerShdw>
                </a:effectLst>
              </a:rPr>
              <a:t> </a:t>
            </a:r>
            <a:r>
              <a:rPr lang="en-US" altLang="ja-JP" dirty="0">
                <a:solidFill>
                  <a:srgbClr val="FFFFFF"/>
                </a:solidFill>
                <a:effectLst>
                  <a:outerShdw blurRad="38100" dist="38100" dir="2700000" algn="tl">
                    <a:srgbClr val="000000">
                      <a:alpha val="43137"/>
                    </a:srgbClr>
                  </a:outerShdw>
                </a:effectLst>
              </a:rPr>
              <a:t>View Engine</a:t>
            </a:r>
          </a:p>
        </p:txBody>
      </p:sp>
    </p:spTree>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normAutofit fontScale="92500" lnSpcReduction="20000"/>
          </a:bodyPr>
          <a:lstStyle/>
          <a:p>
            <a:r>
              <a:rPr lang="en-US" altLang="ja-JP" sz="2400" b="1"/>
              <a:t>“Web”</a:t>
            </a:r>
            <a:r>
              <a:rPr lang="ja-JP" altLang="en-US" sz="2400" b="1"/>
              <a:t> 向けのデータ サービスを構築</a:t>
            </a:r>
            <a:endParaRPr lang="en-US" altLang="ja-JP" sz="2400" b="1"/>
          </a:p>
          <a:p>
            <a:pPr lvl="1"/>
            <a:r>
              <a:rPr lang="ja-JP" altLang="en-US" sz="2000"/>
              <a:t>柔軟性の高いデータ サービスを迅速に実現</a:t>
            </a:r>
            <a:endParaRPr lang="en-US" altLang="ja-JP" sz="2000"/>
          </a:p>
          <a:p>
            <a:pPr lvl="1"/>
            <a:r>
              <a:rPr lang="ja-JP" altLang="en-US" sz="2000"/>
              <a:t>データの利用側はプラットフォームを問わない</a:t>
            </a:r>
            <a:endParaRPr lang="en-US" altLang="ja-JP" sz="2000"/>
          </a:p>
          <a:p>
            <a:pPr lvl="2"/>
            <a:r>
              <a:rPr lang="en-US" altLang="ja-JP" sz="2000"/>
              <a:t>HTTP + XML</a:t>
            </a:r>
          </a:p>
          <a:p>
            <a:pPr lvl="2"/>
            <a:r>
              <a:rPr lang="en-US" altLang="ja-JP" sz="2000"/>
              <a:t>.NET Framework </a:t>
            </a:r>
            <a:r>
              <a:rPr lang="ja-JP" altLang="en-US" sz="2000"/>
              <a:t>ベースの場合は、</a:t>
            </a:r>
            <a:r>
              <a:rPr lang="en-US" altLang="ja-JP" sz="2000"/>
              <a:t>LINQ </a:t>
            </a:r>
            <a:r>
              <a:rPr lang="ja-JP" altLang="en-US" sz="2000"/>
              <a:t>等活用可能</a:t>
            </a:r>
            <a:endParaRPr lang="en-US" altLang="ja-JP" sz="2000"/>
          </a:p>
          <a:p>
            <a:pPr lvl="2"/>
            <a:endParaRPr lang="en-US" altLang="ja-JP" sz="2000"/>
          </a:p>
          <a:p>
            <a:r>
              <a:rPr lang="ja-JP" altLang="en-US" sz="2400" b="1"/>
              <a:t>構成 </a:t>
            </a:r>
            <a:r>
              <a:rPr lang="en-US" altLang="ja-JP" sz="2400" b="1"/>
              <a:t>– “RESTful”</a:t>
            </a:r>
          </a:p>
          <a:p>
            <a:pPr lvl="1"/>
            <a:r>
              <a:rPr lang="ja-JP" altLang="en-US" sz="2000"/>
              <a:t>エンティティ データ モデル</a:t>
            </a:r>
            <a:endParaRPr lang="en-US" altLang="ja-JP" sz="2000"/>
          </a:p>
          <a:p>
            <a:pPr lvl="2"/>
            <a:r>
              <a:rPr lang="ja-JP" altLang="en-US" sz="1800"/>
              <a:t>モデルベースのデータ定義</a:t>
            </a:r>
          </a:p>
          <a:p>
            <a:pPr lvl="3"/>
            <a:r>
              <a:rPr lang="en-US" altLang="ja-JP" sz="1800"/>
              <a:t>Entity</a:t>
            </a:r>
            <a:r>
              <a:rPr lang="ja-JP" altLang="en-US" sz="1800"/>
              <a:t> </a:t>
            </a:r>
            <a:r>
              <a:rPr lang="en-US" altLang="ja-JP" sz="1800"/>
              <a:t>Framework, </a:t>
            </a:r>
            <a:r>
              <a:rPr lang="ja-JP" altLang="en-US" sz="1800"/>
              <a:t>カスタム </a:t>
            </a:r>
            <a:r>
              <a:rPr lang="en-US" altLang="ja-JP" sz="1800"/>
              <a:t>LINQ </a:t>
            </a:r>
            <a:r>
              <a:rPr lang="ja-JP" altLang="en-US" sz="1800"/>
              <a:t>プロバイダなど</a:t>
            </a:r>
          </a:p>
          <a:p>
            <a:pPr lvl="1"/>
            <a:r>
              <a:rPr lang="en-US" altLang="ja-JP" sz="2000"/>
              <a:t>URI </a:t>
            </a:r>
            <a:r>
              <a:rPr lang="ja-JP" altLang="en-US" sz="2000"/>
              <a:t>によるデータアクセス</a:t>
            </a:r>
          </a:p>
          <a:p>
            <a:pPr lvl="1">
              <a:buNone/>
            </a:pPr>
            <a:r>
              <a:rPr lang="en-US" altLang="ja-JP" sz="2000"/>
              <a:t>	</a:t>
            </a:r>
            <a:r>
              <a:rPr lang="ja-JP" altLang="en-US" sz="1800"/>
              <a:t>例 </a:t>
            </a:r>
            <a:r>
              <a:rPr lang="en-US" altLang="ja-JP" sz="1800"/>
              <a:t>:</a:t>
            </a:r>
            <a:r>
              <a:rPr lang="ja-JP" altLang="en-US" sz="1800"/>
              <a:t> </a:t>
            </a:r>
            <a:r>
              <a:rPr lang="en-US" altLang="ja-JP" sz="1800"/>
              <a:t>http://example.com/Pubs.svc/publishers(‘0877’)/employee/</a:t>
            </a:r>
          </a:p>
          <a:p>
            <a:pPr lvl="1"/>
            <a:r>
              <a:rPr lang="en-US" altLang="ja-JP" sz="2000"/>
              <a:t>HTTP verbs </a:t>
            </a:r>
            <a:r>
              <a:rPr lang="ja-JP" altLang="en-US" sz="2000"/>
              <a:t>の活用 </a:t>
            </a:r>
            <a:r>
              <a:rPr lang="en-US" altLang="ja-JP" sz="2000"/>
              <a:t>(GET / PUT / POST / DELETE)</a:t>
            </a:r>
          </a:p>
          <a:p>
            <a:pPr lvl="1"/>
            <a:r>
              <a:rPr lang="ja-JP" altLang="en-US" sz="2000"/>
              <a:t>フォーマットとして </a:t>
            </a:r>
            <a:r>
              <a:rPr lang="en-US" altLang="ja-JP" sz="2000"/>
              <a:t>JSON </a:t>
            </a:r>
            <a:r>
              <a:rPr lang="ja-JP" altLang="en-US" sz="2000"/>
              <a:t>と </a:t>
            </a:r>
            <a:r>
              <a:rPr lang="en-US" altLang="ja-JP" sz="2000"/>
              <a:t>AtomPub (</a:t>
            </a:r>
            <a:r>
              <a:rPr lang="ja-JP" altLang="en-US" sz="2000"/>
              <a:t>既定</a:t>
            </a:r>
            <a:r>
              <a:rPr lang="en-US" altLang="ja-JP" sz="2000"/>
              <a:t>) </a:t>
            </a:r>
            <a:r>
              <a:rPr lang="ja-JP" altLang="en-US" sz="2000"/>
              <a:t>をサポート</a:t>
            </a:r>
          </a:p>
          <a:p>
            <a:pPr lvl="2"/>
            <a:r>
              <a:rPr lang="en-US" altLang="ja-JP" sz="2000"/>
              <a:t>WCF </a:t>
            </a:r>
            <a:r>
              <a:rPr lang="ja-JP" altLang="en-US" sz="2000"/>
              <a:t>に基づくサービス公開</a:t>
            </a:r>
            <a:endParaRPr lang="ja-JP" altLang="en-US" b="1" dirty="0"/>
          </a:p>
        </p:txBody>
      </p:sp>
      <p:sp>
        <p:nvSpPr>
          <p:cNvPr id="2" name="タイトル 1"/>
          <p:cNvSpPr>
            <a:spLocks noGrp="1"/>
          </p:cNvSpPr>
          <p:nvPr>
            <p:ph type="title"/>
          </p:nvPr>
        </p:nvSpPr>
        <p:spPr/>
        <p:txBody>
          <a:bodyPr>
            <a:normAutofit/>
          </a:bodyPr>
          <a:lstStyle/>
          <a:p>
            <a:r>
              <a:rPr altLang="ja-JP" sz="4000"/>
              <a:t>ADO.NET Data Services</a:t>
            </a:r>
            <a:endParaRPr lang="ja-JP" altLang="en-US" sz="4000" dirty="0">
              <a:solidFill>
                <a:srgbClr val="FFFF0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 2"/>
          <p:cNvSpPr>
            <a:spLocks noGrp="1"/>
          </p:cNvSpPr>
          <p:nvPr>
            <p:ph sz="quarter" idx="10"/>
          </p:nvPr>
        </p:nvSpPr>
        <p:spPr>
          <a:xfrm>
            <a:off x="519249" y="1268760"/>
            <a:ext cx="11158587" cy="5022312"/>
          </a:xfrm>
        </p:spPr>
        <p:txBody>
          <a:bodyPr>
            <a:normAutofit/>
          </a:bodyPr>
          <a:lstStyle/>
          <a:p>
            <a:r>
              <a:rPr lang="en-US" altLang="ja-JP" sz="2000">
                <a:latin typeface="+mn-lt"/>
              </a:rPr>
              <a:t>Pubs </a:t>
            </a:r>
            <a:r>
              <a:rPr lang="ja-JP" altLang="en-US" sz="2000">
                <a:latin typeface="+mn-lt"/>
              </a:rPr>
              <a:t>データベースを </a:t>
            </a:r>
            <a:r>
              <a:rPr lang="en-US" altLang="ja-JP" sz="2000">
                <a:latin typeface="+mn-lt"/>
              </a:rPr>
              <a:t>ADO.NET Data Services </a:t>
            </a:r>
            <a:r>
              <a:rPr lang="ja-JP" altLang="en-US" sz="2000">
                <a:latin typeface="+mn-lt"/>
              </a:rPr>
              <a:t>で公開した場合</a:t>
            </a:r>
            <a:endParaRPr lang="ja-JP" altLang="en-US" sz="2000" dirty="0">
              <a:latin typeface="+mn-lt"/>
            </a:endParaRPr>
          </a:p>
        </p:txBody>
      </p:sp>
      <p:sp>
        <p:nvSpPr>
          <p:cNvPr id="2" name="タイトル 1"/>
          <p:cNvSpPr>
            <a:spLocks noGrp="1"/>
          </p:cNvSpPr>
          <p:nvPr>
            <p:ph type="title"/>
          </p:nvPr>
        </p:nvSpPr>
        <p:spPr/>
        <p:txBody>
          <a:bodyPr>
            <a:normAutofit fontScale="90000"/>
          </a:bodyPr>
          <a:lstStyle/>
          <a:p>
            <a:r>
              <a:rPr altLang="ja-JP" sz="4000" dirty="0">
                <a:solidFill>
                  <a:srgbClr val="000000"/>
                </a:solidFill>
              </a:rPr>
              <a:t>ADO.NET Data Services</a:t>
            </a:r>
            <a:br>
              <a:rPr altLang="ja-JP" sz="4000" dirty="0">
                <a:solidFill>
                  <a:srgbClr val="000000"/>
                </a:solidFill>
              </a:rPr>
            </a:br>
            <a:r>
              <a:rPr altLang="ja-JP" sz="2700" dirty="0">
                <a:solidFill>
                  <a:srgbClr val="000000"/>
                </a:solidFill>
              </a:rPr>
              <a:t>URI</a:t>
            </a:r>
            <a:r>
              <a:rPr lang="ja-JP" altLang="en-US" sz="2700" dirty="0">
                <a:solidFill>
                  <a:srgbClr val="000000"/>
                </a:solidFill>
              </a:rPr>
              <a:t> によるデータアクセス</a:t>
            </a:r>
          </a:p>
        </p:txBody>
      </p:sp>
      <p:sp>
        <p:nvSpPr>
          <p:cNvPr id="5" name="正方形/長方形 4"/>
          <p:cNvSpPr/>
          <p:nvPr/>
        </p:nvSpPr>
        <p:spPr bwMode="auto">
          <a:xfrm>
            <a:off x="1809720" y="1714488"/>
            <a:ext cx="8643998" cy="471490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36" tIns="45718" rIns="91436" bIns="45718" numCol="1" rtlCol="0" anchor="ctr" anchorCtr="0" compatLnSpc="1">
            <a:prstTxWarp prst="textNoShape">
              <a:avLst/>
            </a:prstTxWarp>
          </a:bodyPr>
          <a:lstStyle/>
          <a:p>
            <a:r>
              <a:rPr lang="en-US" altLang="ja-JP" sz="1400" dirty="0">
                <a:solidFill>
                  <a:srgbClr val="000000"/>
                </a:solidFill>
              </a:rPr>
              <a:t>// publishers </a:t>
            </a:r>
            <a:r>
              <a:rPr lang="ja-JP" altLang="en-US" sz="1400" dirty="0">
                <a:solidFill>
                  <a:srgbClr val="000000"/>
                </a:solidFill>
              </a:rPr>
              <a:t>テーブル </a:t>
            </a:r>
            <a:r>
              <a:rPr lang="en-US" altLang="ja-JP" sz="1400" dirty="0">
                <a:solidFill>
                  <a:srgbClr val="000000"/>
                </a:solidFill>
              </a:rPr>
              <a:t>(</a:t>
            </a:r>
            <a:r>
              <a:rPr lang="ja-JP" altLang="en-US" sz="1400" dirty="0">
                <a:solidFill>
                  <a:srgbClr val="000000"/>
                </a:solidFill>
              </a:rPr>
              <a:t>エンティティ</a:t>
            </a:r>
            <a:r>
              <a:rPr lang="en-US" altLang="ja-JP" sz="1400" dirty="0">
                <a:solidFill>
                  <a:srgbClr val="000000"/>
                </a:solidFill>
              </a:rPr>
              <a:t>) </a:t>
            </a:r>
            <a:r>
              <a:rPr lang="ja-JP" altLang="en-US" sz="1400" dirty="0" err="1">
                <a:solidFill>
                  <a:srgbClr val="000000"/>
                </a:solidFill>
              </a:rPr>
              <a:t>への</a:t>
            </a:r>
            <a:r>
              <a:rPr lang="ja-JP" altLang="en-US" sz="1400" dirty="0">
                <a:solidFill>
                  <a:srgbClr val="000000"/>
                </a:solidFill>
              </a:rPr>
              <a:t>アクセス</a:t>
            </a:r>
          </a:p>
          <a:p>
            <a:r>
              <a:rPr lang="en-US" altLang="ja-JP" sz="1400" dirty="0">
                <a:solidFill>
                  <a:srgbClr val="000000"/>
                </a:solidFill>
                <a:hlinkClick r:id="rId3">
                  <a:extLst>
                    <a:ext uri="{A12FA001-AC4F-418D-AE19-62706E023703}">
                      <ahyp:hlinkClr xmlns:ahyp="http://schemas.microsoft.com/office/drawing/2018/hyperlinkcolor" val="tx"/>
                    </a:ext>
                  </a:extLst>
                </a:hlinkClick>
              </a:rPr>
              <a:t>http://example.com/Pubs.svc/publishers</a:t>
            </a:r>
            <a:endParaRPr lang="en-US" altLang="ja-JP" sz="1400" dirty="0">
              <a:solidFill>
                <a:srgbClr val="000000"/>
              </a:solidFill>
            </a:endParaRPr>
          </a:p>
          <a:p>
            <a:endParaRPr lang="en-US" altLang="ja-JP" sz="800" dirty="0">
              <a:solidFill>
                <a:srgbClr val="000000"/>
              </a:solidFill>
            </a:endParaRPr>
          </a:p>
          <a:p>
            <a:r>
              <a:rPr lang="en-US" altLang="ja-JP" sz="1400" dirty="0">
                <a:solidFill>
                  <a:srgbClr val="000000"/>
                </a:solidFill>
              </a:rPr>
              <a:t>// </a:t>
            </a:r>
            <a:r>
              <a:rPr lang="ja-JP" altLang="en-US" sz="1400" dirty="0">
                <a:solidFill>
                  <a:srgbClr val="000000"/>
                </a:solidFill>
              </a:rPr>
              <a:t>主キー </a:t>
            </a:r>
            <a:r>
              <a:rPr lang="en-US" altLang="ja-JP" sz="1400" dirty="0">
                <a:solidFill>
                  <a:srgbClr val="000000"/>
                </a:solidFill>
              </a:rPr>
              <a:t>0877 </a:t>
            </a:r>
            <a:r>
              <a:rPr lang="ja-JP" altLang="en-US" sz="1400" dirty="0" err="1">
                <a:solidFill>
                  <a:srgbClr val="000000"/>
                </a:solidFill>
              </a:rPr>
              <a:t>への</a:t>
            </a:r>
            <a:r>
              <a:rPr lang="ja-JP" altLang="en-US" sz="1400" dirty="0">
                <a:solidFill>
                  <a:srgbClr val="000000"/>
                </a:solidFill>
              </a:rPr>
              <a:t>アクセス</a:t>
            </a:r>
          </a:p>
          <a:p>
            <a:r>
              <a:rPr lang="en-US" altLang="ja-JP" sz="1400" dirty="0">
                <a:solidFill>
                  <a:srgbClr val="000000"/>
                </a:solidFill>
                <a:hlinkClick r:id="rId4">
                  <a:extLst>
                    <a:ext uri="{A12FA001-AC4F-418D-AE19-62706E023703}">
                      <ahyp:hlinkClr xmlns:ahyp="http://schemas.microsoft.com/office/drawing/2018/hyperlinkcolor" val="tx"/>
                    </a:ext>
                  </a:extLst>
                </a:hlinkClick>
              </a:rPr>
              <a:t>http://example.com/Pubs.svc/publishers(‘0877’)</a:t>
            </a:r>
            <a:endParaRPr lang="en-US" altLang="ja-JP" sz="1400" dirty="0">
              <a:solidFill>
                <a:srgbClr val="000000"/>
              </a:solidFill>
            </a:endParaRPr>
          </a:p>
          <a:p>
            <a:endParaRPr lang="en-US" altLang="ja-JP" sz="800" dirty="0">
              <a:solidFill>
                <a:srgbClr val="000000"/>
              </a:solidFill>
            </a:endParaRPr>
          </a:p>
          <a:p>
            <a:r>
              <a:rPr lang="en-US" altLang="ja-JP" sz="1400" dirty="0">
                <a:solidFill>
                  <a:srgbClr val="000000"/>
                </a:solidFill>
              </a:rPr>
              <a:t>// </a:t>
            </a:r>
            <a:r>
              <a:rPr lang="ja-JP" altLang="en-US" sz="1400" dirty="0">
                <a:solidFill>
                  <a:srgbClr val="000000"/>
                </a:solidFill>
              </a:rPr>
              <a:t>主キー </a:t>
            </a:r>
            <a:r>
              <a:rPr lang="en-US" altLang="ja-JP" sz="1400" dirty="0">
                <a:solidFill>
                  <a:srgbClr val="000000"/>
                </a:solidFill>
              </a:rPr>
              <a:t>0877  </a:t>
            </a:r>
            <a:r>
              <a:rPr lang="ja-JP" altLang="en-US" sz="1400" dirty="0">
                <a:solidFill>
                  <a:srgbClr val="000000"/>
                </a:solidFill>
              </a:rPr>
              <a:t>の </a:t>
            </a:r>
            <a:r>
              <a:rPr lang="en-US" altLang="ja-JP" sz="1400" dirty="0" err="1">
                <a:solidFill>
                  <a:srgbClr val="000000"/>
                </a:solidFill>
              </a:rPr>
              <a:t>pub_name</a:t>
            </a:r>
            <a:r>
              <a:rPr lang="en-US" altLang="ja-JP" sz="1400" dirty="0">
                <a:solidFill>
                  <a:srgbClr val="000000"/>
                </a:solidFill>
              </a:rPr>
              <a:t> </a:t>
            </a:r>
            <a:r>
              <a:rPr lang="ja-JP" altLang="en-US" sz="1400" dirty="0">
                <a:solidFill>
                  <a:srgbClr val="000000"/>
                </a:solidFill>
              </a:rPr>
              <a:t>の値のみ取得</a:t>
            </a:r>
          </a:p>
          <a:p>
            <a:r>
              <a:rPr lang="en-US" altLang="ja-JP" sz="1400" dirty="0">
                <a:solidFill>
                  <a:srgbClr val="000000"/>
                </a:solidFill>
                <a:hlinkClick r:id="rId5">
                  <a:extLst>
                    <a:ext uri="{A12FA001-AC4F-418D-AE19-62706E023703}">
                      <ahyp:hlinkClr xmlns:ahyp="http://schemas.microsoft.com/office/drawing/2018/hyperlinkcolor" val="tx"/>
                    </a:ext>
                  </a:extLst>
                </a:hlinkClick>
              </a:rPr>
              <a:t>http://example.com/Pubs.svc/publishers(‘0877’)/</a:t>
            </a:r>
            <a:r>
              <a:rPr lang="en-US" altLang="ja-JP" sz="1400" dirty="0" err="1">
                <a:solidFill>
                  <a:srgbClr val="000000"/>
                </a:solidFill>
                <a:hlinkClick r:id="rId5">
                  <a:extLst>
                    <a:ext uri="{A12FA001-AC4F-418D-AE19-62706E023703}">
                      <ahyp:hlinkClr xmlns:ahyp="http://schemas.microsoft.com/office/drawing/2018/hyperlinkcolor" val="tx"/>
                    </a:ext>
                  </a:extLst>
                </a:hlinkClick>
              </a:rPr>
              <a:t>pub_name</a:t>
            </a:r>
            <a:endParaRPr lang="en-US" altLang="ja-JP" sz="1400" dirty="0">
              <a:solidFill>
                <a:srgbClr val="000000"/>
              </a:solidFill>
            </a:endParaRPr>
          </a:p>
          <a:p>
            <a:endParaRPr lang="en-US" altLang="ja-JP" sz="800" dirty="0">
              <a:solidFill>
                <a:srgbClr val="000000"/>
              </a:solidFill>
            </a:endParaRPr>
          </a:p>
          <a:p>
            <a:r>
              <a:rPr lang="en-US" altLang="ja-JP" sz="1400" dirty="0">
                <a:solidFill>
                  <a:srgbClr val="000000"/>
                </a:solidFill>
              </a:rPr>
              <a:t>// publishers </a:t>
            </a:r>
            <a:r>
              <a:rPr lang="ja-JP" altLang="en-US" sz="1400" dirty="0">
                <a:solidFill>
                  <a:srgbClr val="000000"/>
                </a:solidFill>
              </a:rPr>
              <a:t>外部キー </a:t>
            </a:r>
            <a:r>
              <a:rPr lang="en-US" altLang="ja-JP" sz="1400" dirty="0">
                <a:solidFill>
                  <a:srgbClr val="000000"/>
                </a:solidFill>
              </a:rPr>
              <a:t>0877 </a:t>
            </a:r>
            <a:r>
              <a:rPr lang="ja-JP" altLang="en-US" sz="1400" dirty="0">
                <a:solidFill>
                  <a:srgbClr val="000000"/>
                </a:solidFill>
              </a:rPr>
              <a:t>をもつ </a:t>
            </a:r>
            <a:r>
              <a:rPr lang="en-US" altLang="ja-JP" sz="1400" dirty="0">
                <a:solidFill>
                  <a:srgbClr val="000000"/>
                </a:solidFill>
              </a:rPr>
              <a:t>employee </a:t>
            </a:r>
            <a:r>
              <a:rPr lang="ja-JP" altLang="en-US" sz="1400" dirty="0">
                <a:solidFill>
                  <a:srgbClr val="000000"/>
                </a:solidFill>
              </a:rPr>
              <a:t>テーブル へのアクセス</a:t>
            </a:r>
          </a:p>
          <a:p>
            <a:r>
              <a:rPr lang="en-US" altLang="ja-JP" sz="1400" dirty="0">
                <a:solidFill>
                  <a:srgbClr val="000000"/>
                </a:solidFill>
                <a:hlinkClick r:id="rId6">
                  <a:extLst>
                    <a:ext uri="{A12FA001-AC4F-418D-AE19-62706E023703}">
                      <ahyp:hlinkClr xmlns:ahyp="http://schemas.microsoft.com/office/drawing/2018/hyperlinkcolor" val="tx"/>
                    </a:ext>
                  </a:extLst>
                </a:hlinkClick>
              </a:rPr>
              <a:t>http://example.com/Pubs.svc/publishers(‘0877’)/employee/</a:t>
            </a:r>
            <a:endParaRPr lang="en-US" altLang="ja-JP" sz="1400" dirty="0">
              <a:solidFill>
                <a:srgbClr val="000000"/>
              </a:solidFill>
            </a:endParaRPr>
          </a:p>
          <a:p>
            <a:endParaRPr lang="en-US" altLang="ja-JP" sz="800" dirty="0">
              <a:solidFill>
                <a:srgbClr val="000000"/>
              </a:solidFill>
            </a:endParaRPr>
          </a:p>
          <a:p>
            <a:r>
              <a:rPr lang="en-US" altLang="ja-JP" sz="1400" dirty="0">
                <a:solidFill>
                  <a:srgbClr val="000000"/>
                </a:solidFill>
              </a:rPr>
              <a:t>// publishers </a:t>
            </a:r>
            <a:r>
              <a:rPr lang="ja-JP" altLang="en-US" sz="1400" dirty="0">
                <a:solidFill>
                  <a:srgbClr val="000000"/>
                </a:solidFill>
              </a:rPr>
              <a:t>外部キー </a:t>
            </a:r>
            <a:r>
              <a:rPr lang="en-US" altLang="ja-JP" sz="1400" dirty="0">
                <a:solidFill>
                  <a:srgbClr val="000000"/>
                </a:solidFill>
              </a:rPr>
              <a:t>0877 </a:t>
            </a:r>
            <a:r>
              <a:rPr lang="ja-JP" altLang="en-US" sz="1400" dirty="0">
                <a:solidFill>
                  <a:srgbClr val="000000"/>
                </a:solidFill>
              </a:rPr>
              <a:t>をもつ </a:t>
            </a:r>
            <a:r>
              <a:rPr lang="en-US" altLang="ja-JP" sz="1400" dirty="0">
                <a:solidFill>
                  <a:srgbClr val="000000"/>
                </a:solidFill>
              </a:rPr>
              <a:t>employee </a:t>
            </a:r>
            <a:r>
              <a:rPr lang="ja-JP" altLang="en-US" sz="1400" dirty="0">
                <a:solidFill>
                  <a:srgbClr val="000000"/>
                </a:solidFill>
              </a:rPr>
              <a:t>テーブル のうち、</a:t>
            </a:r>
            <a:r>
              <a:rPr lang="en-US" altLang="ja-JP" sz="1400" dirty="0" err="1">
                <a:solidFill>
                  <a:srgbClr val="000000"/>
                </a:solidFill>
              </a:rPr>
              <a:t>job_lvl</a:t>
            </a:r>
            <a:r>
              <a:rPr lang="en-US" altLang="ja-JP" sz="1400" dirty="0">
                <a:solidFill>
                  <a:srgbClr val="000000"/>
                </a:solidFill>
              </a:rPr>
              <a:t> </a:t>
            </a:r>
            <a:r>
              <a:rPr lang="ja-JP" altLang="en-US" sz="1400" dirty="0">
                <a:solidFill>
                  <a:srgbClr val="000000"/>
                </a:solidFill>
              </a:rPr>
              <a:t>が </a:t>
            </a:r>
            <a:r>
              <a:rPr lang="en-US" altLang="ja-JP" sz="1400" dirty="0">
                <a:solidFill>
                  <a:srgbClr val="000000"/>
                </a:solidFill>
              </a:rPr>
              <a:t>35 </a:t>
            </a:r>
            <a:r>
              <a:rPr lang="ja-JP" altLang="en-US" sz="1400" dirty="0">
                <a:solidFill>
                  <a:srgbClr val="000000"/>
                </a:solidFill>
              </a:rPr>
              <a:t>のもの</a:t>
            </a:r>
          </a:p>
          <a:p>
            <a:r>
              <a:rPr lang="en-US" altLang="ja-JP" sz="1400" dirty="0">
                <a:solidFill>
                  <a:srgbClr val="000000"/>
                </a:solidFill>
                <a:hlinkClick r:id="rId7">
                  <a:extLst>
                    <a:ext uri="{A12FA001-AC4F-418D-AE19-62706E023703}">
                      <ahyp:hlinkClr xmlns:ahyp="http://schemas.microsoft.com/office/drawing/2018/hyperlinkcolor" val="tx"/>
                    </a:ext>
                  </a:extLst>
                </a:hlinkClick>
              </a:rPr>
              <a:t>http://example.com/Pubs.svc/publishers(‘0877’)/employee/?$filter=</a:t>
            </a:r>
            <a:r>
              <a:rPr lang="en-US" altLang="ja-JP" sz="1400" dirty="0" err="1">
                <a:solidFill>
                  <a:srgbClr val="000000"/>
                </a:solidFill>
                <a:hlinkClick r:id="rId7">
                  <a:extLst>
                    <a:ext uri="{A12FA001-AC4F-418D-AE19-62706E023703}">
                      <ahyp:hlinkClr xmlns:ahyp="http://schemas.microsoft.com/office/drawing/2018/hyperlinkcolor" val="tx"/>
                    </a:ext>
                  </a:extLst>
                </a:hlinkClick>
              </a:rPr>
              <a:t>job_lvl</a:t>
            </a:r>
            <a:r>
              <a:rPr lang="en-US" altLang="ja-JP" sz="1400" dirty="0">
                <a:solidFill>
                  <a:srgbClr val="000000"/>
                </a:solidFill>
                <a:hlinkClick r:id="rId7">
                  <a:extLst>
                    <a:ext uri="{A12FA001-AC4F-418D-AE19-62706E023703}">
                      <ahyp:hlinkClr xmlns:ahyp="http://schemas.microsoft.com/office/drawing/2018/hyperlinkcolor" val="tx"/>
                    </a:ext>
                  </a:extLst>
                </a:hlinkClick>
              </a:rPr>
              <a:t> </a:t>
            </a:r>
            <a:r>
              <a:rPr lang="en-US" altLang="ja-JP" sz="1400" dirty="0" err="1">
                <a:solidFill>
                  <a:srgbClr val="000000"/>
                </a:solidFill>
                <a:hlinkClick r:id="rId7">
                  <a:extLst>
                    <a:ext uri="{A12FA001-AC4F-418D-AE19-62706E023703}">
                      <ahyp:hlinkClr xmlns:ahyp="http://schemas.microsoft.com/office/drawing/2018/hyperlinkcolor" val="tx"/>
                    </a:ext>
                  </a:extLst>
                </a:hlinkClick>
              </a:rPr>
              <a:t>eq</a:t>
            </a:r>
            <a:r>
              <a:rPr lang="ja-JP" altLang="en-US" sz="1400" dirty="0">
                <a:solidFill>
                  <a:srgbClr val="000000"/>
                </a:solidFill>
                <a:hlinkClick r:id="rId7">
                  <a:extLst>
                    <a:ext uri="{A12FA001-AC4F-418D-AE19-62706E023703}">
                      <ahyp:hlinkClr xmlns:ahyp="http://schemas.microsoft.com/office/drawing/2018/hyperlinkcolor" val="tx"/>
                    </a:ext>
                  </a:extLst>
                </a:hlinkClick>
              </a:rPr>
              <a:t> </a:t>
            </a:r>
            <a:r>
              <a:rPr lang="en-US" altLang="ja-JP" sz="1400" dirty="0">
                <a:solidFill>
                  <a:srgbClr val="000000"/>
                </a:solidFill>
                <a:hlinkClick r:id="rId7">
                  <a:extLst>
                    <a:ext uri="{A12FA001-AC4F-418D-AE19-62706E023703}">
                      <ahyp:hlinkClr xmlns:ahyp="http://schemas.microsoft.com/office/drawing/2018/hyperlinkcolor" val="tx"/>
                    </a:ext>
                  </a:extLst>
                </a:hlinkClick>
              </a:rPr>
              <a:t>35</a:t>
            </a:r>
            <a:endParaRPr lang="en-US" altLang="ja-JP" sz="1400" dirty="0">
              <a:solidFill>
                <a:srgbClr val="000000"/>
              </a:solidFill>
            </a:endParaRPr>
          </a:p>
          <a:p>
            <a:endParaRPr lang="en-US" altLang="ja-JP" sz="800" dirty="0">
              <a:solidFill>
                <a:srgbClr val="000000"/>
              </a:solidFill>
            </a:endParaRPr>
          </a:p>
          <a:p>
            <a:r>
              <a:rPr lang="en-US" altLang="ja-JP" sz="1400" dirty="0">
                <a:solidFill>
                  <a:srgbClr val="000000"/>
                </a:solidFill>
              </a:rPr>
              <a:t>// publishers </a:t>
            </a:r>
            <a:r>
              <a:rPr lang="ja-JP" altLang="en-US" sz="1400" dirty="0">
                <a:solidFill>
                  <a:srgbClr val="000000"/>
                </a:solidFill>
              </a:rPr>
              <a:t>外部キー </a:t>
            </a:r>
            <a:r>
              <a:rPr lang="en-US" altLang="ja-JP" sz="1400" dirty="0">
                <a:solidFill>
                  <a:srgbClr val="000000"/>
                </a:solidFill>
              </a:rPr>
              <a:t>0877 </a:t>
            </a:r>
            <a:r>
              <a:rPr lang="ja-JP" altLang="en-US" sz="1400" dirty="0">
                <a:solidFill>
                  <a:srgbClr val="000000"/>
                </a:solidFill>
              </a:rPr>
              <a:t>をもつ </a:t>
            </a:r>
            <a:r>
              <a:rPr lang="en-US" altLang="ja-JP" sz="1400" dirty="0">
                <a:solidFill>
                  <a:srgbClr val="000000"/>
                </a:solidFill>
              </a:rPr>
              <a:t>employee </a:t>
            </a:r>
            <a:r>
              <a:rPr lang="ja-JP" altLang="en-US" sz="1400" dirty="0">
                <a:solidFill>
                  <a:srgbClr val="000000"/>
                </a:solidFill>
              </a:rPr>
              <a:t>テーブル を </a:t>
            </a:r>
            <a:r>
              <a:rPr lang="en-US" altLang="ja-JP" sz="1400" dirty="0" err="1">
                <a:solidFill>
                  <a:srgbClr val="000000"/>
                </a:solidFill>
              </a:rPr>
              <a:t>job_lvl</a:t>
            </a:r>
            <a:r>
              <a:rPr lang="en-US" altLang="ja-JP" sz="1400" dirty="0">
                <a:solidFill>
                  <a:srgbClr val="000000"/>
                </a:solidFill>
              </a:rPr>
              <a:t> </a:t>
            </a:r>
            <a:r>
              <a:rPr lang="ja-JP" altLang="en-US" sz="1400" dirty="0">
                <a:solidFill>
                  <a:srgbClr val="000000"/>
                </a:solidFill>
              </a:rPr>
              <a:t>でソート</a:t>
            </a:r>
          </a:p>
          <a:p>
            <a:r>
              <a:rPr lang="en-US" altLang="ja-JP" sz="1400" dirty="0">
                <a:solidFill>
                  <a:srgbClr val="000000"/>
                </a:solidFill>
                <a:hlinkClick r:id="rId8">
                  <a:extLst>
                    <a:ext uri="{A12FA001-AC4F-418D-AE19-62706E023703}">
                      <ahyp:hlinkClr xmlns:ahyp="http://schemas.microsoft.com/office/drawing/2018/hyperlinkcolor" val="tx"/>
                    </a:ext>
                  </a:extLst>
                </a:hlinkClick>
              </a:rPr>
              <a:t>http://example.com/Pubs.svc/publishers(‘0877’)/employee/?$</a:t>
            </a:r>
            <a:r>
              <a:rPr lang="en-US" altLang="ja-JP" sz="1400" dirty="0" err="1">
                <a:solidFill>
                  <a:srgbClr val="000000"/>
                </a:solidFill>
                <a:hlinkClick r:id="rId8">
                  <a:extLst>
                    <a:ext uri="{A12FA001-AC4F-418D-AE19-62706E023703}">
                      <ahyp:hlinkClr xmlns:ahyp="http://schemas.microsoft.com/office/drawing/2018/hyperlinkcolor" val="tx"/>
                    </a:ext>
                  </a:extLst>
                </a:hlinkClick>
              </a:rPr>
              <a:t>orderby</a:t>
            </a:r>
            <a:r>
              <a:rPr lang="en-US" altLang="ja-JP" sz="1400" dirty="0">
                <a:solidFill>
                  <a:srgbClr val="000000"/>
                </a:solidFill>
                <a:hlinkClick r:id="rId8">
                  <a:extLst>
                    <a:ext uri="{A12FA001-AC4F-418D-AE19-62706E023703}">
                      <ahyp:hlinkClr xmlns:ahyp="http://schemas.microsoft.com/office/drawing/2018/hyperlinkcolor" val="tx"/>
                    </a:ext>
                  </a:extLst>
                </a:hlinkClick>
              </a:rPr>
              <a:t>=</a:t>
            </a:r>
            <a:r>
              <a:rPr lang="en-US" altLang="ja-JP" sz="1400" dirty="0" err="1">
                <a:solidFill>
                  <a:srgbClr val="000000"/>
                </a:solidFill>
                <a:hlinkClick r:id="rId8">
                  <a:extLst>
                    <a:ext uri="{A12FA001-AC4F-418D-AE19-62706E023703}">
                      <ahyp:hlinkClr xmlns:ahyp="http://schemas.microsoft.com/office/drawing/2018/hyperlinkcolor" val="tx"/>
                    </a:ext>
                  </a:extLst>
                </a:hlinkClick>
              </a:rPr>
              <a:t>job_lvl</a:t>
            </a:r>
            <a:endParaRPr lang="en-US" altLang="ja-JP" sz="1400" dirty="0">
              <a:solidFill>
                <a:srgbClr val="000000"/>
              </a:solidFill>
            </a:endParaRPr>
          </a:p>
          <a:p>
            <a:endParaRPr lang="en-US" altLang="ja-JP" sz="800" dirty="0">
              <a:solidFill>
                <a:srgbClr val="000000"/>
              </a:solidFill>
            </a:endParaRPr>
          </a:p>
          <a:p>
            <a:r>
              <a:rPr lang="en-US" altLang="ja-JP" sz="1400" dirty="0">
                <a:solidFill>
                  <a:srgbClr val="000000"/>
                </a:solidFill>
              </a:rPr>
              <a:t>// publishers </a:t>
            </a:r>
            <a:r>
              <a:rPr lang="ja-JP" altLang="en-US" sz="1400" dirty="0">
                <a:solidFill>
                  <a:srgbClr val="000000"/>
                </a:solidFill>
              </a:rPr>
              <a:t>外部キー </a:t>
            </a:r>
            <a:r>
              <a:rPr lang="en-US" altLang="ja-JP" sz="1400" dirty="0">
                <a:solidFill>
                  <a:srgbClr val="000000"/>
                </a:solidFill>
              </a:rPr>
              <a:t>0877 </a:t>
            </a:r>
            <a:r>
              <a:rPr lang="ja-JP" altLang="en-US" sz="1400" dirty="0">
                <a:solidFill>
                  <a:srgbClr val="000000"/>
                </a:solidFill>
              </a:rPr>
              <a:t>をもつ </a:t>
            </a:r>
            <a:r>
              <a:rPr lang="en-US" altLang="ja-JP" sz="1400" dirty="0">
                <a:solidFill>
                  <a:srgbClr val="000000"/>
                </a:solidFill>
              </a:rPr>
              <a:t>employee </a:t>
            </a:r>
            <a:r>
              <a:rPr lang="ja-JP" altLang="en-US" sz="1400" dirty="0">
                <a:solidFill>
                  <a:srgbClr val="000000"/>
                </a:solidFill>
              </a:rPr>
              <a:t>テーブル を </a:t>
            </a:r>
            <a:r>
              <a:rPr lang="en-US" altLang="ja-JP" sz="1400" dirty="0" err="1">
                <a:solidFill>
                  <a:srgbClr val="000000"/>
                </a:solidFill>
              </a:rPr>
              <a:t>job_lvl</a:t>
            </a:r>
            <a:r>
              <a:rPr lang="en-US" altLang="ja-JP" sz="1400" dirty="0">
                <a:solidFill>
                  <a:srgbClr val="000000"/>
                </a:solidFill>
              </a:rPr>
              <a:t> </a:t>
            </a:r>
            <a:r>
              <a:rPr lang="ja-JP" altLang="en-US" sz="1400" dirty="0">
                <a:solidFill>
                  <a:srgbClr val="000000"/>
                </a:solidFill>
              </a:rPr>
              <a:t>でソートし、</a:t>
            </a:r>
            <a:r>
              <a:rPr lang="en-US" altLang="ja-JP" sz="1400" dirty="0">
                <a:solidFill>
                  <a:srgbClr val="000000"/>
                </a:solidFill>
              </a:rPr>
              <a:t>4 </a:t>
            </a:r>
            <a:r>
              <a:rPr lang="ja-JP" altLang="en-US" sz="1400" dirty="0">
                <a:solidFill>
                  <a:srgbClr val="000000"/>
                </a:solidFill>
              </a:rPr>
              <a:t>番目以降を表示</a:t>
            </a:r>
          </a:p>
          <a:p>
            <a:r>
              <a:rPr lang="en-US" altLang="ja-JP" sz="1400" dirty="0">
                <a:solidFill>
                  <a:srgbClr val="000000"/>
                </a:solidFill>
                <a:hlinkClick r:id="rId9">
                  <a:extLst>
                    <a:ext uri="{A12FA001-AC4F-418D-AE19-62706E023703}">
                      <ahyp:hlinkClr xmlns:ahyp="http://schemas.microsoft.com/office/drawing/2018/hyperlinkcolor" val="tx"/>
                    </a:ext>
                  </a:extLst>
                </a:hlinkClick>
              </a:rPr>
              <a:t>http://example.com/Pubs.svc/publishers(‘0877’)/employee/?$</a:t>
            </a:r>
            <a:r>
              <a:rPr lang="en-US" altLang="ja-JP" sz="1400" dirty="0" err="1">
                <a:solidFill>
                  <a:srgbClr val="000000"/>
                </a:solidFill>
                <a:hlinkClick r:id="rId9">
                  <a:extLst>
                    <a:ext uri="{A12FA001-AC4F-418D-AE19-62706E023703}">
                      <ahyp:hlinkClr xmlns:ahyp="http://schemas.microsoft.com/office/drawing/2018/hyperlinkcolor" val="tx"/>
                    </a:ext>
                  </a:extLst>
                </a:hlinkClick>
              </a:rPr>
              <a:t>orderby</a:t>
            </a:r>
            <a:r>
              <a:rPr lang="en-US" altLang="ja-JP" sz="1400" dirty="0">
                <a:solidFill>
                  <a:srgbClr val="000000"/>
                </a:solidFill>
                <a:hlinkClick r:id="rId9">
                  <a:extLst>
                    <a:ext uri="{A12FA001-AC4F-418D-AE19-62706E023703}">
                      <ahyp:hlinkClr xmlns:ahyp="http://schemas.microsoft.com/office/drawing/2018/hyperlinkcolor" val="tx"/>
                    </a:ext>
                  </a:extLst>
                </a:hlinkClick>
              </a:rPr>
              <a:t>=</a:t>
            </a:r>
            <a:r>
              <a:rPr lang="en-US" altLang="ja-JP" sz="1400" dirty="0" err="1">
                <a:solidFill>
                  <a:srgbClr val="000000"/>
                </a:solidFill>
                <a:hlinkClick r:id="rId9">
                  <a:extLst>
                    <a:ext uri="{A12FA001-AC4F-418D-AE19-62706E023703}">
                      <ahyp:hlinkClr xmlns:ahyp="http://schemas.microsoft.com/office/drawing/2018/hyperlinkcolor" val="tx"/>
                    </a:ext>
                  </a:extLst>
                </a:hlinkClick>
              </a:rPr>
              <a:t>job_lvl</a:t>
            </a:r>
            <a:r>
              <a:rPr lang="en-US" altLang="ja-JP" sz="1400" dirty="0">
                <a:solidFill>
                  <a:srgbClr val="000000"/>
                </a:solidFill>
                <a:hlinkClick r:id="rId9">
                  <a:extLst>
                    <a:ext uri="{A12FA001-AC4F-418D-AE19-62706E023703}">
                      <ahyp:hlinkClr xmlns:ahyp="http://schemas.microsoft.com/office/drawing/2018/hyperlinkcolor" val="tx"/>
                    </a:ext>
                  </a:extLst>
                </a:hlinkClick>
              </a:rPr>
              <a:t>&amp;$skip=3</a:t>
            </a:r>
            <a:endParaRPr lang="en-US" altLang="ja-JP" sz="1400" dirty="0">
              <a:solidFill>
                <a:srgbClr val="000000"/>
              </a:solidFill>
            </a:endParaRPr>
          </a:p>
          <a:p>
            <a:endParaRPr lang="en-US" altLang="ja-JP" sz="800" dirty="0">
              <a:solidFill>
                <a:srgbClr val="000000"/>
              </a:solidFill>
            </a:endParaRPr>
          </a:p>
          <a:p>
            <a:r>
              <a:rPr lang="en-US" altLang="ja-JP" sz="1400" dirty="0">
                <a:solidFill>
                  <a:srgbClr val="000000"/>
                </a:solidFill>
              </a:rPr>
              <a:t>// publishers </a:t>
            </a:r>
            <a:r>
              <a:rPr lang="ja-JP" altLang="en-US" sz="1400" dirty="0">
                <a:solidFill>
                  <a:srgbClr val="000000"/>
                </a:solidFill>
              </a:rPr>
              <a:t>外部キー </a:t>
            </a:r>
            <a:r>
              <a:rPr lang="en-US" altLang="ja-JP" sz="1400" dirty="0">
                <a:solidFill>
                  <a:srgbClr val="000000"/>
                </a:solidFill>
              </a:rPr>
              <a:t>0877 </a:t>
            </a:r>
            <a:r>
              <a:rPr lang="ja-JP" altLang="en-US" sz="1400" dirty="0">
                <a:solidFill>
                  <a:srgbClr val="000000"/>
                </a:solidFill>
              </a:rPr>
              <a:t>をもつ </a:t>
            </a:r>
            <a:r>
              <a:rPr lang="en-US" altLang="ja-JP" sz="1400" dirty="0">
                <a:solidFill>
                  <a:srgbClr val="000000"/>
                </a:solidFill>
              </a:rPr>
              <a:t>employee </a:t>
            </a:r>
            <a:r>
              <a:rPr lang="ja-JP" altLang="en-US" sz="1400" dirty="0">
                <a:solidFill>
                  <a:srgbClr val="000000"/>
                </a:solidFill>
              </a:rPr>
              <a:t>テーブル を上位 </a:t>
            </a:r>
            <a:r>
              <a:rPr lang="en-US" altLang="ja-JP" sz="1400" dirty="0">
                <a:solidFill>
                  <a:srgbClr val="000000"/>
                </a:solidFill>
              </a:rPr>
              <a:t>3 </a:t>
            </a:r>
            <a:r>
              <a:rPr lang="ja-JP" altLang="en-US" sz="1400" dirty="0" err="1">
                <a:solidFill>
                  <a:srgbClr val="000000"/>
                </a:solidFill>
              </a:rPr>
              <a:t>つ抽</a:t>
            </a:r>
            <a:r>
              <a:rPr lang="ja-JP" altLang="en-US" sz="1400" dirty="0">
                <a:solidFill>
                  <a:srgbClr val="000000"/>
                </a:solidFill>
              </a:rPr>
              <a:t>出</a:t>
            </a:r>
          </a:p>
          <a:p>
            <a:r>
              <a:rPr lang="en-US" altLang="ja-JP" sz="1400" dirty="0">
                <a:solidFill>
                  <a:srgbClr val="000000"/>
                </a:solidFill>
                <a:hlinkClick r:id="rId10">
                  <a:extLst>
                    <a:ext uri="{A12FA001-AC4F-418D-AE19-62706E023703}">
                      <ahyp:hlinkClr xmlns:ahyp="http://schemas.microsoft.com/office/drawing/2018/hyperlinkcolor" val="tx"/>
                    </a:ext>
                  </a:extLst>
                </a:hlinkClick>
              </a:rPr>
              <a:t>http://example.com/Pubs.svc/publishers(‘0877’)/employee/?$top=3</a:t>
            </a:r>
            <a:endParaRPr lang="ja-JP" altLang="en-US" sz="1400" dirty="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00.xml><?xml version="1.0" encoding="utf-8"?>
<p:tagLst xmlns:a="http://schemas.openxmlformats.org/drawingml/2006/main" xmlns:r="http://schemas.openxmlformats.org/officeDocument/2006/relationships" xmlns:p="http://schemas.openxmlformats.org/presentationml/2006/main">
  <p:tag name="MT_TILE" val="YES"/>
</p:tagLst>
</file>

<file path=ppt/tags/tag101.xml><?xml version="1.0" encoding="utf-8"?>
<p:tagLst xmlns:a="http://schemas.openxmlformats.org/drawingml/2006/main" xmlns:r="http://schemas.openxmlformats.org/officeDocument/2006/relationships" xmlns:p="http://schemas.openxmlformats.org/presentationml/2006/main">
  <p:tag name="MT_TILE" val="YES"/>
</p:tagLst>
</file>

<file path=ppt/tags/tag102.xml><?xml version="1.0" encoding="utf-8"?>
<p:tagLst xmlns:a="http://schemas.openxmlformats.org/drawingml/2006/main" xmlns:r="http://schemas.openxmlformats.org/officeDocument/2006/relationships" xmlns:p="http://schemas.openxmlformats.org/presentationml/2006/main">
  <p:tag name="MT_TILE" val="YES"/>
</p:tagLst>
</file>

<file path=ppt/tags/tag103.xml><?xml version="1.0" encoding="utf-8"?>
<p:tagLst xmlns:a="http://schemas.openxmlformats.org/drawingml/2006/main" xmlns:r="http://schemas.openxmlformats.org/officeDocument/2006/relationships" xmlns:p="http://schemas.openxmlformats.org/presentationml/2006/main">
  <p:tag name="MT_TILE" val="YES"/>
</p:tagLst>
</file>

<file path=ppt/tags/tag104.xml><?xml version="1.0" encoding="utf-8"?>
<p:tagLst xmlns:a="http://schemas.openxmlformats.org/drawingml/2006/main" xmlns:r="http://schemas.openxmlformats.org/officeDocument/2006/relationships" xmlns:p="http://schemas.openxmlformats.org/presentationml/2006/main">
  <p:tag name="MT_TILE" val="YES"/>
</p:tagLst>
</file>

<file path=ppt/tags/tag105.xml><?xml version="1.0" encoding="utf-8"?>
<p:tagLst xmlns:a="http://schemas.openxmlformats.org/drawingml/2006/main" xmlns:r="http://schemas.openxmlformats.org/officeDocument/2006/relationships" xmlns:p="http://schemas.openxmlformats.org/presentationml/2006/main">
  <p:tag name="MT_TILE" val="YES"/>
</p:tagLst>
</file>

<file path=ppt/tags/tag106.xml><?xml version="1.0" encoding="utf-8"?>
<p:tagLst xmlns:a="http://schemas.openxmlformats.org/drawingml/2006/main" xmlns:r="http://schemas.openxmlformats.org/officeDocument/2006/relationships" xmlns:p="http://schemas.openxmlformats.org/presentationml/2006/main">
  <p:tag name="MT_TILE" val="YES"/>
</p:tagLst>
</file>

<file path=ppt/tags/tag107.xml><?xml version="1.0" encoding="utf-8"?>
<p:tagLst xmlns:a="http://schemas.openxmlformats.org/drawingml/2006/main" xmlns:r="http://schemas.openxmlformats.org/officeDocument/2006/relationships" xmlns:p="http://schemas.openxmlformats.org/presentationml/2006/main">
  <p:tag name="MT_TILE" val="YES"/>
</p:tagLst>
</file>

<file path=ppt/tags/tag108.xml><?xml version="1.0" encoding="utf-8"?>
<p:tagLst xmlns:a="http://schemas.openxmlformats.org/drawingml/2006/main" xmlns:r="http://schemas.openxmlformats.org/officeDocument/2006/relationships" xmlns:p="http://schemas.openxmlformats.org/presentationml/2006/main">
  <p:tag name="MT_TILE" val="YES"/>
</p:tagLst>
</file>

<file path=ppt/tags/tag109.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MT_TILE" val="YES"/>
</p:tagLst>
</file>

<file path=ppt/tags/tag28.xml><?xml version="1.0" encoding="utf-8"?>
<p:tagLst xmlns:a="http://schemas.openxmlformats.org/drawingml/2006/main" xmlns:r="http://schemas.openxmlformats.org/officeDocument/2006/relationships" xmlns:p="http://schemas.openxmlformats.org/presentationml/2006/main">
  <p:tag name="MT_TILE" val="YES"/>
</p:tagLst>
</file>

<file path=ppt/tags/tag29.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30.xml><?xml version="1.0" encoding="utf-8"?>
<p:tagLst xmlns:a="http://schemas.openxmlformats.org/drawingml/2006/main" xmlns:r="http://schemas.openxmlformats.org/officeDocument/2006/relationships" xmlns:p="http://schemas.openxmlformats.org/presentationml/2006/main">
  <p:tag name="MT_TILE" val="YES"/>
</p:tagLst>
</file>

<file path=ppt/tags/tag31.xml><?xml version="1.0" encoding="utf-8"?>
<p:tagLst xmlns:a="http://schemas.openxmlformats.org/drawingml/2006/main" xmlns:r="http://schemas.openxmlformats.org/officeDocument/2006/relationships" xmlns:p="http://schemas.openxmlformats.org/presentationml/2006/main">
  <p:tag name="MT_TILE" val="YES"/>
</p:tagLst>
</file>

<file path=ppt/tags/tag32.xml><?xml version="1.0" encoding="utf-8"?>
<p:tagLst xmlns:a="http://schemas.openxmlformats.org/drawingml/2006/main" xmlns:r="http://schemas.openxmlformats.org/officeDocument/2006/relationships" xmlns:p="http://schemas.openxmlformats.org/presentationml/2006/main">
  <p:tag name="MT_TILE" val="YES"/>
</p:tagLst>
</file>

<file path=ppt/tags/tag33.xml><?xml version="1.0" encoding="utf-8"?>
<p:tagLst xmlns:a="http://schemas.openxmlformats.org/drawingml/2006/main" xmlns:r="http://schemas.openxmlformats.org/officeDocument/2006/relationships" xmlns:p="http://schemas.openxmlformats.org/presentationml/2006/main">
  <p:tag name="MT_TILE" val="YES"/>
</p:tagLst>
</file>

<file path=ppt/tags/tag34.xml><?xml version="1.0" encoding="utf-8"?>
<p:tagLst xmlns:a="http://schemas.openxmlformats.org/drawingml/2006/main" xmlns:r="http://schemas.openxmlformats.org/officeDocument/2006/relationships" xmlns:p="http://schemas.openxmlformats.org/presentationml/2006/main">
  <p:tag name="MT_TILE" val="YES"/>
</p:tagLst>
</file>

<file path=ppt/tags/tag35.xml><?xml version="1.0" encoding="utf-8"?>
<p:tagLst xmlns:a="http://schemas.openxmlformats.org/drawingml/2006/main" xmlns:r="http://schemas.openxmlformats.org/officeDocument/2006/relationships" xmlns:p="http://schemas.openxmlformats.org/presentationml/2006/main">
  <p:tag name="MT_TILE" val="YES"/>
</p:tagLst>
</file>

<file path=ppt/tags/tag36.xml><?xml version="1.0" encoding="utf-8"?>
<p:tagLst xmlns:a="http://schemas.openxmlformats.org/drawingml/2006/main" xmlns:r="http://schemas.openxmlformats.org/officeDocument/2006/relationships" xmlns:p="http://schemas.openxmlformats.org/presentationml/2006/main">
  <p:tag name="MT_TILE" val="YES"/>
</p:tagLst>
</file>

<file path=ppt/tags/tag37.xml><?xml version="1.0" encoding="utf-8"?>
<p:tagLst xmlns:a="http://schemas.openxmlformats.org/drawingml/2006/main" xmlns:r="http://schemas.openxmlformats.org/officeDocument/2006/relationships" xmlns:p="http://schemas.openxmlformats.org/presentationml/2006/main">
  <p:tag name="MT_TILE" val="YES"/>
</p:tagLst>
</file>

<file path=ppt/tags/tag38.xml><?xml version="1.0" encoding="utf-8"?>
<p:tagLst xmlns:a="http://schemas.openxmlformats.org/drawingml/2006/main" xmlns:r="http://schemas.openxmlformats.org/officeDocument/2006/relationships" xmlns:p="http://schemas.openxmlformats.org/presentationml/2006/main">
  <p:tag name="MT_TILE" val="YES"/>
</p:tagLst>
</file>

<file path=ppt/tags/tag39.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40.xml><?xml version="1.0" encoding="utf-8"?>
<p:tagLst xmlns:a="http://schemas.openxmlformats.org/drawingml/2006/main" xmlns:r="http://schemas.openxmlformats.org/officeDocument/2006/relationships" xmlns:p="http://schemas.openxmlformats.org/presentationml/2006/main">
  <p:tag name="MT_TILE" val="YES"/>
</p:tagLst>
</file>

<file path=ppt/tags/tag41.xml><?xml version="1.0" encoding="utf-8"?>
<p:tagLst xmlns:a="http://schemas.openxmlformats.org/drawingml/2006/main" xmlns:r="http://schemas.openxmlformats.org/officeDocument/2006/relationships" xmlns:p="http://schemas.openxmlformats.org/presentationml/2006/main">
  <p:tag name="MT_TILE" val="YES"/>
</p:tagLst>
</file>

<file path=ppt/tags/tag42.xml><?xml version="1.0" encoding="utf-8"?>
<p:tagLst xmlns:a="http://schemas.openxmlformats.org/drawingml/2006/main" xmlns:r="http://schemas.openxmlformats.org/officeDocument/2006/relationships" xmlns:p="http://schemas.openxmlformats.org/presentationml/2006/main">
  <p:tag name="MT_TILE" val="YES"/>
</p:tagLst>
</file>

<file path=ppt/tags/tag43.xml><?xml version="1.0" encoding="utf-8"?>
<p:tagLst xmlns:a="http://schemas.openxmlformats.org/drawingml/2006/main" xmlns:r="http://schemas.openxmlformats.org/officeDocument/2006/relationships" xmlns:p="http://schemas.openxmlformats.org/presentationml/2006/main">
  <p:tag name="MT_TILE" val="YES"/>
</p:tagLst>
</file>

<file path=ppt/tags/tag44.xml><?xml version="1.0" encoding="utf-8"?>
<p:tagLst xmlns:a="http://schemas.openxmlformats.org/drawingml/2006/main" xmlns:r="http://schemas.openxmlformats.org/officeDocument/2006/relationships" xmlns:p="http://schemas.openxmlformats.org/presentationml/2006/main">
  <p:tag name="MT_TILE" val="YES"/>
</p:tagLst>
</file>

<file path=ppt/tags/tag45.xml><?xml version="1.0" encoding="utf-8"?>
<p:tagLst xmlns:a="http://schemas.openxmlformats.org/drawingml/2006/main" xmlns:r="http://schemas.openxmlformats.org/officeDocument/2006/relationships" xmlns:p="http://schemas.openxmlformats.org/presentationml/2006/main">
  <p:tag name="MT_TILE" val="YES"/>
</p:tagLst>
</file>

<file path=ppt/tags/tag46.xml><?xml version="1.0" encoding="utf-8"?>
<p:tagLst xmlns:a="http://schemas.openxmlformats.org/drawingml/2006/main" xmlns:r="http://schemas.openxmlformats.org/officeDocument/2006/relationships" xmlns:p="http://schemas.openxmlformats.org/presentationml/2006/main">
  <p:tag name="MT_TILE" val="YES"/>
</p:tagLst>
</file>

<file path=ppt/tags/tag47.xml><?xml version="1.0" encoding="utf-8"?>
<p:tagLst xmlns:a="http://schemas.openxmlformats.org/drawingml/2006/main" xmlns:r="http://schemas.openxmlformats.org/officeDocument/2006/relationships" xmlns:p="http://schemas.openxmlformats.org/presentationml/2006/main">
  <p:tag name="MT_TILE" val="YES"/>
</p:tagLst>
</file>

<file path=ppt/tags/tag48.xml><?xml version="1.0" encoding="utf-8"?>
<p:tagLst xmlns:a="http://schemas.openxmlformats.org/drawingml/2006/main" xmlns:r="http://schemas.openxmlformats.org/officeDocument/2006/relationships" xmlns:p="http://schemas.openxmlformats.org/presentationml/2006/main">
  <p:tag name="MT_TILE" val="YES"/>
</p:tagLst>
</file>

<file path=ppt/tags/tag49.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50.xml><?xml version="1.0" encoding="utf-8"?>
<p:tagLst xmlns:a="http://schemas.openxmlformats.org/drawingml/2006/main" xmlns:r="http://schemas.openxmlformats.org/officeDocument/2006/relationships" xmlns:p="http://schemas.openxmlformats.org/presentationml/2006/main">
  <p:tag name="MT_TILE" val="YES"/>
</p:tagLst>
</file>

<file path=ppt/tags/tag51.xml><?xml version="1.0" encoding="utf-8"?>
<p:tagLst xmlns:a="http://schemas.openxmlformats.org/drawingml/2006/main" xmlns:r="http://schemas.openxmlformats.org/officeDocument/2006/relationships" xmlns:p="http://schemas.openxmlformats.org/presentationml/2006/main">
  <p:tag name="MT_TILE" val="YES"/>
</p:tagLst>
</file>

<file path=ppt/tags/tag52.xml><?xml version="1.0" encoding="utf-8"?>
<p:tagLst xmlns:a="http://schemas.openxmlformats.org/drawingml/2006/main" xmlns:r="http://schemas.openxmlformats.org/officeDocument/2006/relationships" xmlns:p="http://schemas.openxmlformats.org/presentationml/2006/main">
  <p:tag name="MT_TILE" val="YES"/>
</p:tagLst>
</file>

<file path=ppt/tags/tag53.xml><?xml version="1.0" encoding="utf-8"?>
<p:tagLst xmlns:a="http://schemas.openxmlformats.org/drawingml/2006/main" xmlns:r="http://schemas.openxmlformats.org/officeDocument/2006/relationships" xmlns:p="http://schemas.openxmlformats.org/presentationml/2006/main">
  <p:tag name="MT_TILE" val="YES"/>
</p:tagLst>
</file>

<file path=ppt/tags/tag54.xml><?xml version="1.0" encoding="utf-8"?>
<p:tagLst xmlns:a="http://schemas.openxmlformats.org/drawingml/2006/main" xmlns:r="http://schemas.openxmlformats.org/officeDocument/2006/relationships" xmlns:p="http://schemas.openxmlformats.org/presentationml/2006/main">
  <p:tag name="MT_TILE" val="YES"/>
</p:tagLst>
</file>

<file path=ppt/tags/tag55.xml><?xml version="1.0" encoding="utf-8"?>
<p:tagLst xmlns:a="http://schemas.openxmlformats.org/drawingml/2006/main" xmlns:r="http://schemas.openxmlformats.org/officeDocument/2006/relationships" xmlns:p="http://schemas.openxmlformats.org/presentationml/2006/main">
  <p:tag name="MT_TILE" val="YES"/>
</p:tagLst>
</file>

<file path=ppt/tags/tag56.xml><?xml version="1.0" encoding="utf-8"?>
<p:tagLst xmlns:a="http://schemas.openxmlformats.org/drawingml/2006/main" xmlns:r="http://schemas.openxmlformats.org/officeDocument/2006/relationships" xmlns:p="http://schemas.openxmlformats.org/presentationml/2006/main">
  <p:tag name="MT_TILE" val="YES"/>
</p:tagLst>
</file>

<file path=ppt/tags/tag57.xml><?xml version="1.0" encoding="utf-8"?>
<p:tagLst xmlns:a="http://schemas.openxmlformats.org/drawingml/2006/main" xmlns:r="http://schemas.openxmlformats.org/officeDocument/2006/relationships" xmlns:p="http://schemas.openxmlformats.org/presentationml/2006/main">
  <p:tag name="MT_TILE" val="YES"/>
</p:tagLst>
</file>

<file path=ppt/tags/tag58.xml><?xml version="1.0" encoding="utf-8"?>
<p:tagLst xmlns:a="http://schemas.openxmlformats.org/drawingml/2006/main" xmlns:r="http://schemas.openxmlformats.org/officeDocument/2006/relationships" xmlns:p="http://schemas.openxmlformats.org/presentationml/2006/main">
  <p:tag name="MT_TILE" val="YES"/>
</p:tagLst>
</file>

<file path=ppt/tags/tag59.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60.xml><?xml version="1.0" encoding="utf-8"?>
<p:tagLst xmlns:a="http://schemas.openxmlformats.org/drawingml/2006/main" xmlns:r="http://schemas.openxmlformats.org/officeDocument/2006/relationships" xmlns:p="http://schemas.openxmlformats.org/presentationml/2006/main">
  <p:tag name="MT_TILE" val="YES"/>
</p:tagLst>
</file>

<file path=ppt/tags/tag61.xml><?xml version="1.0" encoding="utf-8"?>
<p:tagLst xmlns:a="http://schemas.openxmlformats.org/drawingml/2006/main" xmlns:r="http://schemas.openxmlformats.org/officeDocument/2006/relationships" xmlns:p="http://schemas.openxmlformats.org/presentationml/2006/main">
  <p:tag name="MT_TILE" val="YES"/>
</p:tagLst>
</file>

<file path=ppt/tags/tag62.xml><?xml version="1.0" encoding="utf-8"?>
<p:tagLst xmlns:a="http://schemas.openxmlformats.org/drawingml/2006/main" xmlns:r="http://schemas.openxmlformats.org/officeDocument/2006/relationships" xmlns:p="http://schemas.openxmlformats.org/presentationml/2006/main">
  <p:tag name="MT_TILE" val="YES"/>
</p:tagLst>
</file>

<file path=ppt/tags/tag63.xml><?xml version="1.0" encoding="utf-8"?>
<p:tagLst xmlns:a="http://schemas.openxmlformats.org/drawingml/2006/main" xmlns:r="http://schemas.openxmlformats.org/officeDocument/2006/relationships" xmlns:p="http://schemas.openxmlformats.org/presentationml/2006/main">
  <p:tag name="MT_TILE" val="YES"/>
</p:tagLst>
</file>

<file path=ppt/tags/tag64.xml><?xml version="1.0" encoding="utf-8"?>
<p:tagLst xmlns:a="http://schemas.openxmlformats.org/drawingml/2006/main" xmlns:r="http://schemas.openxmlformats.org/officeDocument/2006/relationships" xmlns:p="http://schemas.openxmlformats.org/presentationml/2006/main">
  <p:tag name="MT_TILE" val="YES"/>
</p:tagLst>
</file>

<file path=ppt/tags/tag65.xml><?xml version="1.0" encoding="utf-8"?>
<p:tagLst xmlns:a="http://schemas.openxmlformats.org/drawingml/2006/main" xmlns:r="http://schemas.openxmlformats.org/officeDocument/2006/relationships" xmlns:p="http://schemas.openxmlformats.org/presentationml/2006/main">
  <p:tag name="MT_TILE" val="YES"/>
</p:tagLst>
</file>

<file path=ppt/tags/tag66.xml><?xml version="1.0" encoding="utf-8"?>
<p:tagLst xmlns:a="http://schemas.openxmlformats.org/drawingml/2006/main" xmlns:r="http://schemas.openxmlformats.org/officeDocument/2006/relationships" xmlns:p="http://schemas.openxmlformats.org/presentationml/2006/main">
  <p:tag name="MT_TILE" val="YES"/>
</p:tagLst>
</file>

<file path=ppt/tags/tag67.xml><?xml version="1.0" encoding="utf-8"?>
<p:tagLst xmlns:a="http://schemas.openxmlformats.org/drawingml/2006/main" xmlns:r="http://schemas.openxmlformats.org/officeDocument/2006/relationships" xmlns:p="http://schemas.openxmlformats.org/presentationml/2006/main">
  <p:tag name="MT_TILE" val="YES"/>
</p:tagLst>
</file>

<file path=ppt/tags/tag68.xml><?xml version="1.0" encoding="utf-8"?>
<p:tagLst xmlns:a="http://schemas.openxmlformats.org/drawingml/2006/main" xmlns:r="http://schemas.openxmlformats.org/officeDocument/2006/relationships" xmlns:p="http://schemas.openxmlformats.org/presentationml/2006/main">
  <p:tag name="MT_TILE" val="YES"/>
</p:tagLst>
</file>

<file path=ppt/tags/tag69.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70.xml><?xml version="1.0" encoding="utf-8"?>
<p:tagLst xmlns:a="http://schemas.openxmlformats.org/drawingml/2006/main" xmlns:r="http://schemas.openxmlformats.org/officeDocument/2006/relationships" xmlns:p="http://schemas.openxmlformats.org/presentationml/2006/main">
  <p:tag name="MT_TILE" val="YES"/>
</p:tagLst>
</file>

<file path=ppt/tags/tag71.xml><?xml version="1.0" encoding="utf-8"?>
<p:tagLst xmlns:a="http://schemas.openxmlformats.org/drawingml/2006/main" xmlns:r="http://schemas.openxmlformats.org/officeDocument/2006/relationships" xmlns:p="http://schemas.openxmlformats.org/presentationml/2006/main">
  <p:tag name="MT_TILE" val="YES"/>
</p:tagLst>
</file>

<file path=ppt/tags/tag72.xml><?xml version="1.0" encoding="utf-8"?>
<p:tagLst xmlns:a="http://schemas.openxmlformats.org/drawingml/2006/main" xmlns:r="http://schemas.openxmlformats.org/officeDocument/2006/relationships" xmlns:p="http://schemas.openxmlformats.org/presentationml/2006/main">
  <p:tag name="MT_TILE" val="YES"/>
</p:tagLst>
</file>

<file path=ppt/tags/tag73.xml><?xml version="1.0" encoding="utf-8"?>
<p:tagLst xmlns:a="http://schemas.openxmlformats.org/drawingml/2006/main" xmlns:r="http://schemas.openxmlformats.org/officeDocument/2006/relationships" xmlns:p="http://schemas.openxmlformats.org/presentationml/2006/main">
  <p:tag name="MT_TILE" val="YES"/>
</p:tagLst>
</file>

<file path=ppt/tags/tag74.xml><?xml version="1.0" encoding="utf-8"?>
<p:tagLst xmlns:a="http://schemas.openxmlformats.org/drawingml/2006/main" xmlns:r="http://schemas.openxmlformats.org/officeDocument/2006/relationships" xmlns:p="http://schemas.openxmlformats.org/presentationml/2006/main">
  <p:tag name="MT_TILE" val="YES"/>
</p:tagLst>
</file>

<file path=ppt/tags/tag75.xml><?xml version="1.0" encoding="utf-8"?>
<p:tagLst xmlns:a="http://schemas.openxmlformats.org/drawingml/2006/main" xmlns:r="http://schemas.openxmlformats.org/officeDocument/2006/relationships" xmlns:p="http://schemas.openxmlformats.org/presentationml/2006/main">
  <p:tag name="MT_TILE" val="YES"/>
</p:tagLst>
</file>

<file path=ppt/tags/tag76.xml><?xml version="1.0" encoding="utf-8"?>
<p:tagLst xmlns:a="http://schemas.openxmlformats.org/drawingml/2006/main" xmlns:r="http://schemas.openxmlformats.org/officeDocument/2006/relationships" xmlns:p="http://schemas.openxmlformats.org/presentationml/2006/main">
  <p:tag name="MT_TILE" val="YES"/>
</p:tagLst>
</file>

<file path=ppt/tags/tag77.xml><?xml version="1.0" encoding="utf-8"?>
<p:tagLst xmlns:a="http://schemas.openxmlformats.org/drawingml/2006/main" xmlns:r="http://schemas.openxmlformats.org/officeDocument/2006/relationships" xmlns:p="http://schemas.openxmlformats.org/presentationml/2006/main">
  <p:tag name="MT_TILE" val="YES"/>
</p:tagLst>
</file>

<file path=ppt/tags/tag78.xml><?xml version="1.0" encoding="utf-8"?>
<p:tagLst xmlns:a="http://schemas.openxmlformats.org/drawingml/2006/main" xmlns:r="http://schemas.openxmlformats.org/officeDocument/2006/relationships" xmlns:p="http://schemas.openxmlformats.org/presentationml/2006/main">
  <p:tag name="MT_TILE" val="YES"/>
</p:tagLst>
</file>

<file path=ppt/tags/tag79.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80.xml><?xml version="1.0" encoding="utf-8"?>
<p:tagLst xmlns:a="http://schemas.openxmlformats.org/drawingml/2006/main" xmlns:r="http://schemas.openxmlformats.org/officeDocument/2006/relationships" xmlns:p="http://schemas.openxmlformats.org/presentationml/2006/main">
  <p:tag name="MT_TILE" val="YES"/>
</p:tagLst>
</file>

<file path=ppt/tags/tag81.xml><?xml version="1.0" encoding="utf-8"?>
<p:tagLst xmlns:a="http://schemas.openxmlformats.org/drawingml/2006/main" xmlns:r="http://schemas.openxmlformats.org/officeDocument/2006/relationships" xmlns:p="http://schemas.openxmlformats.org/presentationml/2006/main">
  <p:tag name="MT_TILE" val="YES"/>
</p:tagLst>
</file>

<file path=ppt/tags/tag82.xml><?xml version="1.0" encoding="utf-8"?>
<p:tagLst xmlns:a="http://schemas.openxmlformats.org/drawingml/2006/main" xmlns:r="http://schemas.openxmlformats.org/officeDocument/2006/relationships" xmlns:p="http://schemas.openxmlformats.org/presentationml/2006/main">
  <p:tag name="MT_TILE" val="YES"/>
</p:tagLst>
</file>

<file path=ppt/tags/tag83.xml><?xml version="1.0" encoding="utf-8"?>
<p:tagLst xmlns:a="http://schemas.openxmlformats.org/drawingml/2006/main" xmlns:r="http://schemas.openxmlformats.org/officeDocument/2006/relationships" xmlns:p="http://schemas.openxmlformats.org/presentationml/2006/main">
  <p:tag name="MT_TILE" val="YES"/>
</p:tagLst>
</file>

<file path=ppt/tags/tag84.xml><?xml version="1.0" encoding="utf-8"?>
<p:tagLst xmlns:a="http://schemas.openxmlformats.org/drawingml/2006/main" xmlns:r="http://schemas.openxmlformats.org/officeDocument/2006/relationships" xmlns:p="http://schemas.openxmlformats.org/presentationml/2006/main">
  <p:tag name="MT_TILE" val="YES"/>
</p:tagLst>
</file>

<file path=ppt/tags/tag85.xml><?xml version="1.0" encoding="utf-8"?>
<p:tagLst xmlns:a="http://schemas.openxmlformats.org/drawingml/2006/main" xmlns:r="http://schemas.openxmlformats.org/officeDocument/2006/relationships" xmlns:p="http://schemas.openxmlformats.org/presentationml/2006/main">
  <p:tag name="MT_TILE" val="YES"/>
</p:tagLst>
</file>

<file path=ppt/tags/tag86.xml><?xml version="1.0" encoding="utf-8"?>
<p:tagLst xmlns:a="http://schemas.openxmlformats.org/drawingml/2006/main" xmlns:r="http://schemas.openxmlformats.org/officeDocument/2006/relationships" xmlns:p="http://schemas.openxmlformats.org/presentationml/2006/main">
  <p:tag name="MT_TILE" val="YES"/>
</p:tagLst>
</file>

<file path=ppt/tags/tag87.xml><?xml version="1.0" encoding="utf-8"?>
<p:tagLst xmlns:a="http://schemas.openxmlformats.org/drawingml/2006/main" xmlns:r="http://schemas.openxmlformats.org/officeDocument/2006/relationships" xmlns:p="http://schemas.openxmlformats.org/presentationml/2006/main">
  <p:tag name="MT_TILE" val="YES"/>
</p:tagLst>
</file>

<file path=ppt/tags/tag88.xml><?xml version="1.0" encoding="utf-8"?>
<p:tagLst xmlns:a="http://schemas.openxmlformats.org/drawingml/2006/main" xmlns:r="http://schemas.openxmlformats.org/officeDocument/2006/relationships" xmlns:p="http://schemas.openxmlformats.org/presentationml/2006/main">
  <p:tag name="MT_TILE" val="YES"/>
</p:tagLst>
</file>

<file path=ppt/tags/tag89.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ags/tag90.xml><?xml version="1.0" encoding="utf-8"?>
<p:tagLst xmlns:a="http://schemas.openxmlformats.org/drawingml/2006/main" xmlns:r="http://schemas.openxmlformats.org/officeDocument/2006/relationships" xmlns:p="http://schemas.openxmlformats.org/presentationml/2006/main">
  <p:tag name="MT_TILE" val="YES"/>
</p:tagLst>
</file>

<file path=ppt/tags/tag91.xml><?xml version="1.0" encoding="utf-8"?>
<p:tagLst xmlns:a="http://schemas.openxmlformats.org/drawingml/2006/main" xmlns:r="http://schemas.openxmlformats.org/officeDocument/2006/relationships" xmlns:p="http://schemas.openxmlformats.org/presentationml/2006/main">
  <p:tag name="MT_TILE" val="YES"/>
</p:tagLst>
</file>

<file path=ppt/tags/tag92.xml><?xml version="1.0" encoding="utf-8"?>
<p:tagLst xmlns:a="http://schemas.openxmlformats.org/drawingml/2006/main" xmlns:r="http://schemas.openxmlformats.org/officeDocument/2006/relationships" xmlns:p="http://schemas.openxmlformats.org/presentationml/2006/main">
  <p:tag name="MT_TILE" val="YES"/>
</p:tagLst>
</file>

<file path=ppt/tags/tag93.xml><?xml version="1.0" encoding="utf-8"?>
<p:tagLst xmlns:a="http://schemas.openxmlformats.org/drawingml/2006/main" xmlns:r="http://schemas.openxmlformats.org/officeDocument/2006/relationships" xmlns:p="http://schemas.openxmlformats.org/presentationml/2006/main">
  <p:tag name="MT_TILE" val="YES"/>
</p:tagLst>
</file>

<file path=ppt/tags/tag94.xml><?xml version="1.0" encoding="utf-8"?>
<p:tagLst xmlns:a="http://schemas.openxmlformats.org/drawingml/2006/main" xmlns:r="http://schemas.openxmlformats.org/officeDocument/2006/relationships" xmlns:p="http://schemas.openxmlformats.org/presentationml/2006/main">
  <p:tag name="MT_TILE" val="YES"/>
</p:tagLst>
</file>

<file path=ppt/tags/tag95.xml><?xml version="1.0" encoding="utf-8"?>
<p:tagLst xmlns:a="http://schemas.openxmlformats.org/drawingml/2006/main" xmlns:r="http://schemas.openxmlformats.org/officeDocument/2006/relationships" xmlns:p="http://schemas.openxmlformats.org/presentationml/2006/main">
  <p:tag name="MT_TILE" val="YES"/>
</p:tagLst>
</file>

<file path=ppt/tags/tag96.xml><?xml version="1.0" encoding="utf-8"?>
<p:tagLst xmlns:a="http://schemas.openxmlformats.org/drawingml/2006/main" xmlns:r="http://schemas.openxmlformats.org/officeDocument/2006/relationships" xmlns:p="http://schemas.openxmlformats.org/presentationml/2006/main">
  <p:tag name="MT_TILE" val="YES"/>
</p:tagLst>
</file>

<file path=ppt/tags/tag97.xml><?xml version="1.0" encoding="utf-8"?>
<p:tagLst xmlns:a="http://schemas.openxmlformats.org/drawingml/2006/main" xmlns:r="http://schemas.openxmlformats.org/officeDocument/2006/relationships" xmlns:p="http://schemas.openxmlformats.org/presentationml/2006/main">
  <p:tag name="MT_TILE" val="YES"/>
</p:tagLst>
</file>

<file path=ppt/tags/tag98.xml><?xml version="1.0" encoding="utf-8"?>
<p:tagLst xmlns:a="http://schemas.openxmlformats.org/drawingml/2006/main" xmlns:r="http://schemas.openxmlformats.org/officeDocument/2006/relationships" xmlns:p="http://schemas.openxmlformats.org/presentationml/2006/main">
  <p:tag name="MT_TILE" val="YES"/>
</p:tagLst>
</file>

<file path=ppt/tags/tag9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3_5-30721_Build_2016_Template_Ligh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x Yu Gpthic UI">
      <a:majorFont>
        <a:latin typeface="Segoe UI Semibold"/>
        <a:ea typeface="Yu Gothic UI Semibold"/>
        <a:cs typeface=""/>
      </a:majorFont>
      <a:minorFont>
        <a:latin typeface="Segoe UI"/>
        <a:ea typeface="Yu Gothic UI"/>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lgn="ctr" defTabSz="932472" fontAlgn="base">
          <a:lnSpc>
            <a:spcPct val="90000"/>
          </a:lnSpc>
          <a:spcBef>
            <a:spcPct val="0"/>
          </a:spcBef>
          <a:spcAft>
            <a:spcPct val="0"/>
          </a:spcAft>
          <a:defRPr kumimoji="1" sz="2400" dirty="0" smtClean="0">
            <a:gradFill>
              <a:gsLst>
                <a:gs pos="0">
                  <a:srgbClr val="FFFFFF"/>
                </a:gs>
                <a:gs pos="100000">
                  <a:srgbClr val="FFFFFF"/>
                </a:gs>
              </a:gsLst>
              <a:lin ang="5400000" scaled="0"/>
            </a:gradFill>
            <a:latin typeface="+mn-ea"/>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S Pゴシック/Segoe UI">
      <a:majorFont>
        <a:latin typeface="Segoe UI"/>
        <a:ea typeface="ＭＳ Ｐゴシック"/>
        <a:cs typeface=""/>
      </a:majorFont>
      <a:minorFont>
        <a:latin typeface="Segoe UI"/>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8014</Words>
  <Application>Microsoft Office PowerPoint</Application>
  <PresentationFormat>ワイド画面</PresentationFormat>
  <Paragraphs>2170</Paragraphs>
  <Slides>125</Slides>
  <Notes>84</Notes>
  <HiddenSlides>0</HiddenSlides>
  <MMClips>0</MMClips>
  <ScaleCrop>false</ScaleCrop>
  <HeadingPairs>
    <vt:vector size="6" baseType="variant">
      <vt:variant>
        <vt:lpstr>使用されているフォント</vt:lpstr>
      </vt:variant>
      <vt:variant>
        <vt:i4>14</vt:i4>
      </vt:variant>
      <vt:variant>
        <vt:lpstr>テーマ</vt:lpstr>
      </vt:variant>
      <vt:variant>
        <vt:i4>1</vt:i4>
      </vt:variant>
      <vt:variant>
        <vt:lpstr>スライド タイトル</vt:lpstr>
      </vt:variant>
      <vt:variant>
        <vt:i4>125</vt:i4>
      </vt:variant>
    </vt:vector>
  </HeadingPairs>
  <TitlesOfParts>
    <vt:vector size="140" baseType="lpstr">
      <vt:lpstr>Segoe</vt:lpstr>
      <vt:lpstr>Segoe Semibold</vt:lpstr>
      <vt:lpstr>Yu Gothic UI</vt:lpstr>
      <vt:lpstr>Yu Gothic UI Semibold</vt:lpstr>
      <vt:lpstr>メイリオ</vt:lpstr>
      <vt:lpstr>Arial</vt:lpstr>
      <vt:lpstr>Calibri</vt:lpstr>
      <vt:lpstr>Consolas</vt:lpstr>
      <vt:lpstr>Segoe UI</vt:lpstr>
      <vt:lpstr>Segoe UI Light</vt:lpstr>
      <vt:lpstr>Segoe UI Semibold</vt:lpstr>
      <vt:lpstr>Segoe UI Semilight</vt:lpstr>
      <vt:lpstr>Wingdings</vt:lpstr>
      <vt:lpstr>Wingdings 2</vt:lpstr>
      <vt:lpstr>3_5-30721_Build_2016_Template_Light</vt:lpstr>
      <vt:lpstr>.NET の歴史</vt:lpstr>
      <vt:lpstr>Agenda</vt:lpstr>
      <vt:lpstr>Microsoft Development Platform の歩み</vt:lpstr>
      <vt:lpstr>アプリケーションの歴史</vt:lpstr>
      <vt:lpstr>Windows Operating System と API</vt:lpstr>
      <vt:lpstr>「分散オブジェクト通信」って?</vt:lpstr>
      <vt:lpstr>COM</vt:lpstr>
      <vt:lpstr>マイクロソフトの分散オブジェクト技術 COM / DCOM (1)</vt:lpstr>
      <vt:lpstr>マイクロソフトの分散オブジェクト技術 COM / DCOM (2)</vt:lpstr>
      <vt:lpstr>COM+ コンポーネントサービス</vt:lpstr>
      <vt:lpstr>.NET Framework 1.0  から 2.0</vt:lpstr>
      <vt:lpstr>すべてのアプリのための統一プラットフォーム</vt:lpstr>
      <vt:lpstr>.NET Framework 誕生の背景 なぜCOMだけでは、その世界を実現できなかったのか?</vt:lpstr>
      <vt:lpstr>.NET戦略のポイント マイクロソフトは何を目指しているのか?</vt:lpstr>
      <vt:lpstr>.NET戦略のポイント マイクロソフトは何を目指しているのか?</vt:lpstr>
      <vt:lpstr>フレームワークの機能 (1) バージョニング</vt:lpstr>
      <vt:lpstr>フレームワークの機能 (2) コードアクセスセキュリティ</vt:lpstr>
      <vt:lpstr>フレームワークの機能 (3) クライアントの配置基盤テクノロジ  ClickOnce</vt:lpstr>
      <vt:lpstr>.NET Framework クラスライブラリ .NET Framework の論理構造</vt:lpstr>
      <vt:lpstr>.NET Framework の動作の基礎</vt:lpstr>
      <vt:lpstr>アセンブリの作成</vt:lpstr>
      <vt:lpstr>JIT コンパイラと実行</vt:lpstr>
      <vt:lpstr>アセンブリ</vt:lpstr>
      <vt:lpstr>アセンブリの内容</vt:lpstr>
      <vt:lpstr>アセンブリ名</vt:lpstr>
      <vt:lpstr>アセンブリの配置場所</vt:lpstr>
      <vt:lpstr>.NET での配置方法</vt:lpstr>
      <vt:lpstr>アセンブリのバージョン管理</vt:lpstr>
      <vt:lpstr>アセンブリのサイド バイ サイド実行</vt:lpstr>
      <vt:lpstr>アセンブリの実行</vt:lpstr>
      <vt:lpstr>ASP.NET ランタイムの実行プロセス</vt:lpstr>
      <vt:lpstr>ランタイムバージョンの選定</vt:lpstr>
      <vt:lpstr>アプリケーション ドメイン</vt:lpstr>
      <vt:lpstr>JIT コンパイラ</vt:lpstr>
      <vt:lpstr>COM / .NET相互運用</vt:lpstr>
      <vt:lpstr>CLI の基礎知識</vt:lpstr>
      <vt:lpstr>標準化</vt:lpstr>
      <vt:lpstr>CLI とは （※）</vt:lpstr>
      <vt:lpstr>1-6. 共通言語基盤の概要 (※)</vt:lpstr>
      <vt:lpstr>第 2 章 メタデータ及び意味論 (※)</vt:lpstr>
      <vt:lpstr>CLI と仮想実行システムの関係</vt:lpstr>
      <vt:lpstr>VES の仕組みを考えてみる</vt:lpstr>
      <vt:lpstr>VES の特徴</vt:lpstr>
      <vt:lpstr>1-8 共通型システム</vt:lpstr>
      <vt:lpstr>BCL (Base Class Library)</vt:lpstr>
      <vt:lpstr>Base Class Library</vt:lpstr>
      <vt:lpstr>BCL の互換性</vt:lpstr>
      <vt:lpstr>.NET Core と Target Framework</vt:lpstr>
      <vt:lpstr>メタパッケージの重要性</vt:lpstr>
      <vt:lpstr>型を参照するとは</vt:lpstr>
      <vt:lpstr>型を参照するとは</vt:lpstr>
      <vt:lpstr>メタデータ 1/2</vt:lpstr>
      <vt:lpstr>メタデータ 2/2</vt:lpstr>
      <vt:lpstr>メタ データ</vt:lpstr>
      <vt:lpstr>パッケージングを支える 技術</vt:lpstr>
      <vt:lpstr>Bait and Switch</vt:lpstr>
      <vt:lpstr>メタデータを支える技術</vt:lpstr>
      <vt:lpstr>アプリの展開方法</vt:lpstr>
      <vt:lpstr>まとめ</vt:lpstr>
      <vt:lpstr>アプリケーション全体像 .NET Framework 1.0/1.1/2.0</vt:lpstr>
      <vt:lpstr>高機能クラスライブラリ Windows フォーム 最高の操作性を提供 Windows UI</vt:lpstr>
      <vt:lpstr>高機能クラスライブラリ ASP.NET Windows UI に近い Web UI 開発機能</vt:lpstr>
      <vt:lpstr>高機能クラスライブラリ ASP.NET 接続性の高い通信基盤 Webサービス</vt:lpstr>
      <vt:lpstr>高機能クラスライブラリ ADO.NET Web との親和性の高いデータアクセス</vt:lpstr>
      <vt:lpstr>Office 連携アプリケーション開発機能 Office を活用したスマート クライアント</vt:lpstr>
      <vt:lpstr>高機能クラスライブラリ Compact Framework Windows Mobile</vt:lpstr>
      <vt:lpstr>.NET Framework 3.0</vt:lpstr>
      <vt:lpstr>.NET Framework 3.0</vt:lpstr>
      <vt:lpstr>アプリケーション全体像 .NET Framework 3.0</vt:lpstr>
      <vt:lpstr>Windows Presentation Foundation (WPF) ユーザーエクスペリエンスの強化</vt:lpstr>
      <vt:lpstr>XAML : 宣言型プログラミングモデル</vt:lpstr>
      <vt:lpstr>開発者とデザイナのコラボレーション</vt:lpstr>
      <vt:lpstr>Windows Communication Foundation (WCF) 生産性の向上</vt:lpstr>
      <vt:lpstr>Windows Communication Foundation (WCF) ”WS-*” サポートによる相互運用性の実現</vt:lpstr>
      <vt:lpstr>Windows Workflow Foundation (WF) 多様なワークフロー ソリューションの実現</vt:lpstr>
      <vt:lpstr>Windows Workflow Foundation (WF) ワークフロー開発における生産性と柔軟性</vt:lpstr>
      <vt:lpstr>Windows CardSpace™ (WCS)</vt:lpstr>
      <vt:lpstr>.NET Framework 3.5</vt:lpstr>
      <vt:lpstr>.NET Framework 3.5の構成 バージョン互換と機能</vt:lpstr>
      <vt:lpstr>アプリケーション全体像 .NET Framework 3.5</vt:lpstr>
      <vt:lpstr>.NET Framework 3.5 SP1の構成 追加コンポーネント</vt:lpstr>
      <vt:lpstr>アプリケーション全体像 .NET Framework 3.5 SP1</vt:lpstr>
      <vt:lpstr>マイクロソフトのUX技術 シームレスなプラットフォーム</vt:lpstr>
      <vt:lpstr>ASP.NET AJAX</vt:lpstr>
      <vt:lpstr>ASP.NET AJAX</vt:lpstr>
      <vt:lpstr>Silverlight とは リッチな Web 体験を提供するプラグイン</vt:lpstr>
      <vt:lpstr>Silverlight の構成 柔軟なプログラミングモデル</vt:lpstr>
      <vt:lpstr>データアクセスの強化</vt:lpstr>
      <vt:lpstr>データアクセス・テクノロジーの進化 時代とともに進化を続ける必要がある</vt:lpstr>
      <vt:lpstr>データの操作</vt:lpstr>
      <vt:lpstr>言語統合クエリ (LINQ)</vt:lpstr>
      <vt:lpstr>LINQ プロバイダ</vt:lpstr>
      <vt:lpstr>Standard Query Operators 標準クエリー演算子</vt:lpstr>
      <vt:lpstr>LINQ to SQL 簡易 O/R マッピング </vt:lpstr>
      <vt:lpstr>LINQ to Dataset ADO.NETのデータセットに対してのクエリ</vt:lpstr>
      <vt:lpstr>ADO.NET Entity Framework データ アクセスの抽象度をあげる</vt:lpstr>
      <vt:lpstr>ADO.NET Entity Framework Entity Framwork の全体像 </vt:lpstr>
      <vt:lpstr>ADO.NET Data Services</vt:lpstr>
      <vt:lpstr>ADO.NET Data Services URI によるデータアクセス</vt:lpstr>
      <vt:lpstr>ADO.NET Data Services データ サービスの開発</vt:lpstr>
      <vt:lpstr>ASP.NET Dynamic Data Scaffold で、データ駆動型の Web サイトを容易に構築</vt:lpstr>
      <vt:lpstr>Microsoft Sync Framework データベース、ファイル、RSS、さまざまなデータを同期</vt:lpstr>
      <vt:lpstr>One ASP.NET ～ Katana Project</vt:lpstr>
      <vt:lpstr>SignalR  -  Real Time Web Application Library</vt:lpstr>
      <vt:lpstr>PowerPoint プレゼンテーション</vt:lpstr>
      <vt:lpstr>Xamarin – .NET for Mobile</vt:lpstr>
      <vt:lpstr>Xamarin のコード共通化アプローチ</vt:lpstr>
      <vt:lpstr>Xamarin のコンパイルとパフォーマンス</vt:lpstr>
      <vt:lpstr>.NET Core</vt:lpstr>
      <vt:lpstr>.NET Application Models ( .NET Core 3 )</vt:lpstr>
      <vt:lpstr>.NET Platform の API 統一化に向けて</vt:lpstr>
      <vt:lpstr>ASP.NET Core 2.2</vt:lpstr>
      <vt:lpstr>ASP.NET Core 2.2 の IIS ホスティング モデル</vt:lpstr>
      <vt:lpstr>ASP.NET Core 3.0</vt:lpstr>
      <vt:lpstr>ASP.NET Core 3.0 Blazor (Preview)</vt:lpstr>
      <vt:lpstr>Razor クラス ライブラリ</vt:lpstr>
      <vt:lpstr>Client-side Blazor の動作</vt:lpstr>
      <vt:lpstr>Server-side Blazor</vt:lpstr>
      <vt:lpstr>Client-side Blazor と Server-side Blazor の比較</vt:lpstr>
      <vt:lpstr>gRPC</vt:lpstr>
      <vt:lpstr>ASP.NET Core SignalR</vt:lpstr>
      <vt:lpstr>SignalR トランスポート層の抽象化</vt:lpstr>
      <vt:lpstr>ASP.NET Core SignalR 実装の基本</vt:lpstr>
      <vt:lpstr>.NET アプリのモダナイズとクラウド ネイティブ</vt:lpstr>
      <vt:lpstr>.NET 5 では</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2019-09-26T07:06:25Z</dcterms:created>
  <dcterms:modified xsi:type="dcterms:W3CDTF">2019-09-26T07:08:51Z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dahatake@microsoft.com</vt:lpwstr>
  </property>
  <property fmtid="{D5CDD505-2E9C-101B-9397-08002B2CF9AE}" pid="5" name="MSIP_Label_f42aa342-8706-4288-bd11-ebb85995028c_SetDate">
    <vt:lpwstr>2019-09-26T07:08:50.4220664Z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1d1e2ee5-64e7-45c4-826c-fd5544edb02e</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